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49" r:id="rId2"/>
  </p:sldMasterIdLst>
  <p:notesMasterIdLst>
    <p:notesMasterId r:id="rId35"/>
  </p:notesMasterIdLst>
  <p:handoutMasterIdLst>
    <p:handoutMasterId r:id="rId36"/>
  </p:handoutMasterIdLst>
  <p:sldIdLst>
    <p:sldId id="259" r:id="rId3"/>
    <p:sldId id="399" r:id="rId4"/>
    <p:sldId id="398" r:id="rId5"/>
    <p:sldId id="386" r:id="rId6"/>
    <p:sldId id="354" r:id="rId7"/>
    <p:sldId id="387" r:id="rId8"/>
    <p:sldId id="356" r:id="rId9"/>
    <p:sldId id="357" r:id="rId10"/>
    <p:sldId id="374" r:id="rId11"/>
    <p:sldId id="380" r:id="rId12"/>
    <p:sldId id="361" r:id="rId13"/>
    <p:sldId id="370" r:id="rId14"/>
    <p:sldId id="371" r:id="rId15"/>
    <p:sldId id="375" r:id="rId16"/>
    <p:sldId id="376" r:id="rId17"/>
    <p:sldId id="377" r:id="rId18"/>
    <p:sldId id="363" r:id="rId19"/>
    <p:sldId id="364" r:id="rId20"/>
    <p:sldId id="389" r:id="rId21"/>
    <p:sldId id="390" r:id="rId22"/>
    <p:sldId id="391" r:id="rId23"/>
    <p:sldId id="392" r:id="rId24"/>
    <p:sldId id="393" r:id="rId25"/>
    <p:sldId id="395" r:id="rId26"/>
    <p:sldId id="397" r:id="rId27"/>
    <p:sldId id="401" r:id="rId28"/>
    <p:sldId id="402" r:id="rId29"/>
    <p:sldId id="403" r:id="rId30"/>
    <p:sldId id="404" r:id="rId31"/>
    <p:sldId id="406" r:id="rId32"/>
    <p:sldId id="407" r:id="rId33"/>
    <p:sldId id="368" r:id="rId34"/>
  </p:sldIdLst>
  <p:sldSz cx="9144000" cy="6858000" type="screen4x3"/>
  <p:notesSz cx="6858000" cy="91440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08C"/>
    <a:srgbClr val="781D7E"/>
    <a:srgbClr val="009DDC"/>
    <a:srgbClr val="EE3124"/>
    <a:srgbClr val="009B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98" autoAdjust="0"/>
    <p:restoredTop sz="94660"/>
  </p:normalViewPr>
  <p:slideViewPr>
    <p:cSldViewPr>
      <p:cViewPr>
        <p:scale>
          <a:sx n="80" d="100"/>
          <a:sy n="80" d="100"/>
        </p:scale>
        <p:origin x="-118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76200">
              <a:solidFill>
                <a:srgbClr val="781D7E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2.6408723445976591E-2"/>
                  <c:y val="5.4528328308756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3.6972420767071523E-2"/>
                  <c:y val="-2.09724339649063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val>
            <c:numRef>
              <c:f>Лист1!$I$29:$I$50</c:f>
              <c:numCache>
                <c:formatCode>0.0</c:formatCode>
                <c:ptCount val="22"/>
                <c:pt idx="0">
                  <c:v>95.33283802558293</c:v>
                </c:pt>
                <c:pt idx="1">
                  <c:v>95.605537726218444</c:v>
                </c:pt>
                <c:pt idx="2">
                  <c:v>97.106455554392184</c:v>
                </c:pt>
                <c:pt idx="3">
                  <c:v>97.282816988902553</c:v>
                </c:pt>
                <c:pt idx="4">
                  <c:v>91.207072617012656</c:v>
                </c:pt>
                <c:pt idx="5">
                  <c:v>91.445226240128264</c:v>
                </c:pt>
                <c:pt idx="6">
                  <c:v>95.919666871472472</c:v>
                </c:pt>
                <c:pt idx="7">
                  <c:v>92.826142815674842</c:v>
                </c:pt>
                <c:pt idx="8">
                  <c:v>87.432943918084135</c:v>
                </c:pt>
                <c:pt idx="9">
                  <c:v>95.310652165103505</c:v>
                </c:pt>
                <c:pt idx="10">
                  <c:v>105.75669964239883</c:v>
                </c:pt>
                <c:pt idx="11">
                  <c:v>115.62379971903464</c:v>
                </c:pt>
                <c:pt idx="12">
                  <c:v>125.82181885425349</c:v>
                </c:pt>
                <c:pt idx="13">
                  <c:v>142.6154738484768</c:v>
                </c:pt>
                <c:pt idx="14">
                  <c:v>160.91846322032242</c:v>
                </c:pt>
                <c:pt idx="15">
                  <c:v>183.66428854721585</c:v>
                </c:pt>
                <c:pt idx="16">
                  <c:v>213.25198075331798</c:v>
                </c:pt>
                <c:pt idx="17">
                  <c:v>242.49981338038677</c:v>
                </c:pt>
                <c:pt idx="18">
                  <c:v>230.06229066617252</c:v>
                </c:pt>
                <c:pt idx="19">
                  <c:v>245.06199898158641</c:v>
                </c:pt>
                <c:pt idx="20">
                  <c:v>262.40917997936117</c:v>
                </c:pt>
                <c:pt idx="21">
                  <c:v>279.04017641982693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431360"/>
        <c:axId val="23659648"/>
      </c:lineChart>
      <c:catAx>
        <c:axId val="82431360"/>
        <c:scaling>
          <c:orientation val="minMax"/>
        </c:scaling>
        <c:delete val="1"/>
        <c:axPos val="b"/>
        <c:majorTickMark val="out"/>
        <c:minorTickMark val="none"/>
        <c:tickLblPos val="nextTo"/>
        <c:crossAx val="23659648"/>
        <c:crosses val="autoZero"/>
        <c:auto val="1"/>
        <c:lblAlgn val="ctr"/>
        <c:lblOffset val="100"/>
        <c:noMultiLvlLbl val="0"/>
      </c:catAx>
      <c:valAx>
        <c:axId val="23659648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82431360"/>
        <c:crosses val="autoZero"/>
        <c:crossBetween val="between"/>
        <c:majorUnit val="1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387036251793426E-2"/>
          <c:y val="4.850153854379425E-2"/>
          <c:w val="0.89015421969481345"/>
          <c:h val="0.87654153825216008"/>
        </c:manualLayout>
      </c:layout>
      <c:lineChart>
        <c:grouping val="standard"/>
        <c:varyColors val="0"/>
        <c:ser>
          <c:idx val="0"/>
          <c:order val="0"/>
          <c:spPr>
            <a:ln w="76200">
              <a:solidFill>
                <a:srgbClr val="EC008C"/>
              </a:solidFill>
            </a:ln>
          </c:spPr>
          <c:marker>
            <c:symbol val="none"/>
          </c:marker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0"/>
                  <c:y val="-3.96830769903771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val>
            <c:numRef>
              <c:f>Лист1!$B$4:$N$4</c:f>
              <c:numCache>
                <c:formatCode>General</c:formatCode>
                <c:ptCount val="13"/>
                <c:pt idx="0">
                  <c:v>32.4</c:v>
                </c:pt>
                <c:pt idx="1">
                  <c:v>35.299999999999997</c:v>
                </c:pt>
                <c:pt idx="2">
                  <c:v>38.299999999999997</c:v>
                </c:pt>
                <c:pt idx="3">
                  <c:v>42.3</c:v>
                </c:pt>
                <c:pt idx="4">
                  <c:v>41.7</c:v>
                </c:pt>
                <c:pt idx="5">
                  <c:v>44.9</c:v>
                </c:pt>
                <c:pt idx="6">
                  <c:v>51.9</c:v>
                </c:pt>
                <c:pt idx="7">
                  <c:v>60.5</c:v>
                </c:pt>
                <c:pt idx="8">
                  <c:v>67.900000000000006</c:v>
                </c:pt>
                <c:pt idx="9">
                  <c:v>75.8</c:v>
                </c:pt>
                <c:pt idx="10">
                  <c:v>73</c:v>
                </c:pt>
                <c:pt idx="11">
                  <c:v>74.599999999999994</c:v>
                </c:pt>
                <c:pt idx="12">
                  <c:v>79.099999999999994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995136"/>
        <c:axId val="23996672"/>
      </c:lineChart>
      <c:catAx>
        <c:axId val="23995136"/>
        <c:scaling>
          <c:orientation val="minMax"/>
        </c:scaling>
        <c:delete val="1"/>
        <c:axPos val="b"/>
        <c:majorTickMark val="out"/>
        <c:minorTickMark val="none"/>
        <c:tickLblPos val="nextTo"/>
        <c:crossAx val="23996672"/>
        <c:crosses val="autoZero"/>
        <c:auto val="1"/>
        <c:lblAlgn val="ctr"/>
        <c:lblOffset val="100"/>
        <c:noMultiLvlLbl val="0"/>
      </c:catAx>
      <c:valAx>
        <c:axId val="23996672"/>
        <c:scaling>
          <c:orientation val="minMax"/>
          <c:max val="90"/>
          <c:min val="3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995136"/>
        <c:crosses val="autoZero"/>
        <c:crossBetween val="between"/>
        <c:majorUnit val="20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76200">
              <a:solidFill>
                <a:srgbClr val="009DDC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2.8563460362013748E-2"/>
                  <c:y val="-3.97026720925497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5707114325812477E-2"/>
                  <c:y val="-2.83590514946783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val>
            <c:numRef>
              <c:f>Лист2!$A$3:$W$3</c:f>
              <c:numCache>
                <c:formatCode>General</c:formatCode>
                <c:ptCount val="2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0.1</c:v>
                </c:pt>
                <c:pt idx="6">
                  <c:v>0.2</c:v>
                </c:pt>
                <c:pt idx="7">
                  <c:v>0.3</c:v>
                </c:pt>
                <c:pt idx="8">
                  <c:v>0.6</c:v>
                </c:pt>
                <c:pt idx="9">
                  <c:v>1.1000000000000001</c:v>
                </c:pt>
                <c:pt idx="10">
                  <c:v>2.2000000000000002</c:v>
                </c:pt>
                <c:pt idx="11">
                  <c:v>5.3</c:v>
                </c:pt>
                <c:pt idx="12">
                  <c:v>12.2</c:v>
                </c:pt>
                <c:pt idx="13">
                  <c:v>24.7</c:v>
                </c:pt>
                <c:pt idx="14">
                  <c:v>49.7</c:v>
                </c:pt>
                <c:pt idx="15">
                  <c:v>86.6</c:v>
                </c:pt>
                <c:pt idx="16">
                  <c:v>108.6</c:v>
                </c:pt>
                <c:pt idx="17">
                  <c:v>120.6</c:v>
                </c:pt>
                <c:pt idx="18">
                  <c:v>140.6</c:v>
                </c:pt>
                <c:pt idx="19">
                  <c:v>161.4</c:v>
                </c:pt>
                <c:pt idx="20">
                  <c:v>166.4</c:v>
                </c:pt>
                <c:pt idx="21">
                  <c:v>179</c:v>
                </c:pt>
                <c:pt idx="22">
                  <c:v>183.1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042112"/>
        <c:axId val="23724416"/>
      </c:lineChart>
      <c:catAx>
        <c:axId val="24042112"/>
        <c:scaling>
          <c:orientation val="minMax"/>
        </c:scaling>
        <c:delete val="1"/>
        <c:axPos val="b"/>
        <c:majorTickMark val="out"/>
        <c:minorTickMark val="none"/>
        <c:tickLblPos val="nextTo"/>
        <c:crossAx val="23724416"/>
        <c:crosses val="autoZero"/>
        <c:auto val="1"/>
        <c:lblAlgn val="ctr"/>
        <c:lblOffset val="100"/>
        <c:noMultiLvlLbl val="0"/>
      </c:catAx>
      <c:valAx>
        <c:axId val="23724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042112"/>
        <c:crosses val="autoZero"/>
        <c:crossBetween val="between"/>
        <c:majorUnit val="50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76200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0"/>
                  <c:y val="-7.39613161261651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val>
            <c:numRef>
              <c:f>Лист1!$B$33:$W$33</c:f>
              <c:numCache>
                <c:formatCode>General</c:formatCode>
                <c:ptCount val="22"/>
                <c:pt idx="0">
                  <c:v>9.1999999999999993</c:v>
                </c:pt>
                <c:pt idx="1">
                  <c:v>7.8</c:v>
                </c:pt>
                <c:pt idx="2">
                  <c:v>5.9</c:v>
                </c:pt>
                <c:pt idx="3">
                  <c:v>5.0999999999999996</c:v>
                </c:pt>
                <c:pt idx="4">
                  <c:v>4.8</c:v>
                </c:pt>
                <c:pt idx="5">
                  <c:v>3.7</c:v>
                </c:pt>
                <c:pt idx="6">
                  <c:v>2.4</c:v>
                </c:pt>
                <c:pt idx="7">
                  <c:v>2.5</c:v>
                </c:pt>
                <c:pt idx="8">
                  <c:v>1.2</c:v>
                </c:pt>
                <c:pt idx="9">
                  <c:v>1.1000000000000001</c:v>
                </c:pt>
                <c:pt idx="10">
                  <c:v>1.3</c:v>
                </c:pt>
                <c:pt idx="11">
                  <c:v>0.5</c:v>
                </c:pt>
                <c:pt idx="12">
                  <c:v>3.1</c:v>
                </c:pt>
                <c:pt idx="13">
                  <c:v>1.8</c:v>
                </c:pt>
                <c:pt idx="14">
                  <c:v>2.1</c:v>
                </c:pt>
                <c:pt idx="15">
                  <c:v>2.4</c:v>
                </c:pt>
                <c:pt idx="16">
                  <c:v>2</c:v>
                </c:pt>
                <c:pt idx="17">
                  <c:v>1.6</c:v>
                </c:pt>
                <c:pt idx="18">
                  <c:v>3.1</c:v>
                </c:pt>
                <c:pt idx="19">
                  <c:v>2.2000000000000002</c:v>
                </c:pt>
                <c:pt idx="20">
                  <c:v>4.2</c:v>
                </c:pt>
                <c:pt idx="21">
                  <c:v>4.3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781760"/>
        <c:axId val="23783296"/>
      </c:lineChart>
      <c:catAx>
        <c:axId val="23781760"/>
        <c:scaling>
          <c:orientation val="minMax"/>
        </c:scaling>
        <c:delete val="1"/>
        <c:axPos val="b"/>
        <c:majorTickMark val="out"/>
        <c:minorTickMark val="none"/>
        <c:tickLblPos val="nextTo"/>
        <c:crossAx val="23783296"/>
        <c:crosses val="autoZero"/>
        <c:auto val="1"/>
        <c:lblAlgn val="ctr"/>
        <c:lblOffset val="100"/>
        <c:noMultiLvlLbl val="0"/>
      </c:catAx>
      <c:valAx>
        <c:axId val="237832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781760"/>
        <c:crosses val="autoZero"/>
        <c:crossBetween val="between"/>
        <c:majorUnit val="2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81D7E"/>
            </a:solidFill>
            <a:ln>
              <a:noFill/>
            </a:ln>
          </c:spPr>
          <c:invertIfNegative val="0"/>
          <c:dPt>
            <c:idx val="11"/>
            <c:invertIfNegative val="0"/>
            <c:bubble3D val="0"/>
            <c:spPr>
              <a:solidFill>
                <a:srgbClr val="EC008C"/>
              </a:solidFill>
              <a:ln>
                <a:noFill/>
              </a:ln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Лист1!$A$2:$A$14</c:f>
              <c:strCache>
                <c:ptCount val="13"/>
                <c:pt idx="0">
                  <c:v>Швейцария</c:v>
                </c:pt>
                <c:pt idx="1">
                  <c:v>Швеция</c:v>
                </c:pt>
                <c:pt idx="2">
                  <c:v>Германия</c:v>
                </c:pt>
                <c:pt idx="3">
                  <c:v>США</c:v>
                </c:pt>
                <c:pt idx="4">
                  <c:v>Великобритания</c:v>
                </c:pt>
                <c:pt idx="5">
                  <c:v>Япония</c:v>
                </c:pt>
                <c:pt idx="6">
                  <c:v>Франция</c:v>
                </c:pt>
                <c:pt idx="7">
                  <c:v>Израиль</c:v>
                </c:pt>
                <c:pt idx="8">
                  <c:v>Польша</c:v>
                </c:pt>
                <c:pt idx="11">
                  <c:v>Россия</c:v>
                </c:pt>
                <c:pt idx="12">
                  <c:v>Шри-Ланка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5.72</c:v>
                </c:pt>
                <c:pt idx="1">
                  <c:v>5.53</c:v>
                </c:pt>
                <c:pt idx="2">
                  <c:v>5.48</c:v>
                </c:pt>
                <c:pt idx="3">
                  <c:v>5.47</c:v>
                </c:pt>
                <c:pt idx="4">
                  <c:v>5.45</c:v>
                </c:pt>
                <c:pt idx="5">
                  <c:v>5.4</c:v>
                </c:pt>
                <c:pt idx="6">
                  <c:v>5.1100000000000003</c:v>
                </c:pt>
                <c:pt idx="7">
                  <c:v>5.0199999999999996</c:v>
                </c:pt>
                <c:pt idx="8">
                  <c:v>4.46</c:v>
                </c:pt>
                <c:pt idx="11">
                  <c:v>4.2</c:v>
                </c:pt>
                <c:pt idx="12">
                  <c:v>4.1900000000000004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860736"/>
        <c:axId val="23862272"/>
      </c:barChart>
      <c:catAx>
        <c:axId val="238607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23862272"/>
        <c:crosses val="autoZero"/>
        <c:auto val="1"/>
        <c:lblAlgn val="ctr"/>
        <c:lblOffset val="100"/>
        <c:noMultiLvlLbl val="0"/>
      </c:catAx>
      <c:valAx>
        <c:axId val="238622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38607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ln w="38100">
              <a:solidFill>
                <a:srgbClr val="781D7E"/>
              </a:solidFill>
            </a:ln>
          </c:spPr>
          <c:marker>
            <c:symbol val="circle"/>
            <c:size val="5"/>
            <c:spPr>
              <a:solidFill>
                <a:schemeClr val="bg1"/>
              </a:solidFill>
              <a:ln w="12700">
                <a:solidFill>
                  <a:srgbClr val="781D7E"/>
                </a:solidFill>
              </a:ln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layout>
                <c:manualLayout>
                  <c:x val="1.9928034524607102E-2"/>
                  <c:y val="1.66324844388442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02199270521108E-2"/>
                  <c:y val="-5.8836526930070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6362411949578302E-2"/>
                  <c:y val="-2.5091358987254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5.2526378712978369E-3"/>
                  <c:y val="-8.8883108638339522E-3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rgbClr val="781D7E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>
                    <a:solidFill>
                      <a:srgbClr val="781D7E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10</c:v>
                </c:pt>
                <c:pt idx="4">
                  <c:v>50</c:v>
                </c:pt>
                <c:pt idx="5">
                  <c:v>100</c:v>
                </c:pt>
                <c:pt idx="6">
                  <c:v>300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ln w="38100">
              <a:solidFill>
                <a:srgbClr val="EC008C"/>
              </a:solidFill>
            </a:ln>
          </c:spPr>
          <c:marker>
            <c:symbol val="circle"/>
            <c:size val="5"/>
            <c:spPr>
              <a:solidFill>
                <a:schemeClr val="bg1"/>
              </a:solidFill>
              <a:ln w="12700">
                <a:solidFill>
                  <a:srgbClr val="EC008C"/>
                </a:solidFill>
              </a:ln>
            </c:spPr>
          </c:marker>
          <c:dLbls>
            <c:dLbl>
              <c:idx val="0"/>
              <c:layout>
                <c:manualLayout>
                  <c:x val="-3.4830052860278897E-2"/>
                  <c:y val="-3.2242117935612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53331462908397E-2"/>
                  <c:y val="-3.3096088129474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4039619826840699E-2"/>
                  <c:y val="-4.2936081814664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9.0148840422197202E-2"/>
                  <c:y val="-5.18927015772193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>
                    <a:solidFill>
                      <a:srgbClr val="EC008C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0.1</c:v>
                </c:pt>
                <c:pt idx="1">
                  <c:v>1</c:v>
                </c:pt>
                <c:pt idx="2">
                  <c:v>11.3</c:v>
                </c:pt>
                <c:pt idx="3">
                  <c:v>23.4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339584"/>
        <c:axId val="28353664"/>
      </c:lineChart>
      <c:catAx>
        <c:axId val="28339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8353664"/>
        <c:crosses val="autoZero"/>
        <c:auto val="1"/>
        <c:lblAlgn val="ctr"/>
        <c:lblOffset val="100"/>
        <c:noMultiLvlLbl val="0"/>
      </c:catAx>
      <c:valAx>
        <c:axId val="28353664"/>
        <c:scaling>
          <c:orientation val="minMax"/>
          <c:max val="300"/>
        </c:scaling>
        <c:delete val="0"/>
        <c:axPos val="l"/>
        <c:numFmt formatCode="General" sourceLinked="1"/>
        <c:majorTickMark val="out"/>
        <c:minorTickMark val="none"/>
        <c:tickLblPos val="nextTo"/>
        <c:crossAx val="28339584"/>
        <c:crosses val="autoZero"/>
        <c:crossBetween val="between"/>
        <c:majorUnit val="100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9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ln w="38100">
              <a:solidFill>
                <a:srgbClr val="781D7E"/>
              </a:solidFill>
            </a:ln>
          </c:spPr>
          <c:marker>
            <c:symbol val="circle"/>
            <c:size val="5"/>
            <c:spPr>
              <a:solidFill>
                <a:schemeClr val="bg1"/>
              </a:solidFill>
              <a:ln w="12700">
                <a:solidFill>
                  <a:srgbClr val="781D7E"/>
                </a:solidFill>
              </a:ln>
            </c:spPr>
          </c:marker>
          <c:dLbls>
            <c:dLbl>
              <c:idx val="0"/>
              <c:layout>
                <c:manualLayout>
                  <c:x val="-1.6666666666666701E-2"/>
                  <c:y val="-6.87500000000000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2083333333333301E-2"/>
                  <c:y val="-5.3124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05"/>
                  <c:y val="-4.3750000000000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05"/>
                  <c:y val="-4.68750000000000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7916666666666698E-2"/>
                  <c:y val="-5.3124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83333333333333E-2"/>
                  <c:y val="-2.8125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"/>
                  <c:y val="-8.3994412718120927E-4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rgbClr val="781D7E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>
                    <a:solidFill>
                      <a:srgbClr val="781D7E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80</c:v>
                </c:pt>
                <c:pt idx="1">
                  <c:v>155</c:v>
                </c:pt>
                <c:pt idx="2">
                  <c:v>240</c:v>
                </c:pt>
                <c:pt idx="3">
                  <c:v>330</c:v>
                </c:pt>
                <c:pt idx="4">
                  <c:v>420</c:v>
                </c:pt>
                <c:pt idx="5">
                  <c:v>550</c:v>
                </c:pt>
                <c:pt idx="6">
                  <c:v>600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ln w="38100">
              <a:solidFill>
                <a:srgbClr val="EC008C"/>
              </a:solidFill>
            </a:ln>
          </c:spPr>
          <c:marker>
            <c:symbol val="circle"/>
            <c:size val="5"/>
            <c:spPr>
              <a:solidFill>
                <a:schemeClr val="bg1"/>
              </a:solidFill>
              <a:ln w="12700">
                <a:solidFill>
                  <a:srgbClr val="EC008C"/>
                </a:solidFill>
              </a:ln>
            </c:spPr>
          </c:marker>
          <c:dLbls>
            <c:dLbl>
              <c:idx val="0"/>
              <c:layout>
                <c:manualLayout>
                  <c:x val="1.6666666666666601E-2"/>
                  <c:y val="2.8124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1334773193792101E-3"/>
                  <c:y val="1.54573754789272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35542483100772E-2"/>
                  <c:y val="1.8749999999999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587383378605501E-2"/>
                  <c:y val="1.461925287356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>
                    <a:solidFill>
                      <a:srgbClr val="EC008C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93</c:v>
                </c:pt>
                <c:pt idx="1">
                  <c:v>122</c:v>
                </c:pt>
                <c:pt idx="2">
                  <c:v>160.69999999999999</c:v>
                </c:pt>
                <c:pt idx="3">
                  <c:v>220.2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428928"/>
        <c:axId val="81486208"/>
      </c:lineChart>
      <c:catAx>
        <c:axId val="28428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1486208"/>
        <c:crosses val="autoZero"/>
        <c:auto val="1"/>
        <c:lblAlgn val="ctr"/>
        <c:lblOffset val="100"/>
        <c:noMultiLvlLbl val="0"/>
      </c:catAx>
      <c:valAx>
        <c:axId val="81486208"/>
        <c:scaling>
          <c:orientation val="minMax"/>
          <c:max val="600"/>
        </c:scaling>
        <c:delete val="0"/>
        <c:axPos val="l"/>
        <c:numFmt formatCode="General" sourceLinked="1"/>
        <c:majorTickMark val="out"/>
        <c:minorTickMark val="none"/>
        <c:tickLblPos val="nextTo"/>
        <c:crossAx val="2842892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9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C440B-B10E-4E04-ABC2-DBF76D2828D6}" type="datetimeFigureOut">
              <a:rPr lang="ru-RU" smtClean="0"/>
              <a:pPr/>
              <a:t>31.08.2013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3AA9B-4D8E-4409-8493-0459128BBE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285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2723E-4348-4D14-8EC6-83B8BBAC595C}" type="datetimeFigureOut">
              <a:rPr lang="ru-RU" smtClean="0"/>
              <a:pPr/>
              <a:t>31.08.2013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CB181-9DE6-4968-B079-FC4B0EECD7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016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Страница </a:t>
            </a:r>
            <a:fld id="{2A770133-0488-4EF6-B619-12750C03A1F5}" type="slidenum">
              <a:rPr lang="sv-SE"/>
              <a:pPr/>
              <a:t>‹#›</a:t>
            </a:fld>
            <a:endParaRPr lang="sv-SE"/>
          </a:p>
          <a:p>
            <a:endParaRPr lang="sv-S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Страница </a:t>
            </a:r>
            <a:fld id="{35B35CF5-1174-43F3-977F-F2E6B33F4EFE}" type="slidenum">
              <a:rPr lang="sv-SE"/>
              <a:pPr/>
              <a:t>‹#›</a:t>
            </a:fld>
            <a:endParaRPr lang="sv-SE"/>
          </a:p>
          <a:p>
            <a:endParaRPr lang="sv-S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Страница </a:t>
            </a:r>
            <a:fld id="{812AF5F6-7F1C-41E1-B05F-F518A9B8C293}" type="slidenum">
              <a:rPr lang="sv-SE"/>
              <a:pPr/>
              <a:t>‹#›</a:t>
            </a:fld>
            <a:endParaRPr lang="sv-SE"/>
          </a:p>
          <a:p>
            <a:endParaRPr lang="sv-S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24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3900" y="1600200"/>
            <a:ext cx="39258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Страница </a:t>
            </a:r>
            <a:fld id="{90976939-BC25-427D-B847-149827385536}" type="slidenum">
              <a:rPr lang="sv-SE"/>
              <a:pPr/>
              <a:t>‹#›</a:t>
            </a:fld>
            <a:endParaRPr lang="sv-SE"/>
          </a:p>
          <a:p>
            <a:endParaRPr lang="sv-S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Страница </a:t>
            </a:r>
            <a:fld id="{A4A97D35-DAA5-4FD8-BAA0-571AC60D6D48}" type="slidenum">
              <a:rPr lang="sv-SE"/>
              <a:pPr/>
              <a:t>‹#›</a:t>
            </a:fld>
            <a:endParaRPr lang="sv-SE"/>
          </a:p>
          <a:p>
            <a:endParaRPr lang="sv-S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Страница </a:t>
            </a:r>
            <a:fld id="{6ECA8D31-A8AD-480C-ADC8-1C948BC42F74}" type="slidenum">
              <a:rPr lang="sv-SE"/>
              <a:pPr/>
              <a:t>‹#›</a:t>
            </a:fld>
            <a:endParaRPr lang="sv-SE"/>
          </a:p>
          <a:p>
            <a:endParaRPr lang="sv-S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Страница </a:t>
            </a:r>
            <a:fld id="{7B6AD919-977E-4824-BB28-A6810EE99FE5}" type="slidenum">
              <a:rPr lang="sv-SE"/>
              <a:pPr/>
              <a:t>‹#›</a:t>
            </a:fld>
            <a:endParaRPr lang="sv-SE"/>
          </a:p>
          <a:p>
            <a:endParaRPr lang="sv-S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Страница </a:t>
            </a:r>
            <a:fld id="{82BBF470-A3EF-4172-9F30-42E19C642B69}" type="slidenum">
              <a:rPr lang="sv-SE"/>
              <a:pPr/>
              <a:t>‹#›</a:t>
            </a:fld>
            <a:endParaRPr lang="sv-SE"/>
          </a:p>
          <a:p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Страница </a:t>
            </a:r>
            <a:fld id="{2E0099CF-C8F0-4D20-A74F-88C99F166BB7}" type="slidenum">
              <a:rPr lang="sv-SE"/>
              <a:pPr/>
              <a:t>‹#›</a:t>
            </a:fld>
            <a:endParaRPr lang="sv-SE"/>
          </a:p>
          <a:p>
            <a:endParaRPr lang="sv-S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Страница </a:t>
            </a:r>
            <a:fld id="{9C4E6804-3F4B-4CEE-841F-8F6DEBFA33E9}" type="slidenum">
              <a:rPr lang="sv-SE"/>
              <a:pPr/>
              <a:t>‹#›</a:t>
            </a:fld>
            <a:endParaRPr lang="sv-SE"/>
          </a:p>
          <a:p>
            <a:endParaRPr lang="sv-S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9538" y="274638"/>
            <a:ext cx="20002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849938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sv-SE"/>
              <a:t>Страница </a:t>
            </a:r>
            <a:fld id="{16882FEB-4424-4E67-8E93-44E565E09A38}" type="slidenum">
              <a:rPr lang="sv-SE"/>
              <a:pPr/>
              <a:t>‹#›</a:t>
            </a:fld>
            <a:endParaRPr lang="sv-SE"/>
          </a:p>
          <a:p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PP 0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3438525"/>
            <a:ext cx="9180513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2141538"/>
            <a:ext cx="6480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Klicka här för att ändra format</a:t>
            </a:r>
          </a:p>
        </p:txBody>
      </p:sp>
      <p:pic>
        <p:nvPicPr>
          <p:cNvPr id="1028" name="Picture 1" descr="POCHAHO-OAO-Logo-(F)-Landscape-CMYK.gif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95288" y="476250"/>
            <a:ext cx="27717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0025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00258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sv-SE"/>
              <a:t>Страница </a:t>
            </a:r>
            <a:fld id="{5DAA59D9-D059-4C2D-B4FA-9D8AD79E7A72}" type="slidenum">
              <a:rPr lang="sv-SE"/>
              <a:pPr/>
              <a:t>‹#›</a:t>
            </a:fld>
            <a:endParaRPr lang="sv-SE"/>
          </a:p>
          <a:p>
            <a:endParaRPr lang="sv-SE"/>
          </a:p>
        </p:txBody>
      </p:sp>
      <p:pic>
        <p:nvPicPr>
          <p:cNvPr id="2053" name="Picture 12" descr="PP 0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68313" y="6235700"/>
            <a:ext cx="12255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4" descr="Рисунок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493125" y="0"/>
            <a:ext cx="650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6732588" y="6297613"/>
            <a:ext cx="1458912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>
                <a:ea typeface="Geneva" charset="0"/>
              </a:rPr>
              <a:t>www.rusnano.com</a:t>
            </a:r>
            <a:endParaRPr lang="ru-RU" sz="1400">
              <a:ea typeface="Geneva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Genev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hyperlink" Target="//upload.wikimedia.org/wikipedia/commons/a/ad/FlyingThroughNanotube.png" TargetMode="Externa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4.xml"/><Relationship Id="rId5" Type="http://schemas.openxmlformats.org/officeDocument/2006/relationships/image" Target="../media/image5.png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4.jpeg"/><Relationship Id="rId7" Type="http://schemas.openxmlformats.org/officeDocument/2006/relationships/image" Target="../media/image18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1" name="Rectangle 31"/>
          <p:cNvSpPr>
            <a:spLocks noChangeArrowheads="1"/>
          </p:cNvSpPr>
          <p:nvPr/>
        </p:nvSpPr>
        <p:spPr bwMode="auto">
          <a:xfrm>
            <a:off x="3347864" y="484634"/>
            <a:ext cx="5544616" cy="1216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r>
              <a:rPr lang="ru-RU" sz="1200" b="1" dirty="0" smtClean="0"/>
              <a:t>А.Б.Чубайс</a:t>
            </a:r>
          </a:p>
          <a:p>
            <a:pPr algn="r">
              <a:defRPr/>
            </a:pPr>
            <a:r>
              <a:rPr lang="ru-RU" sz="1200" b="1" dirty="0" smtClean="0"/>
              <a:t>Председатель Правления</a:t>
            </a:r>
          </a:p>
          <a:p>
            <a:pPr algn="r">
              <a:defRPr/>
            </a:pPr>
            <a:r>
              <a:rPr lang="ru-RU" sz="1200" b="1" dirty="0" smtClean="0"/>
              <a:t>ОАО «РОСНАНО»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364575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Инновационная экономика </a:t>
            </a:r>
          </a:p>
          <a:p>
            <a:pPr algn="ctr"/>
            <a:r>
              <a:rPr lang="ru-RU" sz="3600" dirty="0" smtClean="0"/>
              <a:t>и технологическое предпринимательство</a:t>
            </a:r>
            <a:endParaRPr lang="ru-RU" sz="3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23728" y="2905780"/>
            <a:ext cx="5112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Летняя школа </a:t>
            </a:r>
            <a:r>
              <a:rPr lang="ru-RU" sz="1400" dirty="0"/>
              <a:t>Школьной лиги </a:t>
            </a:r>
            <a:r>
              <a:rPr lang="ru-RU" sz="1400" dirty="0" err="1"/>
              <a:t>Роснано</a:t>
            </a:r>
            <a:r>
              <a:rPr lang="ru-RU" sz="1400" dirty="0"/>
              <a:t> </a:t>
            </a:r>
            <a:r>
              <a:rPr lang="ru-RU" sz="1400" dirty="0" smtClean="0"/>
              <a:t>«</a:t>
            </a:r>
            <a:r>
              <a:rPr lang="ru-RU" sz="1400" dirty="0" err="1" smtClean="0"/>
              <a:t>Наноград</a:t>
            </a:r>
            <a:r>
              <a:rPr lang="ru-RU" sz="1400" dirty="0" smtClean="0"/>
              <a:t> – 2013»</a:t>
            </a:r>
          </a:p>
          <a:p>
            <a:pPr algn="ctr"/>
            <a:r>
              <a:rPr lang="ru-RU" sz="1400" dirty="0" smtClean="0"/>
              <a:t>03.07.2013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>
              <a:defRPr/>
            </a:pPr>
            <a:fld id="{10730853-7445-4A0E-911B-CF171C6982E7}" type="slidenum">
              <a:rPr lang="sv-SE" smtClean="0"/>
              <a:pPr>
                <a:defRPr/>
              </a:pPr>
              <a:t>10</a:t>
            </a:fld>
            <a:endParaRPr lang="sv-SE" dirty="0" smtClean="0"/>
          </a:p>
          <a:p>
            <a:pPr>
              <a:defRPr/>
            </a:pPr>
            <a:endParaRPr lang="sv-SE" dirty="0"/>
          </a:p>
        </p:txBody>
      </p:sp>
      <p:pic>
        <p:nvPicPr>
          <p:cNvPr id="28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2" cstate="screen"/>
          <a:srcRect t="-87354" b="-87354"/>
          <a:stretch>
            <a:fillRect/>
          </a:stretch>
        </p:blipFill>
        <p:spPr bwMode="auto">
          <a:xfrm flipV="1">
            <a:off x="216433" y="1196752"/>
            <a:ext cx="8136000" cy="85398"/>
          </a:xfrm>
          <a:prstGeom prst="rect">
            <a:avLst/>
          </a:prstGeom>
          <a:noFill/>
        </p:spPr>
      </p:pic>
      <p:sp>
        <p:nvSpPr>
          <p:cNvPr id="8" name="Rectangle 24"/>
          <p:cNvSpPr txBox="1">
            <a:spLocks noChangeArrowheads="1"/>
          </p:cNvSpPr>
          <p:nvPr/>
        </p:nvSpPr>
        <p:spPr bwMode="auto">
          <a:xfrm>
            <a:off x="339047" y="92467"/>
            <a:ext cx="8683200" cy="96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2800" dirty="0" smtClean="0">
                <a:solidFill>
                  <a:srgbClr val="781D7E"/>
                </a:solidFill>
              </a:rPr>
              <a:t>Новые рынки:</a:t>
            </a:r>
            <a:r>
              <a:rPr lang="ru-RU" sz="2000" kern="0" dirty="0" smtClean="0">
                <a:solidFill>
                  <a:srgbClr val="781D7E"/>
                </a:solidFill>
              </a:rPr>
              <a:t> </a:t>
            </a:r>
          </a:p>
          <a:p>
            <a:pPr lvl="0" eaLnBrk="0" hangingPunct="0"/>
            <a:r>
              <a:rPr lang="ru-RU" sz="2000" dirty="0" smtClean="0">
                <a:solidFill>
                  <a:srgbClr val="781D7E"/>
                </a:solidFill>
              </a:rPr>
              <a:t>Где мир ждет прорывов?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781D7E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695578"/>
              </p:ext>
            </p:extLst>
          </p:nvPr>
        </p:nvGraphicFramePr>
        <p:xfrm>
          <a:off x="5796136" y="1762685"/>
          <a:ext cx="2520280" cy="2458403"/>
        </p:xfrm>
        <a:graphic>
          <a:graphicData uri="http://schemas.openxmlformats.org/drawingml/2006/table">
            <a:tbl>
              <a:tblPr firstRow="1" lastRow="1" bandRow="1">
                <a:effectLst>
                  <a:outerShdw blurRad="40005" dist="22860" dir="5400000" algn="ctr" rotWithShape="0">
                    <a:schemeClr val="tx1">
                      <a:alpha val="35000"/>
                    </a:schemeClr>
                  </a:outerShdw>
                </a:effectLst>
                <a:tableStyleId>{93296810-A885-4BE3-A3E7-6D5BEEA58F35}</a:tableStyleId>
              </a:tblPr>
              <a:tblGrid>
                <a:gridCol w="2520280"/>
              </a:tblGrid>
              <a:tr h="721043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Здоровье</a:t>
                      </a:r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008C"/>
                    </a:solidFill>
                  </a:tcPr>
                </a:tc>
              </a:tr>
              <a:tr h="50270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itchFamily="34" charset="0"/>
                          <a:cs typeface="Arial" pitchFamily="34" charset="0"/>
                        </a:rPr>
                        <a:t>Персональная медицина?..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270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Регенеративные технологии?..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DC"/>
                    </a:solidFill>
                  </a:tcPr>
                </a:tc>
              </a:tr>
              <a:tr h="50270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Адресная доставка лекарств?..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145495"/>
              </p:ext>
            </p:extLst>
          </p:nvPr>
        </p:nvGraphicFramePr>
        <p:xfrm>
          <a:off x="3023828" y="1762685"/>
          <a:ext cx="2520280" cy="2458403"/>
        </p:xfrm>
        <a:graphic>
          <a:graphicData uri="http://schemas.openxmlformats.org/drawingml/2006/table">
            <a:tbl>
              <a:tblPr firstRow="1" lastRow="1" bandRow="1">
                <a:effectLst>
                  <a:outerShdw blurRad="40005" dist="22860" dir="5400000" algn="ctr" rotWithShape="0">
                    <a:schemeClr val="tx1">
                      <a:alpha val="35000"/>
                    </a:schemeClr>
                  </a:outerShdw>
                </a:effectLst>
                <a:tableStyleId>{93296810-A885-4BE3-A3E7-6D5BEEA58F35}</a:tableStyleId>
              </a:tblPr>
              <a:tblGrid>
                <a:gridCol w="2520280"/>
              </a:tblGrid>
              <a:tr h="721043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Новые материалы</a:t>
                      </a:r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008C"/>
                    </a:solidFill>
                  </a:tcPr>
                </a:tc>
              </a:tr>
              <a:tr h="50270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Более легкие, гибкие, прочные и т.д.?..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2708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С изменяемыми свойствами?..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DC"/>
                    </a:solidFill>
                  </a:tcPr>
                </a:tc>
              </a:tr>
              <a:tr h="50270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Гибридные?..</a:t>
                      </a:r>
                    </a:p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119035"/>
              </p:ext>
            </p:extLst>
          </p:nvPr>
        </p:nvGraphicFramePr>
        <p:xfrm>
          <a:off x="251520" y="1762685"/>
          <a:ext cx="2520280" cy="2458403"/>
        </p:xfrm>
        <a:graphic>
          <a:graphicData uri="http://schemas.openxmlformats.org/drawingml/2006/table">
            <a:tbl>
              <a:tblPr firstRow="1" lastRow="1" bandRow="1">
                <a:effectLst>
                  <a:outerShdw blurRad="40005" dist="22860" dir="5400000" algn="ctr" rotWithShape="0">
                    <a:schemeClr val="tx1">
                      <a:alpha val="35000"/>
                    </a:schemeClr>
                  </a:outerShdw>
                </a:effectLst>
                <a:tableStyleId>{93296810-A885-4BE3-A3E7-6D5BEEA58F35}</a:tableStyleId>
              </a:tblPr>
              <a:tblGrid>
                <a:gridCol w="2520280"/>
              </a:tblGrid>
              <a:tr h="721043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Источники и накопители энергии</a:t>
                      </a:r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008C"/>
                    </a:solidFill>
                  </a:tcPr>
                </a:tc>
              </a:tr>
              <a:tr h="502708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Li-air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?..</a:t>
                      </a:r>
                    </a:p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2708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Биологические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</a:rPr>
                        <a:t> источники?..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DC"/>
                    </a:solidFill>
                  </a:tcPr>
                </a:tc>
              </a:tr>
              <a:tr h="502708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</a:rPr>
                        <a:t>Термоэлектрики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?..</a:t>
                      </a:r>
                    </a:p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115754"/>
              </p:ext>
            </p:extLst>
          </p:nvPr>
        </p:nvGraphicFramePr>
        <p:xfrm>
          <a:off x="251520" y="4437112"/>
          <a:ext cx="8064896" cy="721043"/>
        </p:xfrm>
        <a:graphic>
          <a:graphicData uri="http://schemas.openxmlformats.org/drawingml/2006/table">
            <a:tbl>
              <a:tblPr firstRow="1" lastRow="1" bandRow="1">
                <a:effectLst>
                  <a:outerShdw blurRad="40005" dist="22860" dir="5400000" algn="ctr" rotWithShape="0">
                    <a:schemeClr val="tx1">
                      <a:alpha val="35000"/>
                    </a:schemeClr>
                  </a:outerShdw>
                </a:effectLst>
                <a:tableStyleId>{93296810-A885-4BE3-A3E7-6D5BEEA58F35}</a:tableStyleId>
              </a:tblPr>
              <a:tblGrid>
                <a:gridCol w="8064896"/>
              </a:tblGrid>
              <a:tr h="721043"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Иные области с крупными рынками</a:t>
                      </a:r>
                      <a:r>
                        <a:rPr lang="ru-RU" sz="1800" b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- ?..</a:t>
                      </a:r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008C"/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383615" y="0"/>
            <a:ext cx="52208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781D7E"/>
                </a:solidFill>
              </a:rPr>
              <a:t>Инновационная экономика в РФ: исторический</a:t>
            </a:r>
            <a:r>
              <a:rPr lang="en-US" sz="1000" dirty="0">
                <a:solidFill>
                  <a:srgbClr val="781D7E"/>
                </a:solidFill>
              </a:rPr>
              <a:t>,</a:t>
            </a:r>
            <a:r>
              <a:rPr lang="ru-RU" sz="1000" dirty="0">
                <a:solidFill>
                  <a:srgbClr val="781D7E"/>
                </a:solidFill>
              </a:rPr>
              <a:t> глобальный и технологический фон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>
              <a:defRPr/>
            </a:pPr>
            <a:fld id="{10730853-7445-4A0E-911B-CF171C6982E7}" type="slidenum">
              <a:rPr lang="sv-SE" smtClean="0"/>
              <a:pPr>
                <a:defRPr/>
              </a:pPr>
              <a:t>11</a:t>
            </a:fld>
            <a:endParaRPr lang="sv-SE" dirty="0" smtClean="0"/>
          </a:p>
          <a:p>
            <a:pPr>
              <a:defRPr/>
            </a:pPr>
            <a:endParaRPr lang="sv-SE" dirty="0"/>
          </a:p>
        </p:txBody>
      </p:sp>
      <p:pic>
        <p:nvPicPr>
          <p:cNvPr id="28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2" cstate="screen"/>
          <a:srcRect t="-87354" b="-87354"/>
          <a:stretch>
            <a:fillRect/>
          </a:stretch>
        </p:blipFill>
        <p:spPr bwMode="auto">
          <a:xfrm flipV="1">
            <a:off x="216433" y="1196752"/>
            <a:ext cx="8136000" cy="85398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475655" y="1382092"/>
            <a:ext cx="5760641" cy="39072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Государство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может создать условия для инноваций</a:t>
            </a:r>
            <a:r>
              <a:rPr lang="ru-RU" sz="1600" b="1" kern="0" dirty="0" smtClean="0">
                <a:latin typeface="+mj-lt"/>
                <a:ea typeface="+mj-ea"/>
                <a:cs typeface="+mj-cs"/>
              </a:rPr>
              <a:t>… 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83567" y="4581128"/>
            <a:ext cx="7344817" cy="39072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…Но не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может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создать сами инновации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без участия </a:t>
            </a:r>
            <a:r>
              <a:rPr lang="ru-RU" sz="1600" b="1" kern="0" dirty="0" smtClean="0">
                <a:solidFill>
                  <a:srgbClr val="781D7E"/>
                </a:solidFill>
                <a:latin typeface="+mj-lt"/>
                <a:ea typeface="+mj-ea"/>
                <a:cs typeface="+mj-cs"/>
              </a:rPr>
              <a:t>частного бизнеса</a:t>
            </a:r>
          </a:p>
        </p:txBody>
      </p:sp>
      <p:pic>
        <p:nvPicPr>
          <p:cNvPr id="14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2" cstate="screen"/>
          <a:srcRect t="-87354" b="-87354"/>
          <a:stretch>
            <a:fillRect/>
          </a:stretch>
        </p:blipFill>
        <p:spPr bwMode="auto">
          <a:xfrm flipV="1">
            <a:off x="251520" y="5301208"/>
            <a:ext cx="8136000" cy="8539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51520" y="5406315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EC008C"/>
                </a:solidFill>
                <a:latin typeface="+mn-lt"/>
              </a:rPr>
              <a:t>Предпринимательство особого рода - </a:t>
            </a:r>
          </a:p>
          <a:p>
            <a:pPr algn="ctr"/>
            <a:r>
              <a:rPr lang="ru-RU" sz="2400" b="1" dirty="0" smtClean="0">
                <a:solidFill>
                  <a:srgbClr val="EC008C"/>
                </a:solidFill>
                <a:latin typeface="+mn-lt"/>
              </a:rPr>
              <a:t>технологическое предпринимательство</a:t>
            </a:r>
            <a:endParaRPr lang="ru-RU" sz="2400" b="1" dirty="0">
              <a:solidFill>
                <a:srgbClr val="EC008C"/>
              </a:solidFill>
              <a:latin typeface="+mn-lt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1259632" y="1844824"/>
            <a:ext cx="1805326" cy="2592000"/>
            <a:chOff x="965699" y="1844824"/>
            <a:chExt cx="1821326" cy="2629826"/>
          </a:xfrm>
        </p:grpSpPr>
        <p:sp>
          <p:nvSpPr>
            <p:cNvPr id="7" name="Freeform 144"/>
            <p:cNvSpPr>
              <a:spLocks/>
            </p:cNvSpPr>
            <p:nvPr/>
          </p:nvSpPr>
          <p:spPr bwMode="auto">
            <a:xfrm>
              <a:off x="1787807" y="2305627"/>
              <a:ext cx="475467" cy="475301"/>
            </a:xfrm>
            <a:custGeom>
              <a:avLst/>
              <a:gdLst/>
              <a:ahLst/>
              <a:cxnLst>
                <a:cxn ang="0">
                  <a:pos x="91" y="182"/>
                </a:cxn>
                <a:cxn ang="0">
                  <a:pos x="110" y="180"/>
                </a:cxn>
                <a:cxn ang="0">
                  <a:pos x="127" y="175"/>
                </a:cxn>
                <a:cxn ang="0">
                  <a:pos x="142" y="167"/>
                </a:cxn>
                <a:cxn ang="0">
                  <a:pos x="156" y="156"/>
                </a:cxn>
                <a:cxn ang="0">
                  <a:pos x="168" y="141"/>
                </a:cxn>
                <a:cxn ang="0">
                  <a:pos x="176" y="126"/>
                </a:cxn>
                <a:cxn ang="0">
                  <a:pos x="181" y="109"/>
                </a:cxn>
                <a:cxn ang="0">
                  <a:pos x="183" y="91"/>
                </a:cxn>
                <a:cxn ang="0">
                  <a:pos x="181" y="73"/>
                </a:cxn>
                <a:cxn ang="0">
                  <a:pos x="176" y="56"/>
                </a:cxn>
                <a:cxn ang="0">
                  <a:pos x="168" y="41"/>
                </a:cxn>
                <a:cxn ang="0">
                  <a:pos x="156" y="28"/>
                </a:cxn>
                <a:cxn ang="0">
                  <a:pos x="142" y="17"/>
                </a:cxn>
                <a:cxn ang="0">
                  <a:pos x="127" y="7"/>
                </a:cxn>
                <a:cxn ang="0">
                  <a:pos x="110" y="2"/>
                </a:cxn>
                <a:cxn ang="0">
                  <a:pos x="91" y="0"/>
                </a:cxn>
                <a:cxn ang="0">
                  <a:pos x="73" y="2"/>
                </a:cxn>
                <a:cxn ang="0">
                  <a:pos x="56" y="7"/>
                </a:cxn>
                <a:cxn ang="0">
                  <a:pos x="40" y="17"/>
                </a:cxn>
                <a:cxn ang="0">
                  <a:pos x="26" y="28"/>
                </a:cxn>
                <a:cxn ang="0">
                  <a:pos x="15" y="41"/>
                </a:cxn>
                <a:cxn ang="0">
                  <a:pos x="7" y="56"/>
                </a:cxn>
                <a:cxn ang="0">
                  <a:pos x="2" y="73"/>
                </a:cxn>
                <a:cxn ang="0">
                  <a:pos x="0" y="91"/>
                </a:cxn>
                <a:cxn ang="0">
                  <a:pos x="2" y="109"/>
                </a:cxn>
                <a:cxn ang="0">
                  <a:pos x="7" y="126"/>
                </a:cxn>
                <a:cxn ang="0">
                  <a:pos x="15" y="141"/>
                </a:cxn>
                <a:cxn ang="0">
                  <a:pos x="26" y="156"/>
                </a:cxn>
                <a:cxn ang="0">
                  <a:pos x="40" y="167"/>
                </a:cxn>
                <a:cxn ang="0">
                  <a:pos x="56" y="175"/>
                </a:cxn>
                <a:cxn ang="0">
                  <a:pos x="73" y="180"/>
                </a:cxn>
                <a:cxn ang="0">
                  <a:pos x="91" y="182"/>
                </a:cxn>
              </a:cxnLst>
              <a:rect l="0" t="0" r="r" b="b"/>
              <a:pathLst>
                <a:path w="183" h="182">
                  <a:moveTo>
                    <a:pt x="91" y="182"/>
                  </a:moveTo>
                  <a:lnTo>
                    <a:pt x="110" y="180"/>
                  </a:lnTo>
                  <a:lnTo>
                    <a:pt x="127" y="175"/>
                  </a:lnTo>
                  <a:lnTo>
                    <a:pt x="142" y="167"/>
                  </a:lnTo>
                  <a:lnTo>
                    <a:pt x="156" y="156"/>
                  </a:lnTo>
                  <a:lnTo>
                    <a:pt x="168" y="141"/>
                  </a:lnTo>
                  <a:lnTo>
                    <a:pt x="176" y="126"/>
                  </a:lnTo>
                  <a:lnTo>
                    <a:pt x="181" y="109"/>
                  </a:lnTo>
                  <a:lnTo>
                    <a:pt x="183" y="91"/>
                  </a:lnTo>
                  <a:lnTo>
                    <a:pt x="181" y="73"/>
                  </a:lnTo>
                  <a:lnTo>
                    <a:pt x="176" y="56"/>
                  </a:lnTo>
                  <a:lnTo>
                    <a:pt x="168" y="41"/>
                  </a:lnTo>
                  <a:lnTo>
                    <a:pt x="156" y="28"/>
                  </a:lnTo>
                  <a:lnTo>
                    <a:pt x="142" y="17"/>
                  </a:lnTo>
                  <a:lnTo>
                    <a:pt x="127" y="7"/>
                  </a:lnTo>
                  <a:lnTo>
                    <a:pt x="110" y="2"/>
                  </a:lnTo>
                  <a:lnTo>
                    <a:pt x="91" y="0"/>
                  </a:lnTo>
                  <a:lnTo>
                    <a:pt x="73" y="2"/>
                  </a:lnTo>
                  <a:lnTo>
                    <a:pt x="56" y="7"/>
                  </a:lnTo>
                  <a:lnTo>
                    <a:pt x="40" y="17"/>
                  </a:lnTo>
                  <a:lnTo>
                    <a:pt x="26" y="28"/>
                  </a:lnTo>
                  <a:lnTo>
                    <a:pt x="15" y="41"/>
                  </a:lnTo>
                  <a:lnTo>
                    <a:pt x="7" y="56"/>
                  </a:lnTo>
                  <a:lnTo>
                    <a:pt x="2" y="73"/>
                  </a:lnTo>
                  <a:lnTo>
                    <a:pt x="0" y="91"/>
                  </a:lnTo>
                  <a:lnTo>
                    <a:pt x="2" y="109"/>
                  </a:lnTo>
                  <a:lnTo>
                    <a:pt x="7" y="126"/>
                  </a:lnTo>
                  <a:lnTo>
                    <a:pt x="15" y="141"/>
                  </a:lnTo>
                  <a:lnTo>
                    <a:pt x="26" y="156"/>
                  </a:lnTo>
                  <a:lnTo>
                    <a:pt x="40" y="167"/>
                  </a:lnTo>
                  <a:lnTo>
                    <a:pt x="56" y="175"/>
                  </a:lnTo>
                  <a:lnTo>
                    <a:pt x="73" y="180"/>
                  </a:lnTo>
                  <a:lnTo>
                    <a:pt x="91" y="182"/>
                  </a:lnTo>
                  <a:close/>
                </a:path>
              </a:pathLst>
            </a:custGeom>
            <a:solidFill>
              <a:srgbClr val="781D7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43"/>
            <p:cNvSpPr>
              <a:spLocks/>
            </p:cNvSpPr>
            <p:nvPr/>
          </p:nvSpPr>
          <p:spPr bwMode="auto">
            <a:xfrm rot="10800000">
              <a:off x="965699" y="1844824"/>
              <a:ext cx="1821326" cy="2629826"/>
            </a:xfrm>
            <a:custGeom>
              <a:avLst/>
              <a:gdLst/>
              <a:ahLst/>
              <a:cxnLst>
                <a:cxn ang="0">
                  <a:pos x="342" y="817"/>
                </a:cxn>
                <a:cxn ang="0">
                  <a:pos x="320" y="827"/>
                </a:cxn>
                <a:cxn ang="0">
                  <a:pos x="294" y="831"/>
                </a:cxn>
                <a:cxn ang="0">
                  <a:pos x="244" y="815"/>
                </a:cxn>
                <a:cxn ang="0">
                  <a:pos x="212" y="776"/>
                </a:cxn>
                <a:cxn ang="0">
                  <a:pos x="207" y="723"/>
                </a:cxn>
                <a:cxn ang="0">
                  <a:pos x="231" y="676"/>
                </a:cxn>
                <a:cxn ang="0">
                  <a:pos x="276" y="652"/>
                </a:cxn>
                <a:cxn ang="0">
                  <a:pos x="330" y="657"/>
                </a:cxn>
                <a:cxn ang="0">
                  <a:pos x="371" y="690"/>
                </a:cxn>
                <a:cxn ang="0">
                  <a:pos x="386" y="741"/>
                </a:cxn>
                <a:cxn ang="0">
                  <a:pos x="381" y="770"/>
                </a:cxn>
                <a:cxn ang="0">
                  <a:pos x="367" y="795"/>
                </a:cxn>
                <a:cxn ang="0">
                  <a:pos x="451" y="953"/>
                </a:cxn>
                <a:cxn ang="0">
                  <a:pos x="510" y="914"/>
                </a:cxn>
                <a:cxn ang="0">
                  <a:pos x="565" y="866"/>
                </a:cxn>
                <a:cxn ang="0">
                  <a:pos x="614" y="810"/>
                </a:cxn>
                <a:cxn ang="0">
                  <a:pos x="653" y="747"/>
                </a:cxn>
                <a:cxn ang="0">
                  <a:pos x="681" y="677"/>
                </a:cxn>
                <a:cxn ang="0">
                  <a:pos x="701" y="487"/>
                </a:cxn>
                <a:cxn ang="0">
                  <a:pos x="650" y="291"/>
                </a:cxn>
                <a:cxn ang="0">
                  <a:pos x="549" y="155"/>
                </a:cxn>
                <a:cxn ang="0">
                  <a:pos x="437" y="70"/>
                </a:cxn>
                <a:cxn ang="0">
                  <a:pos x="353" y="27"/>
                </a:cxn>
                <a:cxn ang="0">
                  <a:pos x="324" y="17"/>
                </a:cxn>
                <a:cxn ang="0">
                  <a:pos x="293" y="10"/>
                </a:cxn>
                <a:cxn ang="0">
                  <a:pos x="262" y="5"/>
                </a:cxn>
                <a:cxn ang="0">
                  <a:pos x="231" y="1"/>
                </a:cxn>
                <a:cxn ang="0">
                  <a:pos x="201" y="0"/>
                </a:cxn>
                <a:cxn ang="0">
                  <a:pos x="170" y="0"/>
                </a:cxn>
                <a:cxn ang="0">
                  <a:pos x="234" y="25"/>
                </a:cxn>
                <a:cxn ang="0">
                  <a:pos x="299" y="65"/>
                </a:cxn>
                <a:cxn ang="0">
                  <a:pos x="353" y="119"/>
                </a:cxn>
                <a:cxn ang="0">
                  <a:pos x="386" y="192"/>
                </a:cxn>
                <a:cxn ang="0">
                  <a:pos x="387" y="285"/>
                </a:cxn>
                <a:cxn ang="0">
                  <a:pos x="346" y="387"/>
                </a:cxn>
                <a:cxn ang="0">
                  <a:pos x="272" y="458"/>
                </a:cxn>
                <a:cxn ang="0">
                  <a:pos x="183" y="511"/>
                </a:cxn>
                <a:cxn ang="0">
                  <a:pos x="97" y="564"/>
                </a:cxn>
                <a:cxn ang="0">
                  <a:pos x="31" y="637"/>
                </a:cxn>
                <a:cxn ang="0">
                  <a:pos x="1" y="742"/>
                </a:cxn>
                <a:cxn ang="0">
                  <a:pos x="10" y="839"/>
                </a:cxn>
                <a:cxn ang="0">
                  <a:pos x="48" y="912"/>
                </a:cxn>
                <a:cxn ang="0">
                  <a:pos x="107" y="964"/>
                </a:cxn>
                <a:cxn ang="0">
                  <a:pos x="177" y="995"/>
                </a:cxn>
                <a:cxn ang="0">
                  <a:pos x="250" y="1007"/>
                </a:cxn>
                <a:cxn ang="0">
                  <a:pos x="288" y="1006"/>
                </a:cxn>
                <a:cxn ang="0">
                  <a:pos x="326" y="1001"/>
                </a:cxn>
                <a:cxn ang="0">
                  <a:pos x="364" y="992"/>
                </a:cxn>
                <a:cxn ang="0">
                  <a:pos x="402" y="978"/>
                </a:cxn>
                <a:cxn ang="0">
                  <a:pos x="439" y="961"/>
                </a:cxn>
              </a:cxnLst>
              <a:rect l="0" t="0" r="r" b="b"/>
              <a:pathLst>
                <a:path w="701" h="1007">
                  <a:moveTo>
                    <a:pt x="355" y="808"/>
                  </a:moveTo>
                  <a:lnTo>
                    <a:pt x="349" y="813"/>
                  </a:lnTo>
                  <a:lnTo>
                    <a:pt x="342" y="817"/>
                  </a:lnTo>
                  <a:lnTo>
                    <a:pt x="335" y="821"/>
                  </a:lnTo>
                  <a:lnTo>
                    <a:pt x="328" y="824"/>
                  </a:lnTo>
                  <a:lnTo>
                    <a:pt x="320" y="827"/>
                  </a:lnTo>
                  <a:lnTo>
                    <a:pt x="311" y="829"/>
                  </a:lnTo>
                  <a:lnTo>
                    <a:pt x="303" y="831"/>
                  </a:lnTo>
                  <a:lnTo>
                    <a:pt x="294" y="831"/>
                  </a:lnTo>
                  <a:lnTo>
                    <a:pt x="276" y="828"/>
                  </a:lnTo>
                  <a:lnTo>
                    <a:pt x="260" y="823"/>
                  </a:lnTo>
                  <a:lnTo>
                    <a:pt x="244" y="815"/>
                  </a:lnTo>
                  <a:lnTo>
                    <a:pt x="231" y="804"/>
                  </a:lnTo>
                  <a:lnTo>
                    <a:pt x="220" y="791"/>
                  </a:lnTo>
                  <a:lnTo>
                    <a:pt x="212" y="776"/>
                  </a:lnTo>
                  <a:lnTo>
                    <a:pt x="207" y="759"/>
                  </a:lnTo>
                  <a:lnTo>
                    <a:pt x="205" y="741"/>
                  </a:lnTo>
                  <a:lnTo>
                    <a:pt x="207" y="723"/>
                  </a:lnTo>
                  <a:lnTo>
                    <a:pt x="212" y="706"/>
                  </a:lnTo>
                  <a:lnTo>
                    <a:pt x="220" y="690"/>
                  </a:lnTo>
                  <a:lnTo>
                    <a:pt x="231" y="676"/>
                  </a:lnTo>
                  <a:lnTo>
                    <a:pt x="244" y="665"/>
                  </a:lnTo>
                  <a:lnTo>
                    <a:pt x="260" y="657"/>
                  </a:lnTo>
                  <a:lnTo>
                    <a:pt x="276" y="652"/>
                  </a:lnTo>
                  <a:lnTo>
                    <a:pt x="294" y="650"/>
                  </a:lnTo>
                  <a:lnTo>
                    <a:pt x="313" y="652"/>
                  </a:lnTo>
                  <a:lnTo>
                    <a:pt x="330" y="657"/>
                  </a:lnTo>
                  <a:lnTo>
                    <a:pt x="345" y="665"/>
                  </a:lnTo>
                  <a:lnTo>
                    <a:pt x="359" y="676"/>
                  </a:lnTo>
                  <a:lnTo>
                    <a:pt x="371" y="690"/>
                  </a:lnTo>
                  <a:lnTo>
                    <a:pt x="379" y="706"/>
                  </a:lnTo>
                  <a:lnTo>
                    <a:pt x="384" y="723"/>
                  </a:lnTo>
                  <a:lnTo>
                    <a:pt x="386" y="741"/>
                  </a:lnTo>
                  <a:lnTo>
                    <a:pt x="385" y="751"/>
                  </a:lnTo>
                  <a:lnTo>
                    <a:pt x="384" y="761"/>
                  </a:lnTo>
                  <a:lnTo>
                    <a:pt x="381" y="770"/>
                  </a:lnTo>
                  <a:lnTo>
                    <a:pt x="378" y="779"/>
                  </a:lnTo>
                  <a:lnTo>
                    <a:pt x="373" y="787"/>
                  </a:lnTo>
                  <a:lnTo>
                    <a:pt x="367" y="795"/>
                  </a:lnTo>
                  <a:lnTo>
                    <a:pt x="361" y="802"/>
                  </a:lnTo>
                  <a:lnTo>
                    <a:pt x="355" y="808"/>
                  </a:lnTo>
                  <a:lnTo>
                    <a:pt x="451" y="953"/>
                  </a:lnTo>
                  <a:lnTo>
                    <a:pt x="471" y="941"/>
                  </a:lnTo>
                  <a:lnTo>
                    <a:pt x="491" y="928"/>
                  </a:lnTo>
                  <a:lnTo>
                    <a:pt x="510" y="914"/>
                  </a:lnTo>
                  <a:lnTo>
                    <a:pt x="529" y="899"/>
                  </a:lnTo>
                  <a:lnTo>
                    <a:pt x="548" y="883"/>
                  </a:lnTo>
                  <a:lnTo>
                    <a:pt x="565" y="866"/>
                  </a:lnTo>
                  <a:lnTo>
                    <a:pt x="582" y="849"/>
                  </a:lnTo>
                  <a:lnTo>
                    <a:pt x="598" y="829"/>
                  </a:lnTo>
                  <a:lnTo>
                    <a:pt x="614" y="810"/>
                  </a:lnTo>
                  <a:lnTo>
                    <a:pt x="628" y="790"/>
                  </a:lnTo>
                  <a:lnTo>
                    <a:pt x="641" y="769"/>
                  </a:lnTo>
                  <a:lnTo>
                    <a:pt x="653" y="747"/>
                  </a:lnTo>
                  <a:lnTo>
                    <a:pt x="665" y="725"/>
                  </a:lnTo>
                  <a:lnTo>
                    <a:pt x="674" y="702"/>
                  </a:lnTo>
                  <a:lnTo>
                    <a:pt x="681" y="677"/>
                  </a:lnTo>
                  <a:lnTo>
                    <a:pt x="687" y="653"/>
                  </a:lnTo>
                  <a:lnTo>
                    <a:pt x="700" y="566"/>
                  </a:lnTo>
                  <a:lnTo>
                    <a:pt x="701" y="487"/>
                  </a:lnTo>
                  <a:lnTo>
                    <a:pt x="692" y="414"/>
                  </a:lnTo>
                  <a:lnTo>
                    <a:pt x="675" y="350"/>
                  </a:lnTo>
                  <a:lnTo>
                    <a:pt x="650" y="291"/>
                  </a:lnTo>
                  <a:lnTo>
                    <a:pt x="620" y="240"/>
                  </a:lnTo>
                  <a:lnTo>
                    <a:pt x="585" y="195"/>
                  </a:lnTo>
                  <a:lnTo>
                    <a:pt x="549" y="155"/>
                  </a:lnTo>
                  <a:lnTo>
                    <a:pt x="510" y="121"/>
                  </a:lnTo>
                  <a:lnTo>
                    <a:pt x="472" y="93"/>
                  </a:lnTo>
                  <a:lnTo>
                    <a:pt x="437" y="70"/>
                  </a:lnTo>
                  <a:lnTo>
                    <a:pt x="403" y="51"/>
                  </a:lnTo>
                  <a:lnTo>
                    <a:pt x="376" y="37"/>
                  </a:lnTo>
                  <a:lnTo>
                    <a:pt x="353" y="27"/>
                  </a:lnTo>
                  <a:lnTo>
                    <a:pt x="339" y="22"/>
                  </a:lnTo>
                  <a:lnTo>
                    <a:pt x="334" y="20"/>
                  </a:lnTo>
                  <a:lnTo>
                    <a:pt x="324" y="17"/>
                  </a:lnTo>
                  <a:lnTo>
                    <a:pt x="314" y="14"/>
                  </a:lnTo>
                  <a:lnTo>
                    <a:pt x="303" y="12"/>
                  </a:lnTo>
                  <a:lnTo>
                    <a:pt x="293" y="10"/>
                  </a:lnTo>
                  <a:lnTo>
                    <a:pt x="282" y="8"/>
                  </a:lnTo>
                  <a:lnTo>
                    <a:pt x="272" y="6"/>
                  </a:lnTo>
                  <a:lnTo>
                    <a:pt x="262" y="5"/>
                  </a:lnTo>
                  <a:lnTo>
                    <a:pt x="251" y="3"/>
                  </a:lnTo>
                  <a:lnTo>
                    <a:pt x="241" y="2"/>
                  </a:lnTo>
                  <a:lnTo>
                    <a:pt x="231" y="1"/>
                  </a:lnTo>
                  <a:lnTo>
                    <a:pt x="221" y="1"/>
                  </a:lnTo>
                  <a:lnTo>
                    <a:pt x="211" y="0"/>
                  </a:lnTo>
                  <a:lnTo>
                    <a:pt x="201" y="0"/>
                  </a:lnTo>
                  <a:lnTo>
                    <a:pt x="190" y="0"/>
                  </a:lnTo>
                  <a:lnTo>
                    <a:pt x="180" y="0"/>
                  </a:lnTo>
                  <a:lnTo>
                    <a:pt x="170" y="0"/>
                  </a:lnTo>
                  <a:lnTo>
                    <a:pt x="190" y="7"/>
                  </a:lnTo>
                  <a:lnTo>
                    <a:pt x="212" y="16"/>
                  </a:lnTo>
                  <a:lnTo>
                    <a:pt x="234" y="25"/>
                  </a:lnTo>
                  <a:lnTo>
                    <a:pt x="257" y="37"/>
                  </a:lnTo>
                  <a:lnTo>
                    <a:pt x="278" y="49"/>
                  </a:lnTo>
                  <a:lnTo>
                    <a:pt x="299" y="65"/>
                  </a:lnTo>
                  <a:lnTo>
                    <a:pt x="319" y="81"/>
                  </a:lnTo>
                  <a:lnTo>
                    <a:pt x="337" y="99"/>
                  </a:lnTo>
                  <a:lnTo>
                    <a:pt x="353" y="119"/>
                  </a:lnTo>
                  <a:lnTo>
                    <a:pt x="367" y="141"/>
                  </a:lnTo>
                  <a:lnTo>
                    <a:pt x="378" y="165"/>
                  </a:lnTo>
                  <a:lnTo>
                    <a:pt x="386" y="192"/>
                  </a:lnTo>
                  <a:lnTo>
                    <a:pt x="390" y="221"/>
                  </a:lnTo>
                  <a:lnTo>
                    <a:pt x="391" y="252"/>
                  </a:lnTo>
                  <a:lnTo>
                    <a:pt x="387" y="285"/>
                  </a:lnTo>
                  <a:lnTo>
                    <a:pt x="378" y="322"/>
                  </a:lnTo>
                  <a:lnTo>
                    <a:pt x="363" y="357"/>
                  </a:lnTo>
                  <a:lnTo>
                    <a:pt x="346" y="387"/>
                  </a:lnTo>
                  <a:lnTo>
                    <a:pt x="324" y="413"/>
                  </a:lnTo>
                  <a:lnTo>
                    <a:pt x="299" y="436"/>
                  </a:lnTo>
                  <a:lnTo>
                    <a:pt x="272" y="458"/>
                  </a:lnTo>
                  <a:lnTo>
                    <a:pt x="243" y="477"/>
                  </a:lnTo>
                  <a:lnTo>
                    <a:pt x="214" y="494"/>
                  </a:lnTo>
                  <a:lnTo>
                    <a:pt x="183" y="511"/>
                  </a:lnTo>
                  <a:lnTo>
                    <a:pt x="154" y="528"/>
                  </a:lnTo>
                  <a:lnTo>
                    <a:pt x="124" y="545"/>
                  </a:lnTo>
                  <a:lnTo>
                    <a:pt x="97" y="564"/>
                  </a:lnTo>
                  <a:lnTo>
                    <a:pt x="72" y="586"/>
                  </a:lnTo>
                  <a:lnTo>
                    <a:pt x="50" y="610"/>
                  </a:lnTo>
                  <a:lnTo>
                    <a:pt x="31" y="637"/>
                  </a:lnTo>
                  <a:lnTo>
                    <a:pt x="16" y="668"/>
                  </a:lnTo>
                  <a:lnTo>
                    <a:pt x="6" y="705"/>
                  </a:lnTo>
                  <a:lnTo>
                    <a:pt x="1" y="742"/>
                  </a:lnTo>
                  <a:lnTo>
                    <a:pt x="0" y="777"/>
                  </a:lnTo>
                  <a:lnTo>
                    <a:pt x="3" y="809"/>
                  </a:lnTo>
                  <a:lnTo>
                    <a:pt x="10" y="839"/>
                  </a:lnTo>
                  <a:lnTo>
                    <a:pt x="19" y="866"/>
                  </a:lnTo>
                  <a:lnTo>
                    <a:pt x="33" y="890"/>
                  </a:lnTo>
                  <a:lnTo>
                    <a:pt x="48" y="912"/>
                  </a:lnTo>
                  <a:lnTo>
                    <a:pt x="66" y="931"/>
                  </a:lnTo>
                  <a:lnTo>
                    <a:pt x="86" y="948"/>
                  </a:lnTo>
                  <a:lnTo>
                    <a:pt x="107" y="964"/>
                  </a:lnTo>
                  <a:lnTo>
                    <a:pt x="129" y="976"/>
                  </a:lnTo>
                  <a:lnTo>
                    <a:pt x="153" y="987"/>
                  </a:lnTo>
                  <a:lnTo>
                    <a:pt x="177" y="995"/>
                  </a:lnTo>
                  <a:lnTo>
                    <a:pt x="202" y="1001"/>
                  </a:lnTo>
                  <a:lnTo>
                    <a:pt x="226" y="1005"/>
                  </a:lnTo>
                  <a:lnTo>
                    <a:pt x="250" y="1007"/>
                  </a:lnTo>
                  <a:lnTo>
                    <a:pt x="263" y="1007"/>
                  </a:lnTo>
                  <a:lnTo>
                    <a:pt x="276" y="1007"/>
                  </a:lnTo>
                  <a:lnTo>
                    <a:pt x="288" y="1006"/>
                  </a:lnTo>
                  <a:lnTo>
                    <a:pt x="300" y="1005"/>
                  </a:lnTo>
                  <a:lnTo>
                    <a:pt x="314" y="1003"/>
                  </a:lnTo>
                  <a:lnTo>
                    <a:pt x="326" y="1001"/>
                  </a:lnTo>
                  <a:lnTo>
                    <a:pt x="339" y="999"/>
                  </a:lnTo>
                  <a:lnTo>
                    <a:pt x="351" y="995"/>
                  </a:lnTo>
                  <a:lnTo>
                    <a:pt x="364" y="992"/>
                  </a:lnTo>
                  <a:lnTo>
                    <a:pt x="377" y="988"/>
                  </a:lnTo>
                  <a:lnTo>
                    <a:pt x="389" y="983"/>
                  </a:lnTo>
                  <a:lnTo>
                    <a:pt x="402" y="978"/>
                  </a:lnTo>
                  <a:lnTo>
                    <a:pt x="414" y="973"/>
                  </a:lnTo>
                  <a:lnTo>
                    <a:pt x="426" y="967"/>
                  </a:lnTo>
                  <a:lnTo>
                    <a:pt x="439" y="961"/>
                  </a:lnTo>
                  <a:lnTo>
                    <a:pt x="451" y="953"/>
                  </a:lnTo>
                  <a:lnTo>
                    <a:pt x="355" y="808"/>
                  </a:lnTo>
                  <a:close/>
                </a:path>
              </a:pathLst>
            </a:custGeom>
            <a:solidFill>
              <a:srgbClr val="009DD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5917994" y="1844824"/>
            <a:ext cx="1805326" cy="2592000"/>
            <a:chOff x="5924925" y="1855733"/>
            <a:chExt cx="1821326" cy="2629826"/>
          </a:xfrm>
        </p:grpSpPr>
        <p:sp>
          <p:nvSpPr>
            <p:cNvPr id="8" name="Freeform 143"/>
            <p:cNvSpPr>
              <a:spLocks/>
            </p:cNvSpPr>
            <p:nvPr/>
          </p:nvSpPr>
          <p:spPr bwMode="auto">
            <a:xfrm>
              <a:off x="5924925" y="1855733"/>
              <a:ext cx="1821326" cy="2629826"/>
            </a:xfrm>
            <a:custGeom>
              <a:avLst/>
              <a:gdLst/>
              <a:ahLst/>
              <a:cxnLst>
                <a:cxn ang="0">
                  <a:pos x="342" y="817"/>
                </a:cxn>
                <a:cxn ang="0">
                  <a:pos x="320" y="827"/>
                </a:cxn>
                <a:cxn ang="0">
                  <a:pos x="294" y="831"/>
                </a:cxn>
                <a:cxn ang="0">
                  <a:pos x="244" y="815"/>
                </a:cxn>
                <a:cxn ang="0">
                  <a:pos x="212" y="776"/>
                </a:cxn>
                <a:cxn ang="0">
                  <a:pos x="207" y="723"/>
                </a:cxn>
                <a:cxn ang="0">
                  <a:pos x="231" y="676"/>
                </a:cxn>
                <a:cxn ang="0">
                  <a:pos x="276" y="652"/>
                </a:cxn>
                <a:cxn ang="0">
                  <a:pos x="330" y="657"/>
                </a:cxn>
                <a:cxn ang="0">
                  <a:pos x="371" y="690"/>
                </a:cxn>
                <a:cxn ang="0">
                  <a:pos x="386" y="741"/>
                </a:cxn>
                <a:cxn ang="0">
                  <a:pos x="381" y="770"/>
                </a:cxn>
                <a:cxn ang="0">
                  <a:pos x="367" y="795"/>
                </a:cxn>
                <a:cxn ang="0">
                  <a:pos x="451" y="953"/>
                </a:cxn>
                <a:cxn ang="0">
                  <a:pos x="510" y="914"/>
                </a:cxn>
                <a:cxn ang="0">
                  <a:pos x="565" y="866"/>
                </a:cxn>
                <a:cxn ang="0">
                  <a:pos x="614" y="810"/>
                </a:cxn>
                <a:cxn ang="0">
                  <a:pos x="653" y="747"/>
                </a:cxn>
                <a:cxn ang="0">
                  <a:pos x="681" y="677"/>
                </a:cxn>
                <a:cxn ang="0">
                  <a:pos x="701" y="487"/>
                </a:cxn>
                <a:cxn ang="0">
                  <a:pos x="650" y="291"/>
                </a:cxn>
                <a:cxn ang="0">
                  <a:pos x="549" y="155"/>
                </a:cxn>
                <a:cxn ang="0">
                  <a:pos x="437" y="70"/>
                </a:cxn>
                <a:cxn ang="0">
                  <a:pos x="353" y="27"/>
                </a:cxn>
                <a:cxn ang="0">
                  <a:pos x="324" y="17"/>
                </a:cxn>
                <a:cxn ang="0">
                  <a:pos x="293" y="10"/>
                </a:cxn>
                <a:cxn ang="0">
                  <a:pos x="262" y="5"/>
                </a:cxn>
                <a:cxn ang="0">
                  <a:pos x="231" y="1"/>
                </a:cxn>
                <a:cxn ang="0">
                  <a:pos x="201" y="0"/>
                </a:cxn>
                <a:cxn ang="0">
                  <a:pos x="170" y="0"/>
                </a:cxn>
                <a:cxn ang="0">
                  <a:pos x="234" y="25"/>
                </a:cxn>
                <a:cxn ang="0">
                  <a:pos x="299" y="65"/>
                </a:cxn>
                <a:cxn ang="0">
                  <a:pos x="353" y="119"/>
                </a:cxn>
                <a:cxn ang="0">
                  <a:pos x="386" y="192"/>
                </a:cxn>
                <a:cxn ang="0">
                  <a:pos x="387" y="285"/>
                </a:cxn>
                <a:cxn ang="0">
                  <a:pos x="346" y="387"/>
                </a:cxn>
                <a:cxn ang="0">
                  <a:pos x="272" y="458"/>
                </a:cxn>
                <a:cxn ang="0">
                  <a:pos x="183" y="511"/>
                </a:cxn>
                <a:cxn ang="0">
                  <a:pos x="97" y="564"/>
                </a:cxn>
                <a:cxn ang="0">
                  <a:pos x="31" y="637"/>
                </a:cxn>
                <a:cxn ang="0">
                  <a:pos x="1" y="742"/>
                </a:cxn>
                <a:cxn ang="0">
                  <a:pos x="10" y="839"/>
                </a:cxn>
                <a:cxn ang="0">
                  <a:pos x="48" y="912"/>
                </a:cxn>
                <a:cxn ang="0">
                  <a:pos x="107" y="964"/>
                </a:cxn>
                <a:cxn ang="0">
                  <a:pos x="177" y="995"/>
                </a:cxn>
                <a:cxn ang="0">
                  <a:pos x="250" y="1007"/>
                </a:cxn>
                <a:cxn ang="0">
                  <a:pos x="288" y="1006"/>
                </a:cxn>
                <a:cxn ang="0">
                  <a:pos x="326" y="1001"/>
                </a:cxn>
                <a:cxn ang="0">
                  <a:pos x="364" y="992"/>
                </a:cxn>
                <a:cxn ang="0">
                  <a:pos x="402" y="978"/>
                </a:cxn>
                <a:cxn ang="0">
                  <a:pos x="439" y="961"/>
                </a:cxn>
              </a:cxnLst>
              <a:rect l="0" t="0" r="r" b="b"/>
              <a:pathLst>
                <a:path w="701" h="1007">
                  <a:moveTo>
                    <a:pt x="355" y="808"/>
                  </a:moveTo>
                  <a:lnTo>
                    <a:pt x="349" y="813"/>
                  </a:lnTo>
                  <a:lnTo>
                    <a:pt x="342" y="817"/>
                  </a:lnTo>
                  <a:lnTo>
                    <a:pt x="335" y="821"/>
                  </a:lnTo>
                  <a:lnTo>
                    <a:pt x="328" y="824"/>
                  </a:lnTo>
                  <a:lnTo>
                    <a:pt x="320" y="827"/>
                  </a:lnTo>
                  <a:lnTo>
                    <a:pt x="311" y="829"/>
                  </a:lnTo>
                  <a:lnTo>
                    <a:pt x="303" y="831"/>
                  </a:lnTo>
                  <a:lnTo>
                    <a:pt x="294" y="831"/>
                  </a:lnTo>
                  <a:lnTo>
                    <a:pt x="276" y="828"/>
                  </a:lnTo>
                  <a:lnTo>
                    <a:pt x="260" y="823"/>
                  </a:lnTo>
                  <a:lnTo>
                    <a:pt x="244" y="815"/>
                  </a:lnTo>
                  <a:lnTo>
                    <a:pt x="231" y="804"/>
                  </a:lnTo>
                  <a:lnTo>
                    <a:pt x="220" y="791"/>
                  </a:lnTo>
                  <a:lnTo>
                    <a:pt x="212" y="776"/>
                  </a:lnTo>
                  <a:lnTo>
                    <a:pt x="207" y="759"/>
                  </a:lnTo>
                  <a:lnTo>
                    <a:pt x="205" y="741"/>
                  </a:lnTo>
                  <a:lnTo>
                    <a:pt x="207" y="723"/>
                  </a:lnTo>
                  <a:lnTo>
                    <a:pt x="212" y="706"/>
                  </a:lnTo>
                  <a:lnTo>
                    <a:pt x="220" y="690"/>
                  </a:lnTo>
                  <a:lnTo>
                    <a:pt x="231" y="676"/>
                  </a:lnTo>
                  <a:lnTo>
                    <a:pt x="244" y="665"/>
                  </a:lnTo>
                  <a:lnTo>
                    <a:pt x="260" y="657"/>
                  </a:lnTo>
                  <a:lnTo>
                    <a:pt x="276" y="652"/>
                  </a:lnTo>
                  <a:lnTo>
                    <a:pt x="294" y="650"/>
                  </a:lnTo>
                  <a:lnTo>
                    <a:pt x="313" y="652"/>
                  </a:lnTo>
                  <a:lnTo>
                    <a:pt x="330" y="657"/>
                  </a:lnTo>
                  <a:lnTo>
                    <a:pt x="345" y="665"/>
                  </a:lnTo>
                  <a:lnTo>
                    <a:pt x="359" y="676"/>
                  </a:lnTo>
                  <a:lnTo>
                    <a:pt x="371" y="690"/>
                  </a:lnTo>
                  <a:lnTo>
                    <a:pt x="379" y="706"/>
                  </a:lnTo>
                  <a:lnTo>
                    <a:pt x="384" y="723"/>
                  </a:lnTo>
                  <a:lnTo>
                    <a:pt x="386" y="741"/>
                  </a:lnTo>
                  <a:lnTo>
                    <a:pt x="385" y="751"/>
                  </a:lnTo>
                  <a:lnTo>
                    <a:pt x="384" y="761"/>
                  </a:lnTo>
                  <a:lnTo>
                    <a:pt x="381" y="770"/>
                  </a:lnTo>
                  <a:lnTo>
                    <a:pt x="378" y="779"/>
                  </a:lnTo>
                  <a:lnTo>
                    <a:pt x="373" y="787"/>
                  </a:lnTo>
                  <a:lnTo>
                    <a:pt x="367" y="795"/>
                  </a:lnTo>
                  <a:lnTo>
                    <a:pt x="361" y="802"/>
                  </a:lnTo>
                  <a:lnTo>
                    <a:pt x="355" y="808"/>
                  </a:lnTo>
                  <a:lnTo>
                    <a:pt x="451" y="953"/>
                  </a:lnTo>
                  <a:lnTo>
                    <a:pt x="471" y="941"/>
                  </a:lnTo>
                  <a:lnTo>
                    <a:pt x="491" y="928"/>
                  </a:lnTo>
                  <a:lnTo>
                    <a:pt x="510" y="914"/>
                  </a:lnTo>
                  <a:lnTo>
                    <a:pt x="529" y="899"/>
                  </a:lnTo>
                  <a:lnTo>
                    <a:pt x="548" y="883"/>
                  </a:lnTo>
                  <a:lnTo>
                    <a:pt x="565" y="866"/>
                  </a:lnTo>
                  <a:lnTo>
                    <a:pt x="582" y="849"/>
                  </a:lnTo>
                  <a:lnTo>
                    <a:pt x="598" y="829"/>
                  </a:lnTo>
                  <a:lnTo>
                    <a:pt x="614" y="810"/>
                  </a:lnTo>
                  <a:lnTo>
                    <a:pt x="628" y="790"/>
                  </a:lnTo>
                  <a:lnTo>
                    <a:pt x="641" y="769"/>
                  </a:lnTo>
                  <a:lnTo>
                    <a:pt x="653" y="747"/>
                  </a:lnTo>
                  <a:lnTo>
                    <a:pt x="665" y="725"/>
                  </a:lnTo>
                  <a:lnTo>
                    <a:pt x="674" y="702"/>
                  </a:lnTo>
                  <a:lnTo>
                    <a:pt x="681" y="677"/>
                  </a:lnTo>
                  <a:lnTo>
                    <a:pt x="687" y="653"/>
                  </a:lnTo>
                  <a:lnTo>
                    <a:pt x="700" y="566"/>
                  </a:lnTo>
                  <a:lnTo>
                    <a:pt x="701" y="487"/>
                  </a:lnTo>
                  <a:lnTo>
                    <a:pt x="692" y="414"/>
                  </a:lnTo>
                  <a:lnTo>
                    <a:pt x="675" y="350"/>
                  </a:lnTo>
                  <a:lnTo>
                    <a:pt x="650" y="291"/>
                  </a:lnTo>
                  <a:lnTo>
                    <a:pt x="620" y="240"/>
                  </a:lnTo>
                  <a:lnTo>
                    <a:pt x="585" y="195"/>
                  </a:lnTo>
                  <a:lnTo>
                    <a:pt x="549" y="155"/>
                  </a:lnTo>
                  <a:lnTo>
                    <a:pt x="510" y="121"/>
                  </a:lnTo>
                  <a:lnTo>
                    <a:pt x="472" y="93"/>
                  </a:lnTo>
                  <a:lnTo>
                    <a:pt x="437" y="70"/>
                  </a:lnTo>
                  <a:lnTo>
                    <a:pt x="403" y="51"/>
                  </a:lnTo>
                  <a:lnTo>
                    <a:pt x="376" y="37"/>
                  </a:lnTo>
                  <a:lnTo>
                    <a:pt x="353" y="27"/>
                  </a:lnTo>
                  <a:lnTo>
                    <a:pt x="339" y="22"/>
                  </a:lnTo>
                  <a:lnTo>
                    <a:pt x="334" y="20"/>
                  </a:lnTo>
                  <a:lnTo>
                    <a:pt x="324" y="17"/>
                  </a:lnTo>
                  <a:lnTo>
                    <a:pt x="314" y="14"/>
                  </a:lnTo>
                  <a:lnTo>
                    <a:pt x="303" y="12"/>
                  </a:lnTo>
                  <a:lnTo>
                    <a:pt x="293" y="10"/>
                  </a:lnTo>
                  <a:lnTo>
                    <a:pt x="282" y="8"/>
                  </a:lnTo>
                  <a:lnTo>
                    <a:pt x="272" y="6"/>
                  </a:lnTo>
                  <a:lnTo>
                    <a:pt x="262" y="5"/>
                  </a:lnTo>
                  <a:lnTo>
                    <a:pt x="251" y="3"/>
                  </a:lnTo>
                  <a:lnTo>
                    <a:pt x="241" y="2"/>
                  </a:lnTo>
                  <a:lnTo>
                    <a:pt x="231" y="1"/>
                  </a:lnTo>
                  <a:lnTo>
                    <a:pt x="221" y="1"/>
                  </a:lnTo>
                  <a:lnTo>
                    <a:pt x="211" y="0"/>
                  </a:lnTo>
                  <a:lnTo>
                    <a:pt x="201" y="0"/>
                  </a:lnTo>
                  <a:lnTo>
                    <a:pt x="190" y="0"/>
                  </a:lnTo>
                  <a:lnTo>
                    <a:pt x="180" y="0"/>
                  </a:lnTo>
                  <a:lnTo>
                    <a:pt x="170" y="0"/>
                  </a:lnTo>
                  <a:lnTo>
                    <a:pt x="190" y="7"/>
                  </a:lnTo>
                  <a:lnTo>
                    <a:pt x="212" y="16"/>
                  </a:lnTo>
                  <a:lnTo>
                    <a:pt x="234" y="25"/>
                  </a:lnTo>
                  <a:lnTo>
                    <a:pt x="257" y="37"/>
                  </a:lnTo>
                  <a:lnTo>
                    <a:pt x="278" y="49"/>
                  </a:lnTo>
                  <a:lnTo>
                    <a:pt x="299" y="65"/>
                  </a:lnTo>
                  <a:lnTo>
                    <a:pt x="319" y="81"/>
                  </a:lnTo>
                  <a:lnTo>
                    <a:pt x="337" y="99"/>
                  </a:lnTo>
                  <a:lnTo>
                    <a:pt x="353" y="119"/>
                  </a:lnTo>
                  <a:lnTo>
                    <a:pt x="367" y="141"/>
                  </a:lnTo>
                  <a:lnTo>
                    <a:pt x="378" y="165"/>
                  </a:lnTo>
                  <a:lnTo>
                    <a:pt x="386" y="192"/>
                  </a:lnTo>
                  <a:lnTo>
                    <a:pt x="390" y="221"/>
                  </a:lnTo>
                  <a:lnTo>
                    <a:pt x="391" y="252"/>
                  </a:lnTo>
                  <a:lnTo>
                    <a:pt x="387" y="285"/>
                  </a:lnTo>
                  <a:lnTo>
                    <a:pt x="378" y="322"/>
                  </a:lnTo>
                  <a:lnTo>
                    <a:pt x="363" y="357"/>
                  </a:lnTo>
                  <a:lnTo>
                    <a:pt x="346" y="387"/>
                  </a:lnTo>
                  <a:lnTo>
                    <a:pt x="324" y="413"/>
                  </a:lnTo>
                  <a:lnTo>
                    <a:pt x="299" y="436"/>
                  </a:lnTo>
                  <a:lnTo>
                    <a:pt x="272" y="458"/>
                  </a:lnTo>
                  <a:lnTo>
                    <a:pt x="243" y="477"/>
                  </a:lnTo>
                  <a:lnTo>
                    <a:pt x="214" y="494"/>
                  </a:lnTo>
                  <a:lnTo>
                    <a:pt x="183" y="511"/>
                  </a:lnTo>
                  <a:lnTo>
                    <a:pt x="154" y="528"/>
                  </a:lnTo>
                  <a:lnTo>
                    <a:pt x="124" y="545"/>
                  </a:lnTo>
                  <a:lnTo>
                    <a:pt x="97" y="564"/>
                  </a:lnTo>
                  <a:lnTo>
                    <a:pt x="72" y="586"/>
                  </a:lnTo>
                  <a:lnTo>
                    <a:pt x="50" y="610"/>
                  </a:lnTo>
                  <a:lnTo>
                    <a:pt x="31" y="637"/>
                  </a:lnTo>
                  <a:lnTo>
                    <a:pt x="16" y="668"/>
                  </a:lnTo>
                  <a:lnTo>
                    <a:pt x="6" y="705"/>
                  </a:lnTo>
                  <a:lnTo>
                    <a:pt x="1" y="742"/>
                  </a:lnTo>
                  <a:lnTo>
                    <a:pt x="0" y="777"/>
                  </a:lnTo>
                  <a:lnTo>
                    <a:pt x="3" y="809"/>
                  </a:lnTo>
                  <a:lnTo>
                    <a:pt x="10" y="839"/>
                  </a:lnTo>
                  <a:lnTo>
                    <a:pt x="19" y="866"/>
                  </a:lnTo>
                  <a:lnTo>
                    <a:pt x="33" y="890"/>
                  </a:lnTo>
                  <a:lnTo>
                    <a:pt x="48" y="912"/>
                  </a:lnTo>
                  <a:lnTo>
                    <a:pt x="66" y="931"/>
                  </a:lnTo>
                  <a:lnTo>
                    <a:pt x="86" y="948"/>
                  </a:lnTo>
                  <a:lnTo>
                    <a:pt x="107" y="964"/>
                  </a:lnTo>
                  <a:lnTo>
                    <a:pt x="129" y="976"/>
                  </a:lnTo>
                  <a:lnTo>
                    <a:pt x="153" y="987"/>
                  </a:lnTo>
                  <a:lnTo>
                    <a:pt x="177" y="995"/>
                  </a:lnTo>
                  <a:lnTo>
                    <a:pt x="202" y="1001"/>
                  </a:lnTo>
                  <a:lnTo>
                    <a:pt x="226" y="1005"/>
                  </a:lnTo>
                  <a:lnTo>
                    <a:pt x="250" y="1007"/>
                  </a:lnTo>
                  <a:lnTo>
                    <a:pt x="263" y="1007"/>
                  </a:lnTo>
                  <a:lnTo>
                    <a:pt x="276" y="1007"/>
                  </a:lnTo>
                  <a:lnTo>
                    <a:pt x="288" y="1006"/>
                  </a:lnTo>
                  <a:lnTo>
                    <a:pt x="300" y="1005"/>
                  </a:lnTo>
                  <a:lnTo>
                    <a:pt x="314" y="1003"/>
                  </a:lnTo>
                  <a:lnTo>
                    <a:pt x="326" y="1001"/>
                  </a:lnTo>
                  <a:lnTo>
                    <a:pt x="339" y="999"/>
                  </a:lnTo>
                  <a:lnTo>
                    <a:pt x="351" y="995"/>
                  </a:lnTo>
                  <a:lnTo>
                    <a:pt x="364" y="992"/>
                  </a:lnTo>
                  <a:lnTo>
                    <a:pt x="377" y="988"/>
                  </a:lnTo>
                  <a:lnTo>
                    <a:pt x="389" y="983"/>
                  </a:lnTo>
                  <a:lnTo>
                    <a:pt x="402" y="978"/>
                  </a:lnTo>
                  <a:lnTo>
                    <a:pt x="414" y="973"/>
                  </a:lnTo>
                  <a:lnTo>
                    <a:pt x="426" y="967"/>
                  </a:lnTo>
                  <a:lnTo>
                    <a:pt x="439" y="961"/>
                  </a:lnTo>
                  <a:lnTo>
                    <a:pt x="451" y="953"/>
                  </a:lnTo>
                  <a:lnTo>
                    <a:pt x="355" y="808"/>
                  </a:lnTo>
                  <a:close/>
                </a:path>
              </a:pathLst>
            </a:custGeom>
            <a:solidFill>
              <a:srgbClr val="781D7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144"/>
            <p:cNvSpPr>
              <a:spLocks/>
            </p:cNvSpPr>
            <p:nvPr/>
          </p:nvSpPr>
          <p:spPr bwMode="auto">
            <a:xfrm>
              <a:off x="6459434" y="3564000"/>
              <a:ext cx="475467" cy="475301"/>
            </a:xfrm>
            <a:custGeom>
              <a:avLst/>
              <a:gdLst/>
              <a:ahLst/>
              <a:cxnLst>
                <a:cxn ang="0">
                  <a:pos x="91" y="182"/>
                </a:cxn>
                <a:cxn ang="0">
                  <a:pos x="110" y="180"/>
                </a:cxn>
                <a:cxn ang="0">
                  <a:pos x="127" y="175"/>
                </a:cxn>
                <a:cxn ang="0">
                  <a:pos x="142" y="167"/>
                </a:cxn>
                <a:cxn ang="0">
                  <a:pos x="156" y="156"/>
                </a:cxn>
                <a:cxn ang="0">
                  <a:pos x="168" y="141"/>
                </a:cxn>
                <a:cxn ang="0">
                  <a:pos x="176" y="126"/>
                </a:cxn>
                <a:cxn ang="0">
                  <a:pos x="181" y="109"/>
                </a:cxn>
                <a:cxn ang="0">
                  <a:pos x="183" y="91"/>
                </a:cxn>
                <a:cxn ang="0">
                  <a:pos x="181" y="73"/>
                </a:cxn>
                <a:cxn ang="0">
                  <a:pos x="176" y="56"/>
                </a:cxn>
                <a:cxn ang="0">
                  <a:pos x="168" y="41"/>
                </a:cxn>
                <a:cxn ang="0">
                  <a:pos x="156" y="28"/>
                </a:cxn>
                <a:cxn ang="0">
                  <a:pos x="142" y="17"/>
                </a:cxn>
                <a:cxn ang="0">
                  <a:pos x="127" y="7"/>
                </a:cxn>
                <a:cxn ang="0">
                  <a:pos x="110" y="2"/>
                </a:cxn>
                <a:cxn ang="0">
                  <a:pos x="91" y="0"/>
                </a:cxn>
                <a:cxn ang="0">
                  <a:pos x="73" y="2"/>
                </a:cxn>
                <a:cxn ang="0">
                  <a:pos x="56" y="7"/>
                </a:cxn>
                <a:cxn ang="0">
                  <a:pos x="40" y="17"/>
                </a:cxn>
                <a:cxn ang="0">
                  <a:pos x="26" y="28"/>
                </a:cxn>
                <a:cxn ang="0">
                  <a:pos x="15" y="41"/>
                </a:cxn>
                <a:cxn ang="0">
                  <a:pos x="7" y="56"/>
                </a:cxn>
                <a:cxn ang="0">
                  <a:pos x="2" y="73"/>
                </a:cxn>
                <a:cxn ang="0">
                  <a:pos x="0" y="91"/>
                </a:cxn>
                <a:cxn ang="0">
                  <a:pos x="2" y="109"/>
                </a:cxn>
                <a:cxn ang="0">
                  <a:pos x="7" y="126"/>
                </a:cxn>
                <a:cxn ang="0">
                  <a:pos x="15" y="141"/>
                </a:cxn>
                <a:cxn ang="0">
                  <a:pos x="26" y="156"/>
                </a:cxn>
                <a:cxn ang="0">
                  <a:pos x="40" y="167"/>
                </a:cxn>
                <a:cxn ang="0">
                  <a:pos x="56" y="175"/>
                </a:cxn>
                <a:cxn ang="0">
                  <a:pos x="73" y="180"/>
                </a:cxn>
                <a:cxn ang="0">
                  <a:pos x="91" y="182"/>
                </a:cxn>
              </a:cxnLst>
              <a:rect l="0" t="0" r="r" b="b"/>
              <a:pathLst>
                <a:path w="183" h="182">
                  <a:moveTo>
                    <a:pt x="91" y="182"/>
                  </a:moveTo>
                  <a:lnTo>
                    <a:pt x="110" y="180"/>
                  </a:lnTo>
                  <a:lnTo>
                    <a:pt x="127" y="175"/>
                  </a:lnTo>
                  <a:lnTo>
                    <a:pt x="142" y="167"/>
                  </a:lnTo>
                  <a:lnTo>
                    <a:pt x="156" y="156"/>
                  </a:lnTo>
                  <a:lnTo>
                    <a:pt x="168" y="141"/>
                  </a:lnTo>
                  <a:lnTo>
                    <a:pt x="176" y="126"/>
                  </a:lnTo>
                  <a:lnTo>
                    <a:pt x="181" y="109"/>
                  </a:lnTo>
                  <a:lnTo>
                    <a:pt x="183" y="91"/>
                  </a:lnTo>
                  <a:lnTo>
                    <a:pt x="181" y="73"/>
                  </a:lnTo>
                  <a:lnTo>
                    <a:pt x="176" y="56"/>
                  </a:lnTo>
                  <a:lnTo>
                    <a:pt x="168" y="41"/>
                  </a:lnTo>
                  <a:lnTo>
                    <a:pt x="156" y="28"/>
                  </a:lnTo>
                  <a:lnTo>
                    <a:pt x="142" y="17"/>
                  </a:lnTo>
                  <a:lnTo>
                    <a:pt x="127" y="7"/>
                  </a:lnTo>
                  <a:lnTo>
                    <a:pt x="110" y="2"/>
                  </a:lnTo>
                  <a:lnTo>
                    <a:pt x="91" y="0"/>
                  </a:lnTo>
                  <a:lnTo>
                    <a:pt x="73" y="2"/>
                  </a:lnTo>
                  <a:lnTo>
                    <a:pt x="56" y="7"/>
                  </a:lnTo>
                  <a:lnTo>
                    <a:pt x="40" y="17"/>
                  </a:lnTo>
                  <a:lnTo>
                    <a:pt x="26" y="28"/>
                  </a:lnTo>
                  <a:lnTo>
                    <a:pt x="15" y="41"/>
                  </a:lnTo>
                  <a:lnTo>
                    <a:pt x="7" y="56"/>
                  </a:lnTo>
                  <a:lnTo>
                    <a:pt x="2" y="73"/>
                  </a:lnTo>
                  <a:lnTo>
                    <a:pt x="0" y="91"/>
                  </a:lnTo>
                  <a:lnTo>
                    <a:pt x="2" y="109"/>
                  </a:lnTo>
                  <a:lnTo>
                    <a:pt x="7" y="126"/>
                  </a:lnTo>
                  <a:lnTo>
                    <a:pt x="15" y="141"/>
                  </a:lnTo>
                  <a:lnTo>
                    <a:pt x="26" y="156"/>
                  </a:lnTo>
                  <a:lnTo>
                    <a:pt x="40" y="167"/>
                  </a:lnTo>
                  <a:lnTo>
                    <a:pt x="56" y="175"/>
                  </a:lnTo>
                  <a:lnTo>
                    <a:pt x="73" y="180"/>
                  </a:lnTo>
                  <a:lnTo>
                    <a:pt x="91" y="182"/>
                  </a:lnTo>
                  <a:close/>
                </a:path>
              </a:pathLst>
            </a:custGeom>
            <a:solidFill>
              <a:srgbClr val="009DDC"/>
            </a:solidFill>
            <a:ln w="9525">
              <a:solidFill>
                <a:srgbClr val="009DD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3" name="Rectangle 24"/>
          <p:cNvSpPr txBox="1">
            <a:spLocks noChangeArrowheads="1"/>
          </p:cNvSpPr>
          <p:nvPr/>
        </p:nvSpPr>
        <p:spPr bwMode="auto">
          <a:xfrm>
            <a:off x="339047" y="92467"/>
            <a:ext cx="8683200" cy="96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3600" dirty="0" smtClean="0">
                <a:solidFill>
                  <a:srgbClr val="781D7E"/>
                </a:solidFill>
              </a:rPr>
              <a:t>Государство и бизнес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10289"/>
            <a:ext cx="36895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781D7E"/>
                </a:solidFill>
              </a:rPr>
              <a:t>Предпринимательство: традиционное </a:t>
            </a:r>
            <a:r>
              <a:rPr lang="en-US" sz="1000" dirty="0">
                <a:solidFill>
                  <a:srgbClr val="781D7E"/>
                </a:solidFill>
              </a:rPr>
              <a:t>vs.</a:t>
            </a:r>
            <a:r>
              <a:rPr lang="ru-RU" sz="1000" dirty="0">
                <a:solidFill>
                  <a:srgbClr val="781D7E"/>
                </a:solidFill>
              </a:rPr>
              <a:t> технологическое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>
              <a:defRPr/>
            </a:pPr>
            <a:fld id="{10730853-7445-4A0E-911B-CF171C6982E7}" type="slidenum">
              <a:rPr lang="sv-SE" smtClean="0"/>
              <a:pPr>
                <a:defRPr/>
              </a:pPr>
              <a:t>12</a:t>
            </a:fld>
            <a:endParaRPr lang="sv-SE" dirty="0" smtClean="0"/>
          </a:p>
          <a:p>
            <a:pPr>
              <a:defRPr/>
            </a:pPr>
            <a:endParaRPr lang="sv-SE" dirty="0"/>
          </a:p>
        </p:txBody>
      </p:sp>
      <p:pic>
        <p:nvPicPr>
          <p:cNvPr id="28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2" cstate="screen"/>
          <a:srcRect t="-87354" b="-87354"/>
          <a:stretch>
            <a:fillRect/>
          </a:stretch>
        </p:blipFill>
        <p:spPr bwMode="auto">
          <a:xfrm flipV="1">
            <a:off x="216433" y="1196752"/>
            <a:ext cx="8136000" cy="85398"/>
          </a:xfrm>
          <a:prstGeom prst="rect">
            <a:avLst/>
          </a:prstGeom>
          <a:noFill/>
        </p:spPr>
      </p:pic>
      <p:grpSp>
        <p:nvGrpSpPr>
          <p:cNvPr id="30" name="Группа 29"/>
          <p:cNvGrpSpPr/>
          <p:nvPr/>
        </p:nvGrpSpPr>
        <p:grpSpPr>
          <a:xfrm>
            <a:off x="395536" y="1989160"/>
            <a:ext cx="7948248" cy="2880000"/>
            <a:chOff x="395536" y="1340768"/>
            <a:chExt cx="7948248" cy="2305886"/>
          </a:xfrm>
        </p:grpSpPr>
        <p:pic>
          <p:nvPicPr>
            <p:cNvPr id="9221" name="Picture 5" descr="C:\Documents and Settings\vladislav.maximov\My Documents\My Pictures\МФТИ_преза\атлант.bmp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5537" y="1774494"/>
              <a:ext cx="1440000" cy="1513846"/>
            </a:xfrm>
            <a:prstGeom prst="rect">
              <a:avLst/>
            </a:prstGeom>
            <a:noFill/>
          </p:spPr>
        </p:pic>
        <p:pic>
          <p:nvPicPr>
            <p:cNvPr id="19" name="Picture 5" descr="C:\Documents and Settings\vladislav.maximov\My Documents\My Pictures\МФТИ_преза\атлант.bmp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76256" y="1774494"/>
              <a:ext cx="1440000" cy="1513846"/>
            </a:xfrm>
            <a:prstGeom prst="rect">
              <a:avLst/>
            </a:prstGeom>
            <a:noFill/>
          </p:spPr>
        </p:pic>
        <p:sp>
          <p:nvSpPr>
            <p:cNvPr id="20" name="Полилиния 19"/>
            <p:cNvSpPr/>
            <p:nvPr/>
          </p:nvSpPr>
          <p:spPr>
            <a:xfrm>
              <a:off x="395536" y="1340768"/>
              <a:ext cx="7920880" cy="433726"/>
            </a:xfrm>
            <a:custGeom>
              <a:avLst/>
              <a:gdLst>
                <a:gd name="connsiteX0" fmla="*/ 0 w 8136903"/>
                <a:gd name="connsiteY0" fmla="*/ 207108 h 1242622"/>
                <a:gd name="connsiteX1" fmla="*/ 60661 w 8136903"/>
                <a:gd name="connsiteY1" fmla="*/ 60661 h 1242622"/>
                <a:gd name="connsiteX2" fmla="*/ 207109 w 8136903"/>
                <a:gd name="connsiteY2" fmla="*/ 1 h 1242622"/>
                <a:gd name="connsiteX3" fmla="*/ 7929795 w 8136903"/>
                <a:gd name="connsiteY3" fmla="*/ 0 h 1242622"/>
                <a:gd name="connsiteX4" fmla="*/ 8076242 w 8136903"/>
                <a:gd name="connsiteY4" fmla="*/ 60661 h 1242622"/>
                <a:gd name="connsiteX5" fmla="*/ 8136902 w 8136903"/>
                <a:gd name="connsiteY5" fmla="*/ 207109 h 1242622"/>
                <a:gd name="connsiteX6" fmla="*/ 8136903 w 8136903"/>
                <a:gd name="connsiteY6" fmla="*/ 1035514 h 1242622"/>
                <a:gd name="connsiteX7" fmla="*/ 8076242 w 8136903"/>
                <a:gd name="connsiteY7" fmla="*/ 1181962 h 1242622"/>
                <a:gd name="connsiteX8" fmla="*/ 7929794 w 8136903"/>
                <a:gd name="connsiteY8" fmla="*/ 1242622 h 1242622"/>
                <a:gd name="connsiteX9" fmla="*/ 207108 w 8136903"/>
                <a:gd name="connsiteY9" fmla="*/ 1242622 h 1242622"/>
                <a:gd name="connsiteX10" fmla="*/ 60661 w 8136903"/>
                <a:gd name="connsiteY10" fmla="*/ 1181961 h 1242622"/>
                <a:gd name="connsiteX11" fmla="*/ 1 w 8136903"/>
                <a:gd name="connsiteY11" fmla="*/ 1035513 h 1242622"/>
                <a:gd name="connsiteX12" fmla="*/ 0 w 8136903"/>
                <a:gd name="connsiteY12" fmla="*/ 207108 h 1242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36903" h="1242622">
                  <a:moveTo>
                    <a:pt x="0" y="207108"/>
                  </a:moveTo>
                  <a:cubicBezTo>
                    <a:pt x="0" y="152180"/>
                    <a:pt x="21820" y="99501"/>
                    <a:pt x="60661" y="60661"/>
                  </a:cubicBezTo>
                  <a:cubicBezTo>
                    <a:pt x="99501" y="21821"/>
                    <a:pt x="152180" y="1"/>
                    <a:pt x="207109" y="1"/>
                  </a:cubicBezTo>
                  <a:lnTo>
                    <a:pt x="7929795" y="0"/>
                  </a:lnTo>
                  <a:cubicBezTo>
                    <a:pt x="7984723" y="0"/>
                    <a:pt x="8037402" y="21820"/>
                    <a:pt x="8076242" y="60661"/>
                  </a:cubicBezTo>
                  <a:cubicBezTo>
                    <a:pt x="8115082" y="99501"/>
                    <a:pt x="8136902" y="152180"/>
                    <a:pt x="8136902" y="207109"/>
                  </a:cubicBezTo>
                  <a:cubicBezTo>
                    <a:pt x="8136902" y="483244"/>
                    <a:pt x="8136903" y="759379"/>
                    <a:pt x="8136903" y="1035514"/>
                  </a:cubicBezTo>
                  <a:cubicBezTo>
                    <a:pt x="8136903" y="1090442"/>
                    <a:pt x="8115083" y="1143121"/>
                    <a:pt x="8076242" y="1181962"/>
                  </a:cubicBezTo>
                  <a:cubicBezTo>
                    <a:pt x="8037402" y="1220802"/>
                    <a:pt x="7984723" y="1242623"/>
                    <a:pt x="7929794" y="1242622"/>
                  </a:cubicBezTo>
                  <a:lnTo>
                    <a:pt x="207108" y="1242622"/>
                  </a:lnTo>
                  <a:cubicBezTo>
                    <a:pt x="152180" y="1242622"/>
                    <a:pt x="99501" y="1220802"/>
                    <a:pt x="60661" y="1181961"/>
                  </a:cubicBezTo>
                  <a:cubicBezTo>
                    <a:pt x="21821" y="1143121"/>
                    <a:pt x="1" y="1090442"/>
                    <a:pt x="1" y="1035513"/>
                  </a:cubicBezTo>
                  <a:cubicBezTo>
                    <a:pt x="1" y="759378"/>
                    <a:pt x="0" y="483243"/>
                    <a:pt x="0" y="207108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6860" tIns="136860" rIns="136860" bIns="136860" numCol="1" spcCol="1270" anchor="ctr" anchorCtr="0">
              <a:noAutofit/>
            </a:bodyPr>
            <a:lstStyle/>
            <a:p>
              <a:pPr lvl="0" algn="ctr"/>
              <a:r>
                <a:rPr lang="ru-RU" sz="2000" dirty="0" smtClean="0">
                  <a:solidFill>
                    <a:srgbClr val="781D7E"/>
                  </a:solidFill>
                </a:rPr>
                <a:t>Традиционное предпринимательство</a:t>
              </a: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467544" y="3214654"/>
              <a:ext cx="1296144" cy="432000"/>
            </a:xfrm>
            <a:custGeom>
              <a:avLst/>
              <a:gdLst>
                <a:gd name="connsiteX0" fmla="*/ 0 w 8136903"/>
                <a:gd name="connsiteY0" fmla="*/ 207108 h 1242622"/>
                <a:gd name="connsiteX1" fmla="*/ 60661 w 8136903"/>
                <a:gd name="connsiteY1" fmla="*/ 60661 h 1242622"/>
                <a:gd name="connsiteX2" fmla="*/ 207109 w 8136903"/>
                <a:gd name="connsiteY2" fmla="*/ 1 h 1242622"/>
                <a:gd name="connsiteX3" fmla="*/ 7929795 w 8136903"/>
                <a:gd name="connsiteY3" fmla="*/ 0 h 1242622"/>
                <a:gd name="connsiteX4" fmla="*/ 8076242 w 8136903"/>
                <a:gd name="connsiteY4" fmla="*/ 60661 h 1242622"/>
                <a:gd name="connsiteX5" fmla="*/ 8136902 w 8136903"/>
                <a:gd name="connsiteY5" fmla="*/ 207109 h 1242622"/>
                <a:gd name="connsiteX6" fmla="*/ 8136903 w 8136903"/>
                <a:gd name="connsiteY6" fmla="*/ 1035514 h 1242622"/>
                <a:gd name="connsiteX7" fmla="*/ 8076242 w 8136903"/>
                <a:gd name="connsiteY7" fmla="*/ 1181962 h 1242622"/>
                <a:gd name="connsiteX8" fmla="*/ 7929794 w 8136903"/>
                <a:gd name="connsiteY8" fmla="*/ 1242622 h 1242622"/>
                <a:gd name="connsiteX9" fmla="*/ 207108 w 8136903"/>
                <a:gd name="connsiteY9" fmla="*/ 1242622 h 1242622"/>
                <a:gd name="connsiteX10" fmla="*/ 60661 w 8136903"/>
                <a:gd name="connsiteY10" fmla="*/ 1181961 h 1242622"/>
                <a:gd name="connsiteX11" fmla="*/ 1 w 8136903"/>
                <a:gd name="connsiteY11" fmla="*/ 1035513 h 1242622"/>
                <a:gd name="connsiteX12" fmla="*/ 0 w 8136903"/>
                <a:gd name="connsiteY12" fmla="*/ 207108 h 1242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36903" h="1242622">
                  <a:moveTo>
                    <a:pt x="0" y="207108"/>
                  </a:moveTo>
                  <a:cubicBezTo>
                    <a:pt x="0" y="152180"/>
                    <a:pt x="21820" y="99501"/>
                    <a:pt x="60661" y="60661"/>
                  </a:cubicBezTo>
                  <a:cubicBezTo>
                    <a:pt x="99501" y="21821"/>
                    <a:pt x="152180" y="1"/>
                    <a:pt x="207109" y="1"/>
                  </a:cubicBezTo>
                  <a:lnTo>
                    <a:pt x="7929795" y="0"/>
                  </a:lnTo>
                  <a:cubicBezTo>
                    <a:pt x="7984723" y="0"/>
                    <a:pt x="8037402" y="21820"/>
                    <a:pt x="8076242" y="60661"/>
                  </a:cubicBezTo>
                  <a:cubicBezTo>
                    <a:pt x="8115082" y="99501"/>
                    <a:pt x="8136902" y="152180"/>
                    <a:pt x="8136902" y="207109"/>
                  </a:cubicBezTo>
                  <a:cubicBezTo>
                    <a:pt x="8136902" y="483244"/>
                    <a:pt x="8136903" y="759379"/>
                    <a:pt x="8136903" y="1035514"/>
                  </a:cubicBezTo>
                  <a:cubicBezTo>
                    <a:pt x="8136903" y="1090442"/>
                    <a:pt x="8115083" y="1143121"/>
                    <a:pt x="8076242" y="1181962"/>
                  </a:cubicBezTo>
                  <a:cubicBezTo>
                    <a:pt x="8037402" y="1220802"/>
                    <a:pt x="7984723" y="1242623"/>
                    <a:pt x="7929794" y="1242622"/>
                  </a:cubicBezTo>
                  <a:lnTo>
                    <a:pt x="207108" y="1242622"/>
                  </a:lnTo>
                  <a:cubicBezTo>
                    <a:pt x="152180" y="1242622"/>
                    <a:pt x="99501" y="1220802"/>
                    <a:pt x="60661" y="1181961"/>
                  </a:cubicBezTo>
                  <a:cubicBezTo>
                    <a:pt x="21821" y="1143121"/>
                    <a:pt x="1" y="1090442"/>
                    <a:pt x="1" y="1035513"/>
                  </a:cubicBezTo>
                  <a:cubicBezTo>
                    <a:pt x="1" y="759378"/>
                    <a:pt x="0" y="483243"/>
                    <a:pt x="0" y="207108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6860" tIns="136860" rIns="136860" bIns="136860" numCol="1" spcCol="1270" anchor="ctr" anchorCtr="0">
              <a:noAutofit/>
            </a:bodyPr>
            <a:lstStyle/>
            <a:p>
              <a:pPr lvl="0" algn="ctr"/>
              <a:r>
                <a:rPr lang="ru-RU" sz="1600" dirty="0" smtClean="0">
                  <a:solidFill>
                    <a:srgbClr val="781D7E"/>
                  </a:solidFill>
                </a:rPr>
                <a:t>Деньги</a:t>
              </a: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6840000" y="3214654"/>
              <a:ext cx="1503784" cy="396000"/>
            </a:xfrm>
            <a:custGeom>
              <a:avLst/>
              <a:gdLst>
                <a:gd name="connsiteX0" fmla="*/ 0 w 8136903"/>
                <a:gd name="connsiteY0" fmla="*/ 207108 h 1242622"/>
                <a:gd name="connsiteX1" fmla="*/ 60661 w 8136903"/>
                <a:gd name="connsiteY1" fmla="*/ 60661 h 1242622"/>
                <a:gd name="connsiteX2" fmla="*/ 207109 w 8136903"/>
                <a:gd name="connsiteY2" fmla="*/ 1 h 1242622"/>
                <a:gd name="connsiteX3" fmla="*/ 7929795 w 8136903"/>
                <a:gd name="connsiteY3" fmla="*/ 0 h 1242622"/>
                <a:gd name="connsiteX4" fmla="*/ 8076242 w 8136903"/>
                <a:gd name="connsiteY4" fmla="*/ 60661 h 1242622"/>
                <a:gd name="connsiteX5" fmla="*/ 8136902 w 8136903"/>
                <a:gd name="connsiteY5" fmla="*/ 207109 h 1242622"/>
                <a:gd name="connsiteX6" fmla="*/ 8136903 w 8136903"/>
                <a:gd name="connsiteY6" fmla="*/ 1035514 h 1242622"/>
                <a:gd name="connsiteX7" fmla="*/ 8076242 w 8136903"/>
                <a:gd name="connsiteY7" fmla="*/ 1181962 h 1242622"/>
                <a:gd name="connsiteX8" fmla="*/ 7929794 w 8136903"/>
                <a:gd name="connsiteY8" fmla="*/ 1242622 h 1242622"/>
                <a:gd name="connsiteX9" fmla="*/ 207108 w 8136903"/>
                <a:gd name="connsiteY9" fmla="*/ 1242622 h 1242622"/>
                <a:gd name="connsiteX10" fmla="*/ 60661 w 8136903"/>
                <a:gd name="connsiteY10" fmla="*/ 1181961 h 1242622"/>
                <a:gd name="connsiteX11" fmla="*/ 1 w 8136903"/>
                <a:gd name="connsiteY11" fmla="*/ 1035513 h 1242622"/>
                <a:gd name="connsiteX12" fmla="*/ 0 w 8136903"/>
                <a:gd name="connsiteY12" fmla="*/ 207108 h 1242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36903" h="1242622">
                  <a:moveTo>
                    <a:pt x="0" y="207108"/>
                  </a:moveTo>
                  <a:cubicBezTo>
                    <a:pt x="0" y="152180"/>
                    <a:pt x="21820" y="99501"/>
                    <a:pt x="60661" y="60661"/>
                  </a:cubicBezTo>
                  <a:cubicBezTo>
                    <a:pt x="99501" y="21821"/>
                    <a:pt x="152180" y="1"/>
                    <a:pt x="207109" y="1"/>
                  </a:cubicBezTo>
                  <a:lnTo>
                    <a:pt x="7929795" y="0"/>
                  </a:lnTo>
                  <a:cubicBezTo>
                    <a:pt x="7984723" y="0"/>
                    <a:pt x="8037402" y="21820"/>
                    <a:pt x="8076242" y="60661"/>
                  </a:cubicBezTo>
                  <a:cubicBezTo>
                    <a:pt x="8115082" y="99501"/>
                    <a:pt x="8136902" y="152180"/>
                    <a:pt x="8136902" y="207109"/>
                  </a:cubicBezTo>
                  <a:cubicBezTo>
                    <a:pt x="8136902" y="483244"/>
                    <a:pt x="8136903" y="759379"/>
                    <a:pt x="8136903" y="1035514"/>
                  </a:cubicBezTo>
                  <a:cubicBezTo>
                    <a:pt x="8136903" y="1090442"/>
                    <a:pt x="8115083" y="1143121"/>
                    <a:pt x="8076242" y="1181962"/>
                  </a:cubicBezTo>
                  <a:cubicBezTo>
                    <a:pt x="8037402" y="1220802"/>
                    <a:pt x="7984723" y="1242623"/>
                    <a:pt x="7929794" y="1242622"/>
                  </a:cubicBezTo>
                  <a:lnTo>
                    <a:pt x="207108" y="1242622"/>
                  </a:lnTo>
                  <a:cubicBezTo>
                    <a:pt x="152180" y="1242622"/>
                    <a:pt x="99501" y="1220802"/>
                    <a:pt x="60661" y="1181961"/>
                  </a:cubicBezTo>
                  <a:cubicBezTo>
                    <a:pt x="21821" y="1143121"/>
                    <a:pt x="1" y="1090442"/>
                    <a:pt x="1" y="1035513"/>
                  </a:cubicBezTo>
                  <a:cubicBezTo>
                    <a:pt x="1" y="759378"/>
                    <a:pt x="0" y="483243"/>
                    <a:pt x="0" y="207108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6860" tIns="136860" rIns="136860" bIns="136860" numCol="1" spcCol="1270" anchor="ctr" anchorCtr="0">
              <a:noAutofit/>
            </a:bodyPr>
            <a:lstStyle/>
            <a:p>
              <a:pPr lvl="0" algn="ctr"/>
              <a:r>
                <a:rPr lang="ru-RU" sz="1600" dirty="0" smtClean="0">
                  <a:solidFill>
                    <a:srgbClr val="781D7E"/>
                  </a:solidFill>
                </a:rPr>
                <a:t>Менеджмент</a:t>
              </a:r>
            </a:p>
          </p:txBody>
        </p:sp>
      </p:grpSp>
      <p:sp>
        <p:nvSpPr>
          <p:cNvPr id="31" name="Rectangle 24"/>
          <p:cNvSpPr>
            <a:spLocks noGrp="1" noChangeArrowheads="1"/>
          </p:cNvSpPr>
          <p:nvPr>
            <p:ph type="title"/>
          </p:nvPr>
        </p:nvSpPr>
        <p:spPr>
          <a:xfrm>
            <a:off x="339047" y="548680"/>
            <a:ext cx="8683200" cy="648072"/>
          </a:xfrm>
        </p:spPr>
        <p:txBody>
          <a:bodyPr/>
          <a:lstStyle/>
          <a:p>
            <a:r>
              <a:rPr lang="ru-RU" sz="3200" dirty="0" smtClean="0">
                <a:solidFill>
                  <a:srgbClr val="781D7E"/>
                </a:solidFill>
              </a:rPr>
              <a:t>Традиционное и технологическое предпринимательство: Точки опоры </a:t>
            </a:r>
            <a:r>
              <a:rPr lang="ru-RU" sz="4000" dirty="0" smtClean="0">
                <a:solidFill>
                  <a:srgbClr val="781D7E"/>
                </a:solidFill>
              </a:rPr>
              <a:t/>
            </a:r>
            <a:br>
              <a:rPr lang="ru-RU" sz="4000" dirty="0" smtClean="0">
                <a:solidFill>
                  <a:srgbClr val="781D7E"/>
                </a:solidFill>
              </a:rPr>
            </a:br>
            <a:endParaRPr lang="ru-RU" sz="2400" dirty="0">
              <a:solidFill>
                <a:srgbClr val="781D7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8024" y="10289"/>
            <a:ext cx="36895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781D7E"/>
                </a:solidFill>
              </a:rPr>
              <a:t>Предпринимательство: традиционное </a:t>
            </a:r>
            <a:r>
              <a:rPr lang="en-US" sz="1000" dirty="0">
                <a:solidFill>
                  <a:srgbClr val="781D7E"/>
                </a:solidFill>
              </a:rPr>
              <a:t>vs.</a:t>
            </a:r>
            <a:r>
              <a:rPr lang="ru-RU" sz="1000" dirty="0">
                <a:solidFill>
                  <a:srgbClr val="781D7E"/>
                </a:solidFill>
              </a:rPr>
              <a:t> технологическое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>
              <a:defRPr/>
            </a:pPr>
            <a:fld id="{10730853-7445-4A0E-911B-CF171C6982E7}" type="slidenum">
              <a:rPr lang="sv-SE" smtClean="0"/>
              <a:pPr>
                <a:defRPr/>
              </a:pPr>
              <a:t>13</a:t>
            </a:fld>
            <a:endParaRPr lang="sv-SE" dirty="0" smtClean="0"/>
          </a:p>
          <a:p>
            <a:pPr>
              <a:defRPr/>
            </a:pPr>
            <a:endParaRPr lang="sv-SE" dirty="0"/>
          </a:p>
        </p:txBody>
      </p:sp>
      <p:pic>
        <p:nvPicPr>
          <p:cNvPr id="28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2" cstate="screen"/>
          <a:srcRect t="-87354" b="-87354"/>
          <a:stretch>
            <a:fillRect/>
          </a:stretch>
        </p:blipFill>
        <p:spPr bwMode="auto">
          <a:xfrm flipV="1">
            <a:off x="216433" y="1196752"/>
            <a:ext cx="8136000" cy="85398"/>
          </a:xfrm>
          <a:prstGeom prst="rect">
            <a:avLst/>
          </a:prstGeom>
          <a:noFill/>
        </p:spPr>
      </p:pic>
      <p:grpSp>
        <p:nvGrpSpPr>
          <p:cNvPr id="3" name="Группа 20"/>
          <p:cNvGrpSpPr/>
          <p:nvPr/>
        </p:nvGrpSpPr>
        <p:grpSpPr>
          <a:xfrm>
            <a:off x="395536" y="1989160"/>
            <a:ext cx="7948248" cy="2880000"/>
            <a:chOff x="395536" y="3931378"/>
            <a:chExt cx="7948248" cy="2304208"/>
          </a:xfrm>
        </p:grpSpPr>
        <p:pic>
          <p:nvPicPr>
            <p:cNvPr id="16" name="Picture 5" descr="C:\Documents and Settings\vladislav.maximov\My Documents\My Pictures\МФТИ_преза\атлант.bmp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5536" y="4363426"/>
              <a:ext cx="1440000" cy="1513846"/>
            </a:xfrm>
            <a:prstGeom prst="rect">
              <a:avLst/>
            </a:prstGeom>
            <a:noFill/>
          </p:spPr>
        </p:pic>
        <p:pic>
          <p:nvPicPr>
            <p:cNvPr id="17" name="Picture 5" descr="C:\Documents and Settings\vladislav.maximov\My Documents\My Pictures\МФТИ_преза\атлант.bmp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35976" y="4363426"/>
              <a:ext cx="1440000" cy="1513846"/>
            </a:xfrm>
            <a:prstGeom prst="rect">
              <a:avLst/>
            </a:prstGeom>
            <a:noFill/>
          </p:spPr>
        </p:pic>
        <p:pic>
          <p:nvPicPr>
            <p:cNvPr id="18" name="Picture 5" descr="C:\Documents and Settings\vladislav.maximov\My Documents\My Pictures\МФТИ_преза\атлант.bmp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76416" y="4363426"/>
              <a:ext cx="1440000" cy="1513846"/>
            </a:xfrm>
            <a:prstGeom prst="rect">
              <a:avLst/>
            </a:prstGeom>
            <a:noFill/>
          </p:spPr>
        </p:pic>
        <p:sp>
          <p:nvSpPr>
            <p:cNvPr id="22" name="Полилиния 21"/>
            <p:cNvSpPr/>
            <p:nvPr/>
          </p:nvSpPr>
          <p:spPr>
            <a:xfrm>
              <a:off x="395536" y="3931378"/>
              <a:ext cx="7920880" cy="433726"/>
            </a:xfrm>
            <a:custGeom>
              <a:avLst/>
              <a:gdLst>
                <a:gd name="connsiteX0" fmla="*/ 0 w 8136903"/>
                <a:gd name="connsiteY0" fmla="*/ 207108 h 1242622"/>
                <a:gd name="connsiteX1" fmla="*/ 60661 w 8136903"/>
                <a:gd name="connsiteY1" fmla="*/ 60661 h 1242622"/>
                <a:gd name="connsiteX2" fmla="*/ 207109 w 8136903"/>
                <a:gd name="connsiteY2" fmla="*/ 1 h 1242622"/>
                <a:gd name="connsiteX3" fmla="*/ 7929795 w 8136903"/>
                <a:gd name="connsiteY3" fmla="*/ 0 h 1242622"/>
                <a:gd name="connsiteX4" fmla="*/ 8076242 w 8136903"/>
                <a:gd name="connsiteY4" fmla="*/ 60661 h 1242622"/>
                <a:gd name="connsiteX5" fmla="*/ 8136902 w 8136903"/>
                <a:gd name="connsiteY5" fmla="*/ 207109 h 1242622"/>
                <a:gd name="connsiteX6" fmla="*/ 8136903 w 8136903"/>
                <a:gd name="connsiteY6" fmla="*/ 1035514 h 1242622"/>
                <a:gd name="connsiteX7" fmla="*/ 8076242 w 8136903"/>
                <a:gd name="connsiteY7" fmla="*/ 1181962 h 1242622"/>
                <a:gd name="connsiteX8" fmla="*/ 7929794 w 8136903"/>
                <a:gd name="connsiteY8" fmla="*/ 1242622 h 1242622"/>
                <a:gd name="connsiteX9" fmla="*/ 207108 w 8136903"/>
                <a:gd name="connsiteY9" fmla="*/ 1242622 h 1242622"/>
                <a:gd name="connsiteX10" fmla="*/ 60661 w 8136903"/>
                <a:gd name="connsiteY10" fmla="*/ 1181961 h 1242622"/>
                <a:gd name="connsiteX11" fmla="*/ 1 w 8136903"/>
                <a:gd name="connsiteY11" fmla="*/ 1035513 h 1242622"/>
                <a:gd name="connsiteX12" fmla="*/ 0 w 8136903"/>
                <a:gd name="connsiteY12" fmla="*/ 207108 h 1242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36903" h="1242622">
                  <a:moveTo>
                    <a:pt x="0" y="207108"/>
                  </a:moveTo>
                  <a:cubicBezTo>
                    <a:pt x="0" y="152180"/>
                    <a:pt x="21820" y="99501"/>
                    <a:pt x="60661" y="60661"/>
                  </a:cubicBezTo>
                  <a:cubicBezTo>
                    <a:pt x="99501" y="21821"/>
                    <a:pt x="152180" y="1"/>
                    <a:pt x="207109" y="1"/>
                  </a:cubicBezTo>
                  <a:lnTo>
                    <a:pt x="7929795" y="0"/>
                  </a:lnTo>
                  <a:cubicBezTo>
                    <a:pt x="7984723" y="0"/>
                    <a:pt x="8037402" y="21820"/>
                    <a:pt x="8076242" y="60661"/>
                  </a:cubicBezTo>
                  <a:cubicBezTo>
                    <a:pt x="8115082" y="99501"/>
                    <a:pt x="8136902" y="152180"/>
                    <a:pt x="8136902" y="207109"/>
                  </a:cubicBezTo>
                  <a:cubicBezTo>
                    <a:pt x="8136902" y="483244"/>
                    <a:pt x="8136903" y="759379"/>
                    <a:pt x="8136903" y="1035514"/>
                  </a:cubicBezTo>
                  <a:cubicBezTo>
                    <a:pt x="8136903" y="1090442"/>
                    <a:pt x="8115083" y="1143121"/>
                    <a:pt x="8076242" y="1181962"/>
                  </a:cubicBezTo>
                  <a:cubicBezTo>
                    <a:pt x="8037402" y="1220802"/>
                    <a:pt x="7984723" y="1242623"/>
                    <a:pt x="7929794" y="1242622"/>
                  </a:cubicBezTo>
                  <a:lnTo>
                    <a:pt x="207108" y="1242622"/>
                  </a:lnTo>
                  <a:cubicBezTo>
                    <a:pt x="152180" y="1242622"/>
                    <a:pt x="99501" y="1220802"/>
                    <a:pt x="60661" y="1181961"/>
                  </a:cubicBezTo>
                  <a:cubicBezTo>
                    <a:pt x="21821" y="1143121"/>
                    <a:pt x="1" y="1090442"/>
                    <a:pt x="1" y="1035513"/>
                  </a:cubicBezTo>
                  <a:cubicBezTo>
                    <a:pt x="1" y="759378"/>
                    <a:pt x="0" y="483243"/>
                    <a:pt x="0" y="207108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6860" tIns="136860" rIns="136860" bIns="136860" numCol="1" spcCol="1270" anchor="ctr" anchorCtr="0">
              <a:noAutofit/>
            </a:bodyPr>
            <a:lstStyle/>
            <a:p>
              <a:pPr lvl="0" algn="ctr"/>
              <a:r>
                <a:rPr lang="ru-RU" sz="2000" dirty="0" smtClean="0">
                  <a:solidFill>
                    <a:srgbClr val="EC008C"/>
                  </a:solidFill>
                </a:rPr>
                <a:t>Технологическое предпринимательство</a:t>
              </a: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467544" y="5803586"/>
              <a:ext cx="1296144" cy="432000"/>
            </a:xfrm>
            <a:custGeom>
              <a:avLst/>
              <a:gdLst>
                <a:gd name="connsiteX0" fmla="*/ 0 w 8136903"/>
                <a:gd name="connsiteY0" fmla="*/ 207108 h 1242622"/>
                <a:gd name="connsiteX1" fmla="*/ 60661 w 8136903"/>
                <a:gd name="connsiteY1" fmla="*/ 60661 h 1242622"/>
                <a:gd name="connsiteX2" fmla="*/ 207109 w 8136903"/>
                <a:gd name="connsiteY2" fmla="*/ 1 h 1242622"/>
                <a:gd name="connsiteX3" fmla="*/ 7929795 w 8136903"/>
                <a:gd name="connsiteY3" fmla="*/ 0 h 1242622"/>
                <a:gd name="connsiteX4" fmla="*/ 8076242 w 8136903"/>
                <a:gd name="connsiteY4" fmla="*/ 60661 h 1242622"/>
                <a:gd name="connsiteX5" fmla="*/ 8136902 w 8136903"/>
                <a:gd name="connsiteY5" fmla="*/ 207109 h 1242622"/>
                <a:gd name="connsiteX6" fmla="*/ 8136903 w 8136903"/>
                <a:gd name="connsiteY6" fmla="*/ 1035514 h 1242622"/>
                <a:gd name="connsiteX7" fmla="*/ 8076242 w 8136903"/>
                <a:gd name="connsiteY7" fmla="*/ 1181962 h 1242622"/>
                <a:gd name="connsiteX8" fmla="*/ 7929794 w 8136903"/>
                <a:gd name="connsiteY8" fmla="*/ 1242622 h 1242622"/>
                <a:gd name="connsiteX9" fmla="*/ 207108 w 8136903"/>
                <a:gd name="connsiteY9" fmla="*/ 1242622 h 1242622"/>
                <a:gd name="connsiteX10" fmla="*/ 60661 w 8136903"/>
                <a:gd name="connsiteY10" fmla="*/ 1181961 h 1242622"/>
                <a:gd name="connsiteX11" fmla="*/ 1 w 8136903"/>
                <a:gd name="connsiteY11" fmla="*/ 1035513 h 1242622"/>
                <a:gd name="connsiteX12" fmla="*/ 0 w 8136903"/>
                <a:gd name="connsiteY12" fmla="*/ 207108 h 1242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36903" h="1242622">
                  <a:moveTo>
                    <a:pt x="0" y="207108"/>
                  </a:moveTo>
                  <a:cubicBezTo>
                    <a:pt x="0" y="152180"/>
                    <a:pt x="21820" y="99501"/>
                    <a:pt x="60661" y="60661"/>
                  </a:cubicBezTo>
                  <a:cubicBezTo>
                    <a:pt x="99501" y="21821"/>
                    <a:pt x="152180" y="1"/>
                    <a:pt x="207109" y="1"/>
                  </a:cubicBezTo>
                  <a:lnTo>
                    <a:pt x="7929795" y="0"/>
                  </a:lnTo>
                  <a:cubicBezTo>
                    <a:pt x="7984723" y="0"/>
                    <a:pt x="8037402" y="21820"/>
                    <a:pt x="8076242" y="60661"/>
                  </a:cubicBezTo>
                  <a:cubicBezTo>
                    <a:pt x="8115082" y="99501"/>
                    <a:pt x="8136902" y="152180"/>
                    <a:pt x="8136902" y="207109"/>
                  </a:cubicBezTo>
                  <a:cubicBezTo>
                    <a:pt x="8136902" y="483244"/>
                    <a:pt x="8136903" y="759379"/>
                    <a:pt x="8136903" y="1035514"/>
                  </a:cubicBezTo>
                  <a:cubicBezTo>
                    <a:pt x="8136903" y="1090442"/>
                    <a:pt x="8115083" y="1143121"/>
                    <a:pt x="8076242" y="1181962"/>
                  </a:cubicBezTo>
                  <a:cubicBezTo>
                    <a:pt x="8037402" y="1220802"/>
                    <a:pt x="7984723" y="1242623"/>
                    <a:pt x="7929794" y="1242622"/>
                  </a:cubicBezTo>
                  <a:lnTo>
                    <a:pt x="207108" y="1242622"/>
                  </a:lnTo>
                  <a:cubicBezTo>
                    <a:pt x="152180" y="1242622"/>
                    <a:pt x="99501" y="1220802"/>
                    <a:pt x="60661" y="1181961"/>
                  </a:cubicBezTo>
                  <a:cubicBezTo>
                    <a:pt x="21821" y="1143121"/>
                    <a:pt x="1" y="1090442"/>
                    <a:pt x="1" y="1035513"/>
                  </a:cubicBezTo>
                  <a:cubicBezTo>
                    <a:pt x="1" y="759378"/>
                    <a:pt x="0" y="483243"/>
                    <a:pt x="0" y="207108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6860" tIns="136860" rIns="136860" bIns="136860" numCol="1" spcCol="1270" anchor="ctr" anchorCtr="0">
              <a:noAutofit/>
            </a:bodyPr>
            <a:lstStyle/>
            <a:p>
              <a:pPr lvl="0" algn="ctr"/>
              <a:r>
                <a:rPr lang="ru-RU" sz="1600" dirty="0" smtClean="0">
                  <a:solidFill>
                    <a:srgbClr val="781D7E"/>
                  </a:solidFill>
                </a:rPr>
                <a:t>Деньги</a:t>
              </a: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6840000" y="5803586"/>
              <a:ext cx="1503784" cy="432000"/>
            </a:xfrm>
            <a:custGeom>
              <a:avLst/>
              <a:gdLst>
                <a:gd name="connsiteX0" fmla="*/ 0 w 8136903"/>
                <a:gd name="connsiteY0" fmla="*/ 207108 h 1242622"/>
                <a:gd name="connsiteX1" fmla="*/ 60661 w 8136903"/>
                <a:gd name="connsiteY1" fmla="*/ 60661 h 1242622"/>
                <a:gd name="connsiteX2" fmla="*/ 207109 w 8136903"/>
                <a:gd name="connsiteY2" fmla="*/ 1 h 1242622"/>
                <a:gd name="connsiteX3" fmla="*/ 7929795 w 8136903"/>
                <a:gd name="connsiteY3" fmla="*/ 0 h 1242622"/>
                <a:gd name="connsiteX4" fmla="*/ 8076242 w 8136903"/>
                <a:gd name="connsiteY4" fmla="*/ 60661 h 1242622"/>
                <a:gd name="connsiteX5" fmla="*/ 8136902 w 8136903"/>
                <a:gd name="connsiteY5" fmla="*/ 207109 h 1242622"/>
                <a:gd name="connsiteX6" fmla="*/ 8136903 w 8136903"/>
                <a:gd name="connsiteY6" fmla="*/ 1035514 h 1242622"/>
                <a:gd name="connsiteX7" fmla="*/ 8076242 w 8136903"/>
                <a:gd name="connsiteY7" fmla="*/ 1181962 h 1242622"/>
                <a:gd name="connsiteX8" fmla="*/ 7929794 w 8136903"/>
                <a:gd name="connsiteY8" fmla="*/ 1242622 h 1242622"/>
                <a:gd name="connsiteX9" fmla="*/ 207108 w 8136903"/>
                <a:gd name="connsiteY9" fmla="*/ 1242622 h 1242622"/>
                <a:gd name="connsiteX10" fmla="*/ 60661 w 8136903"/>
                <a:gd name="connsiteY10" fmla="*/ 1181961 h 1242622"/>
                <a:gd name="connsiteX11" fmla="*/ 1 w 8136903"/>
                <a:gd name="connsiteY11" fmla="*/ 1035513 h 1242622"/>
                <a:gd name="connsiteX12" fmla="*/ 0 w 8136903"/>
                <a:gd name="connsiteY12" fmla="*/ 207108 h 1242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36903" h="1242622">
                  <a:moveTo>
                    <a:pt x="0" y="207108"/>
                  </a:moveTo>
                  <a:cubicBezTo>
                    <a:pt x="0" y="152180"/>
                    <a:pt x="21820" y="99501"/>
                    <a:pt x="60661" y="60661"/>
                  </a:cubicBezTo>
                  <a:cubicBezTo>
                    <a:pt x="99501" y="21821"/>
                    <a:pt x="152180" y="1"/>
                    <a:pt x="207109" y="1"/>
                  </a:cubicBezTo>
                  <a:lnTo>
                    <a:pt x="7929795" y="0"/>
                  </a:lnTo>
                  <a:cubicBezTo>
                    <a:pt x="7984723" y="0"/>
                    <a:pt x="8037402" y="21820"/>
                    <a:pt x="8076242" y="60661"/>
                  </a:cubicBezTo>
                  <a:cubicBezTo>
                    <a:pt x="8115082" y="99501"/>
                    <a:pt x="8136902" y="152180"/>
                    <a:pt x="8136902" y="207109"/>
                  </a:cubicBezTo>
                  <a:cubicBezTo>
                    <a:pt x="8136902" y="483244"/>
                    <a:pt x="8136903" y="759379"/>
                    <a:pt x="8136903" y="1035514"/>
                  </a:cubicBezTo>
                  <a:cubicBezTo>
                    <a:pt x="8136903" y="1090442"/>
                    <a:pt x="8115083" y="1143121"/>
                    <a:pt x="8076242" y="1181962"/>
                  </a:cubicBezTo>
                  <a:cubicBezTo>
                    <a:pt x="8037402" y="1220802"/>
                    <a:pt x="7984723" y="1242623"/>
                    <a:pt x="7929794" y="1242622"/>
                  </a:cubicBezTo>
                  <a:lnTo>
                    <a:pt x="207108" y="1242622"/>
                  </a:lnTo>
                  <a:cubicBezTo>
                    <a:pt x="152180" y="1242622"/>
                    <a:pt x="99501" y="1220802"/>
                    <a:pt x="60661" y="1181961"/>
                  </a:cubicBezTo>
                  <a:cubicBezTo>
                    <a:pt x="21821" y="1143121"/>
                    <a:pt x="1" y="1090442"/>
                    <a:pt x="1" y="1035513"/>
                  </a:cubicBezTo>
                  <a:cubicBezTo>
                    <a:pt x="1" y="759378"/>
                    <a:pt x="0" y="483243"/>
                    <a:pt x="0" y="207108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6860" tIns="136860" rIns="136860" bIns="136860" numCol="1" spcCol="1270" anchor="ctr" anchorCtr="0">
              <a:noAutofit/>
            </a:bodyPr>
            <a:lstStyle/>
            <a:p>
              <a:pPr lvl="0" algn="ctr"/>
              <a:r>
                <a:rPr lang="ru-RU" sz="1600" dirty="0" smtClean="0">
                  <a:solidFill>
                    <a:srgbClr val="781D7E"/>
                  </a:solidFill>
                </a:rPr>
                <a:t>Менеджмент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2465640" y="5803586"/>
              <a:ext cx="3672408" cy="432000"/>
            </a:xfrm>
            <a:custGeom>
              <a:avLst/>
              <a:gdLst>
                <a:gd name="connsiteX0" fmla="*/ 0 w 8136903"/>
                <a:gd name="connsiteY0" fmla="*/ 207108 h 1242622"/>
                <a:gd name="connsiteX1" fmla="*/ 60661 w 8136903"/>
                <a:gd name="connsiteY1" fmla="*/ 60661 h 1242622"/>
                <a:gd name="connsiteX2" fmla="*/ 207109 w 8136903"/>
                <a:gd name="connsiteY2" fmla="*/ 1 h 1242622"/>
                <a:gd name="connsiteX3" fmla="*/ 7929795 w 8136903"/>
                <a:gd name="connsiteY3" fmla="*/ 0 h 1242622"/>
                <a:gd name="connsiteX4" fmla="*/ 8076242 w 8136903"/>
                <a:gd name="connsiteY4" fmla="*/ 60661 h 1242622"/>
                <a:gd name="connsiteX5" fmla="*/ 8136902 w 8136903"/>
                <a:gd name="connsiteY5" fmla="*/ 207109 h 1242622"/>
                <a:gd name="connsiteX6" fmla="*/ 8136903 w 8136903"/>
                <a:gd name="connsiteY6" fmla="*/ 1035514 h 1242622"/>
                <a:gd name="connsiteX7" fmla="*/ 8076242 w 8136903"/>
                <a:gd name="connsiteY7" fmla="*/ 1181962 h 1242622"/>
                <a:gd name="connsiteX8" fmla="*/ 7929794 w 8136903"/>
                <a:gd name="connsiteY8" fmla="*/ 1242622 h 1242622"/>
                <a:gd name="connsiteX9" fmla="*/ 207108 w 8136903"/>
                <a:gd name="connsiteY9" fmla="*/ 1242622 h 1242622"/>
                <a:gd name="connsiteX10" fmla="*/ 60661 w 8136903"/>
                <a:gd name="connsiteY10" fmla="*/ 1181961 h 1242622"/>
                <a:gd name="connsiteX11" fmla="*/ 1 w 8136903"/>
                <a:gd name="connsiteY11" fmla="*/ 1035513 h 1242622"/>
                <a:gd name="connsiteX12" fmla="*/ 0 w 8136903"/>
                <a:gd name="connsiteY12" fmla="*/ 207108 h 1242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36903" h="1242622">
                  <a:moveTo>
                    <a:pt x="0" y="207108"/>
                  </a:moveTo>
                  <a:cubicBezTo>
                    <a:pt x="0" y="152180"/>
                    <a:pt x="21820" y="99501"/>
                    <a:pt x="60661" y="60661"/>
                  </a:cubicBezTo>
                  <a:cubicBezTo>
                    <a:pt x="99501" y="21821"/>
                    <a:pt x="152180" y="1"/>
                    <a:pt x="207109" y="1"/>
                  </a:cubicBezTo>
                  <a:lnTo>
                    <a:pt x="7929795" y="0"/>
                  </a:lnTo>
                  <a:cubicBezTo>
                    <a:pt x="7984723" y="0"/>
                    <a:pt x="8037402" y="21820"/>
                    <a:pt x="8076242" y="60661"/>
                  </a:cubicBezTo>
                  <a:cubicBezTo>
                    <a:pt x="8115082" y="99501"/>
                    <a:pt x="8136902" y="152180"/>
                    <a:pt x="8136902" y="207109"/>
                  </a:cubicBezTo>
                  <a:cubicBezTo>
                    <a:pt x="8136902" y="483244"/>
                    <a:pt x="8136903" y="759379"/>
                    <a:pt x="8136903" y="1035514"/>
                  </a:cubicBezTo>
                  <a:cubicBezTo>
                    <a:pt x="8136903" y="1090442"/>
                    <a:pt x="8115083" y="1143121"/>
                    <a:pt x="8076242" y="1181962"/>
                  </a:cubicBezTo>
                  <a:cubicBezTo>
                    <a:pt x="8037402" y="1220802"/>
                    <a:pt x="7984723" y="1242623"/>
                    <a:pt x="7929794" y="1242622"/>
                  </a:cubicBezTo>
                  <a:lnTo>
                    <a:pt x="207108" y="1242622"/>
                  </a:lnTo>
                  <a:cubicBezTo>
                    <a:pt x="152180" y="1242622"/>
                    <a:pt x="99501" y="1220802"/>
                    <a:pt x="60661" y="1181961"/>
                  </a:cubicBezTo>
                  <a:cubicBezTo>
                    <a:pt x="21821" y="1143121"/>
                    <a:pt x="1" y="1090442"/>
                    <a:pt x="1" y="1035513"/>
                  </a:cubicBezTo>
                  <a:cubicBezTo>
                    <a:pt x="1" y="759378"/>
                    <a:pt x="0" y="483243"/>
                    <a:pt x="0" y="207108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6860" tIns="136860" rIns="136860" bIns="136860" numCol="1" spcCol="1270" anchor="ctr" anchorCtr="0">
              <a:noAutofit/>
            </a:bodyPr>
            <a:lstStyle/>
            <a:p>
              <a:pPr lvl="0" algn="ctr"/>
              <a:r>
                <a:rPr lang="ru-RU" sz="1600" dirty="0" smtClean="0">
                  <a:solidFill>
                    <a:srgbClr val="EC008C"/>
                  </a:solidFill>
                </a:rPr>
                <a:t>Новый продукт / Новая технология</a:t>
              </a:r>
            </a:p>
          </p:txBody>
        </p:sp>
      </p:grpSp>
      <p:sp>
        <p:nvSpPr>
          <p:cNvPr id="15" name="Rectangle 24"/>
          <p:cNvSpPr>
            <a:spLocks noGrp="1" noChangeArrowheads="1"/>
          </p:cNvSpPr>
          <p:nvPr>
            <p:ph type="title"/>
          </p:nvPr>
        </p:nvSpPr>
        <p:spPr>
          <a:xfrm>
            <a:off x="339047" y="548680"/>
            <a:ext cx="8683200" cy="648072"/>
          </a:xfrm>
        </p:spPr>
        <p:txBody>
          <a:bodyPr/>
          <a:lstStyle/>
          <a:p>
            <a:r>
              <a:rPr lang="ru-RU" sz="3200" dirty="0" smtClean="0">
                <a:solidFill>
                  <a:srgbClr val="781D7E"/>
                </a:solidFill>
              </a:rPr>
              <a:t>Традиционное и технологическое предпринимательство: Точки опоры </a:t>
            </a:r>
            <a:r>
              <a:rPr lang="ru-RU" sz="4000" dirty="0" smtClean="0">
                <a:solidFill>
                  <a:srgbClr val="781D7E"/>
                </a:solidFill>
              </a:rPr>
              <a:t/>
            </a:r>
            <a:br>
              <a:rPr lang="ru-RU" sz="4000" dirty="0" smtClean="0">
                <a:solidFill>
                  <a:srgbClr val="781D7E"/>
                </a:solidFill>
              </a:rPr>
            </a:br>
            <a:endParaRPr lang="ru-RU" sz="2400" dirty="0">
              <a:solidFill>
                <a:srgbClr val="781D7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88024" y="10289"/>
            <a:ext cx="36895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781D7E"/>
                </a:solidFill>
              </a:rPr>
              <a:t>Предпринимательство: традиционное </a:t>
            </a:r>
            <a:r>
              <a:rPr lang="en-US" sz="1000" dirty="0">
                <a:solidFill>
                  <a:srgbClr val="781D7E"/>
                </a:solidFill>
              </a:rPr>
              <a:t>vs.</a:t>
            </a:r>
            <a:r>
              <a:rPr lang="ru-RU" sz="1000" dirty="0">
                <a:solidFill>
                  <a:srgbClr val="781D7E"/>
                </a:solidFill>
              </a:rPr>
              <a:t> технологическое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scene3d>
            <a:camera prst="orthographicFront"/>
            <a:lightRig rig="threePt" dir="t"/>
          </a:scene3d>
        </p:spPr>
        <p:txBody>
          <a:bodyPr/>
          <a:lstStyle/>
          <a:p>
            <a:pPr>
              <a:defRPr/>
            </a:pPr>
            <a:fld id="{10730853-7445-4A0E-911B-CF171C6982E7}" type="slidenum">
              <a:rPr lang="sv-SE" smtClean="0"/>
              <a:pPr>
                <a:defRPr/>
              </a:pPr>
              <a:t>14</a:t>
            </a:fld>
            <a:endParaRPr lang="sv-SE" dirty="0" smtClean="0"/>
          </a:p>
          <a:p>
            <a:pPr>
              <a:defRPr/>
            </a:pPr>
            <a:endParaRPr lang="sv-SE" dirty="0"/>
          </a:p>
        </p:txBody>
      </p:sp>
      <p:pic>
        <p:nvPicPr>
          <p:cNvPr id="28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2" cstate="screen"/>
          <a:srcRect t="-87354" b="-87354"/>
          <a:stretch>
            <a:fillRect/>
          </a:stretch>
        </p:blipFill>
        <p:spPr bwMode="auto">
          <a:xfrm flipV="1">
            <a:off x="216433" y="1196752"/>
            <a:ext cx="8136000" cy="853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</p:pic>
      <p:sp>
        <p:nvSpPr>
          <p:cNvPr id="9" name="Rectangle 24"/>
          <p:cNvSpPr>
            <a:spLocks noGrp="1" noChangeArrowheads="1"/>
          </p:cNvSpPr>
          <p:nvPr>
            <p:ph type="title"/>
          </p:nvPr>
        </p:nvSpPr>
        <p:spPr>
          <a:xfrm>
            <a:off x="339047" y="230981"/>
            <a:ext cx="8683200" cy="965771"/>
          </a:xfrm>
          <a:scene3d>
            <a:camera prst="orthographicFront"/>
            <a:lightRig rig="threePt" dir="t"/>
          </a:scene3d>
        </p:spPr>
        <p:txBody>
          <a:bodyPr/>
          <a:lstStyle/>
          <a:p>
            <a:r>
              <a:rPr lang="ru-RU" sz="2800" dirty="0" smtClean="0">
                <a:solidFill>
                  <a:srgbClr val="781D7E"/>
                </a:solidFill>
              </a:rPr>
              <a:t>Традиционное и технологическое предпринимательство: Ключевые различия </a:t>
            </a:r>
            <a:endParaRPr lang="ru-RU" sz="2000" dirty="0">
              <a:solidFill>
                <a:srgbClr val="781D7E"/>
              </a:solidFill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215968" y="1556792"/>
            <a:ext cx="3960000" cy="1224136"/>
          </a:xfrm>
          <a:custGeom>
            <a:avLst/>
            <a:gdLst>
              <a:gd name="connsiteX0" fmla="*/ 0 w 8136903"/>
              <a:gd name="connsiteY0" fmla="*/ 207108 h 1242622"/>
              <a:gd name="connsiteX1" fmla="*/ 60661 w 8136903"/>
              <a:gd name="connsiteY1" fmla="*/ 60661 h 1242622"/>
              <a:gd name="connsiteX2" fmla="*/ 207109 w 8136903"/>
              <a:gd name="connsiteY2" fmla="*/ 1 h 1242622"/>
              <a:gd name="connsiteX3" fmla="*/ 7929795 w 8136903"/>
              <a:gd name="connsiteY3" fmla="*/ 0 h 1242622"/>
              <a:gd name="connsiteX4" fmla="*/ 8076242 w 8136903"/>
              <a:gd name="connsiteY4" fmla="*/ 60661 h 1242622"/>
              <a:gd name="connsiteX5" fmla="*/ 8136902 w 8136903"/>
              <a:gd name="connsiteY5" fmla="*/ 207109 h 1242622"/>
              <a:gd name="connsiteX6" fmla="*/ 8136903 w 8136903"/>
              <a:gd name="connsiteY6" fmla="*/ 1035514 h 1242622"/>
              <a:gd name="connsiteX7" fmla="*/ 8076242 w 8136903"/>
              <a:gd name="connsiteY7" fmla="*/ 1181962 h 1242622"/>
              <a:gd name="connsiteX8" fmla="*/ 7929794 w 8136903"/>
              <a:gd name="connsiteY8" fmla="*/ 1242622 h 1242622"/>
              <a:gd name="connsiteX9" fmla="*/ 207108 w 8136903"/>
              <a:gd name="connsiteY9" fmla="*/ 1242622 h 1242622"/>
              <a:gd name="connsiteX10" fmla="*/ 60661 w 8136903"/>
              <a:gd name="connsiteY10" fmla="*/ 1181961 h 1242622"/>
              <a:gd name="connsiteX11" fmla="*/ 1 w 8136903"/>
              <a:gd name="connsiteY11" fmla="*/ 1035513 h 1242622"/>
              <a:gd name="connsiteX12" fmla="*/ 0 w 8136903"/>
              <a:gd name="connsiteY12" fmla="*/ 207108 h 124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36903" h="1242622">
                <a:moveTo>
                  <a:pt x="0" y="207108"/>
                </a:moveTo>
                <a:cubicBezTo>
                  <a:pt x="0" y="152180"/>
                  <a:pt x="21820" y="99501"/>
                  <a:pt x="60661" y="60661"/>
                </a:cubicBezTo>
                <a:cubicBezTo>
                  <a:pt x="99501" y="21821"/>
                  <a:pt x="152180" y="1"/>
                  <a:pt x="207109" y="1"/>
                </a:cubicBezTo>
                <a:lnTo>
                  <a:pt x="7929795" y="0"/>
                </a:lnTo>
                <a:cubicBezTo>
                  <a:pt x="7984723" y="0"/>
                  <a:pt x="8037402" y="21820"/>
                  <a:pt x="8076242" y="60661"/>
                </a:cubicBezTo>
                <a:cubicBezTo>
                  <a:pt x="8115082" y="99501"/>
                  <a:pt x="8136902" y="152180"/>
                  <a:pt x="8136902" y="207109"/>
                </a:cubicBezTo>
                <a:cubicBezTo>
                  <a:pt x="8136902" y="483244"/>
                  <a:pt x="8136903" y="759379"/>
                  <a:pt x="8136903" y="1035514"/>
                </a:cubicBezTo>
                <a:cubicBezTo>
                  <a:pt x="8136903" y="1090442"/>
                  <a:pt x="8115083" y="1143121"/>
                  <a:pt x="8076242" y="1181962"/>
                </a:cubicBezTo>
                <a:cubicBezTo>
                  <a:pt x="8037402" y="1220802"/>
                  <a:pt x="7984723" y="1242623"/>
                  <a:pt x="7929794" y="1242622"/>
                </a:cubicBezTo>
                <a:lnTo>
                  <a:pt x="207108" y="1242622"/>
                </a:lnTo>
                <a:cubicBezTo>
                  <a:pt x="152180" y="1242622"/>
                  <a:pt x="99501" y="1220802"/>
                  <a:pt x="60661" y="1181961"/>
                </a:cubicBezTo>
                <a:cubicBezTo>
                  <a:pt x="21821" y="1143121"/>
                  <a:pt x="1" y="1090442"/>
                  <a:pt x="1" y="1035513"/>
                </a:cubicBezTo>
                <a:cubicBezTo>
                  <a:pt x="1" y="759378"/>
                  <a:pt x="0" y="483243"/>
                  <a:pt x="0" y="207108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6860" tIns="136860" rIns="136860" bIns="136860" numCol="1" spcCol="1270" anchor="ctr" anchorCtr="0">
            <a:noAutofit/>
          </a:bodyPr>
          <a:lstStyle/>
          <a:p>
            <a:pPr lvl="0" algn="ctr"/>
            <a:r>
              <a:rPr lang="ru-RU" dirty="0" smtClean="0">
                <a:solidFill>
                  <a:srgbClr val="781D7E"/>
                </a:solidFill>
              </a:rPr>
              <a:t>Традиционное предпринимательство: эффективность -</a:t>
            </a:r>
          </a:p>
          <a:p>
            <a:pPr lvl="0" algn="ctr"/>
            <a:r>
              <a:rPr lang="ru-RU" dirty="0" smtClean="0">
                <a:solidFill>
                  <a:srgbClr val="781D7E"/>
                </a:solidFill>
              </a:rPr>
              <a:t>через снижение затрат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4356416" y="1556792"/>
            <a:ext cx="3960000" cy="1224136"/>
          </a:xfrm>
          <a:custGeom>
            <a:avLst/>
            <a:gdLst>
              <a:gd name="connsiteX0" fmla="*/ 0 w 8136903"/>
              <a:gd name="connsiteY0" fmla="*/ 207108 h 1242622"/>
              <a:gd name="connsiteX1" fmla="*/ 60661 w 8136903"/>
              <a:gd name="connsiteY1" fmla="*/ 60661 h 1242622"/>
              <a:gd name="connsiteX2" fmla="*/ 207109 w 8136903"/>
              <a:gd name="connsiteY2" fmla="*/ 1 h 1242622"/>
              <a:gd name="connsiteX3" fmla="*/ 7929795 w 8136903"/>
              <a:gd name="connsiteY3" fmla="*/ 0 h 1242622"/>
              <a:gd name="connsiteX4" fmla="*/ 8076242 w 8136903"/>
              <a:gd name="connsiteY4" fmla="*/ 60661 h 1242622"/>
              <a:gd name="connsiteX5" fmla="*/ 8136902 w 8136903"/>
              <a:gd name="connsiteY5" fmla="*/ 207109 h 1242622"/>
              <a:gd name="connsiteX6" fmla="*/ 8136903 w 8136903"/>
              <a:gd name="connsiteY6" fmla="*/ 1035514 h 1242622"/>
              <a:gd name="connsiteX7" fmla="*/ 8076242 w 8136903"/>
              <a:gd name="connsiteY7" fmla="*/ 1181962 h 1242622"/>
              <a:gd name="connsiteX8" fmla="*/ 7929794 w 8136903"/>
              <a:gd name="connsiteY8" fmla="*/ 1242622 h 1242622"/>
              <a:gd name="connsiteX9" fmla="*/ 207108 w 8136903"/>
              <a:gd name="connsiteY9" fmla="*/ 1242622 h 1242622"/>
              <a:gd name="connsiteX10" fmla="*/ 60661 w 8136903"/>
              <a:gd name="connsiteY10" fmla="*/ 1181961 h 1242622"/>
              <a:gd name="connsiteX11" fmla="*/ 1 w 8136903"/>
              <a:gd name="connsiteY11" fmla="*/ 1035513 h 1242622"/>
              <a:gd name="connsiteX12" fmla="*/ 0 w 8136903"/>
              <a:gd name="connsiteY12" fmla="*/ 207108 h 124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36903" h="1242622">
                <a:moveTo>
                  <a:pt x="0" y="207108"/>
                </a:moveTo>
                <a:cubicBezTo>
                  <a:pt x="0" y="152180"/>
                  <a:pt x="21820" y="99501"/>
                  <a:pt x="60661" y="60661"/>
                </a:cubicBezTo>
                <a:cubicBezTo>
                  <a:pt x="99501" y="21821"/>
                  <a:pt x="152180" y="1"/>
                  <a:pt x="207109" y="1"/>
                </a:cubicBezTo>
                <a:lnTo>
                  <a:pt x="7929795" y="0"/>
                </a:lnTo>
                <a:cubicBezTo>
                  <a:pt x="7984723" y="0"/>
                  <a:pt x="8037402" y="21820"/>
                  <a:pt x="8076242" y="60661"/>
                </a:cubicBezTo>
                <a:cubicBezTo>
                  <a:pt x="8115082" y="99501"/>
                  <a:pt x="8136902" y="152180"/>
                  <a:pt x="8136902" y="207109"/>
                </a:cubicBezTo>
                <a:cubicBezTo>
                  <a:pt x="8136902" y="483244"/>
                  <a:pt x="8136903" y="759379"/>
                  <a:pt x="8136903" y="1035514"/>
                </a:cubicBezTo>
                <a:cubicBezTo>
                  <a:pt x="8136903" y="1090442"/>
                  <a:pt x="8115083" y="1143121"/>
                  <a:pt x="8076242" y="1181962"/>
                </a:cubicBezTo>
                <a:cubicBezTo>
                  <a:pt x="8037402" y="1220802"/>
                  <a:pt x="7984723" y="1242623"/>
                  <a:pt x="7929794" y="1242622"/>
                </a:cubicBezTo>
                <a:lnTo>
                  <a:pt x="207108" y="1242622"/>
                </a:lnTo>
                <a:cubicBezTo>
                  <a:pt x="152180" y="1242622"/>
                  <a:pt x="99501" y="1220802"/>
                  <a:pt x="60661" y="1181961"/>
                </a:cubicBezTo>
                <a:cubicBezTo>
                  <a:pt x="21821" y="1143121"/>
                  <a:pt x="1" y="1090442"/>
                  <a:pt x="1" y="1035513"/>
                </a:cubicBezTo>
                <a:cubicBezTo>
                  <a:pt x="1" y="759378"/>
                  <a:pt x="0" y="483243"/>
                  <a:pt x="0" y="207108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6860" tIns="136860" rIns="136860" bIns="136860" numCol="1" spcCol="1270" anchor="ctr" anchorCtr="0">
            <a:noAutofit/>
          </a:bodyPr>
          <a:lstStyle/>
          <a:p>
            <a:pPr lvl="0" algn="ctr"/>
            <a:r>
              <a:rPr lang="ru-RU" dirty="0" smtClean="0">
                <a:solidFill>
                  <a:srgbClr val="EC008C"/>
                </a:solidFill>
              </a:rPr>
              <a:t>Технологическое предпринимательство:</a:t>
            </a:r>
          </a:p>
          <a:p>
            <a:pPr lvl="0" algn="ctr"/>
            <a:r>
              <a:rPr lang="ru-RU" dirty="0" smtClean="0">
                <a:solidFill>
                  <a:srgbClr val="EC008C"/>
                </a:solidFill>
              </a:rPr>
              <a:t>эффективность -</a:t>
            </a:r>
          </a:p>
          <a:p>
            <a:pPr lvl="0" algn="ctr"/>
            <a:r>
              <a:rPr lang="ru-RU" dirty="0" smtClean="0">
                <a:solidFill>
                  <a:srgbClr val="EC008C"/>
                </a:solidFill>
              </a:rPr>
              <a:t>через новый продукт / технологию</a:t>
            </a:r>
          </a:p>
        </p:txBody>
      </p:sp>
      <p:pic>
        <p:nvPicPr>
          <p:cNvPr id="15" name="Содержимое 11" descr="img1002251901066351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855437"/>
            <a:ext cx="3888000" cy="306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9525" cap="sq">
            <a:solidFill>
              <a:schemeClr val="bg1"/>
            </a:solidFill>
            <a:miter lim="800000"/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/>
            <a:contourClr>
              <a:srgbClr val="C0C0C0"/>
            </a:contourClr>
          </a:sp3d>
        </p:spPr>
      </p:pic>
      <p:pic>
        <p:nvPicPr>
          <p:cNvPr id="16" name="Содержимое 11" descr="img1002251901066351.jp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2857293"/>
            <a:ext cx="3888432" cy="30581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9525" cap="sq">
            <a:solidFill>
              <a:schemeClr val="bg1"/>
            </a:solidFill>
            <a:miter lim="800000"/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contourClr>
              <a:srgbClr val="C0C0C0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4788024" y="10289"/>
            <a:ext cx="36895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781D7E"/>
                </a:solidFill>
              </a:rPr>
              <a:t>Предпринимательство: традиционное </a:t>
            </a:r>
            <a:r>
              <a:rPr lang="en-US" sz="1000" dirty="0">
                <a:solidFill>
                  <a:srgbClr val="781D7E"/>
                </a:solidFill>
              </a:rPr>
              <a:t>vs.</a:t>
            </a:r>
            <a:r>
              <a:rPr lang="ru-RU" sz="1000" dirty="0">
                <a:solidFill>
                  <a:srgbClr val="781D7E"/>
                </a:solidFill>
              </a:rPr>
              <a:t> технологическое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scene3d>
            <a:camera prst="orthographicFront"/>
            <a:lightRig rig="threePt" dir="t"/>
          </a:scene3d>
        </p:spPr>
        <p:txBody>
          <a:bodyPr/>
          <a:lstStyle/>
          <a:p>
            <a:pPr>
              <a:defRPr/>
            </a:pPr>
            <a:fld id="{10730853-7445-4A0E-911B-CF171C6982E7}" type="slidenum">
              <a:rPr lang="sv-SE" smtClean="0"/>
              <a:pPr>
                <a:defRPr/>
              </a:pPr>
              <a:t>15</a:t>
            </a:fld>
            <a:endParaRPr lang="sv-SE" dirty="0" smtClean="0"/>
          </a:p>
          <a:p>
            <a:pPr>
              <a:defRPr/>
            </a:pPr>
            <a:endParaRPr lang="sv-SE" dirty="0"/>
          </a:p>
        </p:txBody>
      </p:sp>
      <p:pic>
        <p:nvPicPr>
          <p:cNvPr id="28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2" cstate="screen"/>
          <a:srcRect t="-87354" b="-87354"/>
          <a:stretch>
            <a:fillRect/>
          </a:stretch>
        </p:blipFill>
        <p:spPr bwMode="auto">
          <a:xfrm flipV="1">
            <a:off x="216433" y="1196752"/>
            <a:ext cx="8136000" cy="853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</p:pic>
      <p:sp>
        <p:nvSpPr>
          <p:cNvPr id="11" name="Полилиния 10"/>
          <p:cNvSpPr/>
          <p:nvPr/>
        </p:nvSpPr>
        <p:spPr>
          <a:xfrm>
            <a:off x="323528" y="1556792"/>
            <a:ext cx="3744416" cy="1152128"/>
          </a:xfrm>
          <a:custGeom>
            <a:avLst/>
            <a:gdLst>
              <a:gd name="connsiteX0" fmla="*/ 0 w 8136903"/>
              <a:gd name="connsiteY0" fmla="*/ 207108 h 1242622"/>
              <a:gd name="connsiteX1" fmla="*/ 60661 w 8136903"/>
              <a:gd name="connsiteY1" fmla="*/ 60661 h 1242622"/>
              <a:gd name="connsiteX2" fmla="*/ 207109 w 8136903"/>
              <a:gd name="connsiteY2" fmla="*/ 1 h 1242622"/>
              <a:gd name="connsiteX3" fmla="*/ 7929795 w 8136903"/>
              <a:gd name="connsiteY3" fmla="*/ 0 h 1242622"/>
              <a:gd name="connsiteX4" fmla="*/ 8076242 w 8136903"/>
              <a:gd name="connsiteY4" fmla="*/ 60661 h 1242622"/>
              <a:gd name="connsiteX5" fmla="*/ 8136902 w 8136903"/>
              <a:gd name="connsiteY5" fmla="*/ 207109 h 1242622"/>
              <a:gd name="connsiteX6" fmla="*/ 8136903 w 8136903"/>
              <a:gd name="connsiteY6" fmla="*/ 1035514 h 1242622"/>
              <a:gd name="connsiteX7" fmla="*/ 8076242 w 8136903"/>
              <a:gd name="connsiteY7" fmla="*/ 1181962 h 1242622"/>
              <a:gd name="connsiteX8" fmla="*/ 7929794 w 8136903"/>
              <a:gd name="connsiteY8" fmla="*/ 1242622 h 1242622"/>
              <a:gd name="connsiteX9" fmla="*/ 207108 w 8136903"/>
              <a:gd name="connsiteY9" fmla="*/ 1242622 h 1242622"/>
              <a:gd name="connsiteX10" fmla="*/ 60661 w 8136903"/>
              <a:gd name="connsiteY10" fmla="*/ 1181961 h 1242622"/>
              <a:gd name="connsiteX11" fmla="*/ 1 w 8136903"/>
              <a:gd name="connsiteY11" fmla="*/ 1035513 h 1242622"/>
              <a:gd name="connsiteX12" fmla="*/ 0 w 8136903"/>
              <a:gd name="connsiteY12" fmla="*/ 207108 h 124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36903" h="1242622">
                <a:moveTo>
                  <a:pt x="0" y="207108"/>
                </a:moveTo>
                <a:cubicBezTo>
                  <a:pt x="0" y="152180"/>
                  <a:pt x="21820" y="99501"/>
                  <a:pt x="60661" y="60661"/>
                </a:cubicBezTo>
                <a:cubicBezTo>
                  <a:pt x="99501" y="21821"/>
                  <a:pt x="152180" y="1"/>
                  <a:pt x="207109" y="1"/>
                </a:cubicBezTo>
                <a:lnTo>
                  <a:pt x="7929795" y="0"/>
                </a:lnTo>
                <a:cubicBezTo>
                  <a:pt x="7984723" y="0"/>
                  <a:pt x="8037402" y="21820"/>
                  <a:pt x="8076242" y="60661"/>
                </a:cubicBezTo>
                <a:cubicBezTo>
                  <a:pt x="8115082" y="99501"/>
                  <a:pt x="8136902" y="152180"/>
                  <a:pt x="8136902" y="207109"/>
                </a:cubicBezTo>
                <a:cubicBezTo>
                  <a:pt x="8136902" y="483244"/>
                  <a:pt x="8136903" y="759379"/>
                  <a:pt x="8136903" y="1035514"/>
                </a:cubicBezTo>
                <a:cubicBezTo>
                  <a:pt x="8136903" y="1090442"/>
                  <a:pt x="8115083" y="1143121"/>
                  <a:pt x="8076242" y="1181962"/>
                </a:cubicBezTo>
                <a:cubicBezTo>
                  <a:pt x="8037402" y="1220802"/>
                  <a:pt x="7984723" y="1242623"/>
                  <a:pt x="7929794" y="1242622"/>
                </a:cubicBezTo>
                <a:lnTo>
                  <a:pt x="207108" y="1242622"/>
                </a:lnTo>
                <a:cubicBezTo>
                  <a:pt x="152180" y="1242622"/>
                  <a:pt x="99501" y="1220802"/>
                  <a:pt x="60661" y="1181961"/>
                </a:cubicBezTo>
                <a:cubicBezTo>
                  <a:pt x="21821" y="1143121"/>
                  <a:pt x="1" y="1090442"/>
                  <a:pt x="1" y="1035513"/>
                </a:cubicBezTo>
                <a:cubicBezTo>
                  <a:pt x="1" y="759378"/>
                  <a:pt x="0" y="483243"/>
                  <a:pt x="0" y="207108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6860" tIns="136860" rIns="136860" bIns="136860" numCol="1" spcCol="1270" anchor="ctr" anchorCtr="0">
            <a:noAutofit/>
          </a:bodyPr>
          <a:lstStyle/>
          <a:p>
            <a:pPr lvl="0" algn="ctr"/>
            <a:r>
              <a:rPr lang="ru-RU" dirty="0" smtClean="0">
                <a:solidFill>
                  <a:srgbClr val="781D7E"/>
                </a:solidFill>
              </a:rPr>
              <a:t>Традиционное предпринимательство: </a:t>
            </a:r>
          </a:p>
          <a:p>
            <a:pPr lvl="0" algn="ctr"/>
            <a:r>
              <a:rPr lang="ru-RU" dirty="0" smtClean="0">
                <a:solidFill>
                  <a:srgbClr val="781D7E"/>
                </a:solidFill>
              </a:rPr>
              <a:t>главная мотивация - доход</a:t>
            </a:r>
          </a:p>
        </p:txBody>
      </p:sp>
      <p:sp>
        <p:nvSpPr>
          <p:cNvPr id="12" name="Полилиния 11"/>
          <p:cNvSpPr/>
          <p:nvPr/>
        </p:nvSpPr>
        <p:spPr>
          <a:xfrm>
            <a:off x="4499992" y="1556792"/>
            <a:ext cx="3600400" cy="1152128"/>
          </a:xfrm>
          <a:custGeom>
            <a:avLst/>
            <a:gdLst>
              <a:gd name="connsiteX0" fmla="*/ 0 w 8136903"/>
              <a:gd name="connsiteY0" fmla="*/ 207108 h 1242622"/>
              <a:gd name="connsiteX1" fmla="*/ 60661 w 8136903"/>
              <a:gd name="connsiteY1" fmla="*/ 60661 h 1242622"/>
              <a:gd name="connsiteX2" fmla="*/ 207109 w 8136903"/>
              <a:gd name="connsiteY2" fmla="*/ 1 h 1242622"/>
              <a:gd name="connsiteX3" fmla="*/ 7929795 w 8136903"/>
              <a:gd name="connsiteY3" fmla="*/ 0 h 1242622"/>
              <a:gd name="connsiteX4" fmla="*/ 8076242 w 8136903"/>
              <a:gd name="connsiteY4" fmla="*/ 60661 h 1242622"/>
              <a:gd name="connsiteX5" fmla="*/ 8136902 w 8136903"/>
              <a:gd name="connsiteY5" fmla="*/ 207109 h 1242622"/>
              <a:gd name="connsiteX6" fmla="*/ 8136903 w 8136903"/>
              <a:gd name="connsiteY6" fmla="*/ 1035514 h 1242622"/>
              <a:gd name="connsiteX7" fmla="*/ 8076242 w 8136903"/>
              <a:gd name="connsiteY7" fmla="*/ 1181962 h 1242622"/>
              <a:gd name="connsiteX8" fmla="*/ 7929794 w 8136903"/>
              <a:gd name="connsiteY8" fmla="*/ 1242622 h 1242622"/>
              <a:gd name="connsiteX9" fmla="*/ 207108 w 8136903"/>
              <a:gd name="connsiteY9" fmla="*/ 1242622 h 1242622"/>
              <a:gd name="connsiteX10" fmla="*/ 60661 w 8136903"/>
              <a:gd name="connsiteY10" fmla="*/ 1181961 h 1242622"/>
              <a:gd name="connsiteX11" fmla="*/ 1 w 8136903"/>
              <a:gd name="connsiteY11" fmla="*/ 1035513 h 1242622"/>
              <a:gd name="connsiteX12" fmla="*/ 0 w 8136903"/>
              <a:gd name="connsiteY12" fmla="*/ 207108 h 124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36903" h="1242622">
                <a:moveTo>
                  <a:pt x="0" y="207108"/>
                </a:moveTo>
                <a:cubicBezTo>
                  <a:pt x="0" y="152180"/>
                  <a:pt x="21820" y="99501"/>
                  <a:pt x="60661" y="60661"/>
                </a:cubicBezTo>
                <a:cubicBezTo>
                  <a:pt x="99501" y="21821"/>
                  <a:pt x="152180" y="1"/>
                  <a:pt x="207109" y="1"/>
                </a:cubicBezTo>
                <a:lnTo>
                  <a:pt x="7929795" y="0"/>
                </a:lnTo>
                <a:cubicBezTo>
                  <a:pt x="7984723" y="0"/>
                  <a:pt x="8037402" y="21820"/>
                  <a:pt x="8076242" y="60661"/>
                </a:cubicBezTo>
                <a:cubicBezTo>
                  <a:pt x="8115082" y="99501"/>
                  <a:pt x="8136902" y="152180"/>
                  <a:pt x="8136902" y="207109"/>
                </a:cubicBezTo>
                <a:cubicBezTo>
                  <a:pt x="8136902" y="483244"/>
                  <a:pt x="8136903" y="759379"/>
                  <a:pt x="8136903" y="1035514"/>
                </a:cubicBezTo>
                <a:cubicBezTo>
                  <a:pt x="8136903" y="1090442"/>
                  <a:pt x="8115083" y="1143121"/>
                  <a:pt x="8076242" y="1181962"/>
                </a:cubicBezTo>
                <a:cubicBezTo>
                  <a:pt x="8037402" y="1220802"/>
                  <a:pt x="7984723" y="1242623"/>
                  <a:pt x="7929794" y="1242622"/>
                </a:cubicBezTo>
                <a:lnTo>
                  <a:pt x="207108" y="1242622"/>
                </a:lnTo>
                <a:cubicBezTo>
                  <a:pt x="152180" y="1242622"/>
                  <a:pt x="99501" y="1220802"/>
                  <a:pt x="60661" y="1181961"/>
                </a:cubicBezTo>
                <a:cubicBezTo>
                  <a:pt x="21821" y="1143121"/>
                  <a:pt x="1" y="1090442"/>
                  <a:pt x="1" y="1035513"/>
                </a:cubicBezTo>
                <a:cubicBezTo>
                  <a:pt x="1" y="759378"/>
                  <a:pt x="0" y="483243"/>
                  <a:pt x="0" y="207108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6860" tIns="136860" rIns="136860" bIns="136860" numCol="1" spcCol="1270" anchor="ctr" anchorCtr="0">
            <a:noAutofit/>
          </a:bodyPr>
          <a:lstStyle/>
          <a:p>
            <a:pPr lvl="0" algn="ctr"/>
            <a:r>
              <a:rPr lang="ru-RU" dirty="0" smtClean="0">
                <a:solidFill>
                  <a:srgbClr val="EC008C"/>
                </a:solidFill>
              </a:rPr>
              <a:t>Технологическое предпринимательство:</a:t>
            </a:r>
          </a:p>
          <a:p>
            <a:pPr lvl="0" algn="ctr"/>
            <a:r>
              <a:rPr lang="ru-RU" dirty="0" smtClean="0">
                <a:solidFill>
                  <a:srgbClr val="EC008C"/>
                </a:solidFill>
              </a:rPr>
              <a:t>главная мотивация -</a:t>
            </a:r>
          </a:p>
          <a:p>
            <a:pPr lvl="0" algn="ctr"/>
            <a:r>
              <a:rPr lang="ru-RU" dirty="0" smtClean="0">
                <a:solidFill>
                  <a:srgbClr val="EC008C"/>
                </a:solidFill>
              </a:rPr>
              <a:t>новый продукт / технология *</a:t>
            </a:r>
          </a:p>
        </p:txBody>
      </p:sp>
      <p:sp>
        <p:nvSpPr>
          <p:cNvPr id="18" name="Rectangle 24"/>
          <p:cNvSpPr>
            <a:spLocks noGrp="1" noChangeArrowheads="1"/>
          </p:cNvSpPr>
          <p:nvPr>
            <p:ph type="title"/>
          </p:nvPr>
        </p:nvSpPr>
        <p:spPr>
          <a:xfrm>
            <a:off x="339047" y="230981"/>
            <a:ext cx="8683200" cy="965771"/>
          </a:xfrm>
          <a:scene3d>
            <a:camera prst="orthographicFront"/>
            <a:lightRig rig="threePt" dir="t"/>
          </a:scene3d>
        </p:spPr>
        <p:txBody>
          <a:bodyPr/>
          <a:lstStyle/>
          <a:p>
            <a:r>
              <a:rPr lang="ru-RU" sz="2800" dirty="0" smtClean="0">
                <a:solidFill>
                  <a:srgbClr val="781D7E"/>
                </a:solidFill>
              </a:rPr>
              <a:t>Традиционное и технологическое предпринимательство: Ключевые различия </a:t>
            </a:r>
            <a:endParaRPr lang="ru-RU" sz="2000" dirty="0">
              <a:solidFill>
                <a:srgbClr val="781D7E"/>
              </a:solidFill>
            </a:endParaRPr>
          </a:p>
        </p:txBody>
      </p:sp>
      <p:pic>
        <p:nvPicPr>
          <p:cNvPr id="20" name="Содержимое 11" descr="img1002251901066351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858277"/>
            <a:ext cx="3888000" cy="25869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9525" cap="sq">
            <a:solidFill>
              <a:schemeClr val="bg1"/>
            </a:solidFill>
            <a:miter lim="800000"/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/>
            <a:contourClr>
              <a:srgbClr val="C0C0C0"/>
            </a:contourClr>
          </a:sp3d>
        </p:spPr>
      </p:pic>
      <p:pic>
        <p:nvPicPr>
          <p:cNvPr id="21" name="Содержимое 11" descr="img1002251901066351.jp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2852936"/>
            <a:ext cx="3888000" cy="25922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9525" cap="sq">
            <a:solidFill>
              <a:schemeClr val="bg1"/>
            </a:solidFill>
            <a:miter lim="800000"/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788024" y="10289"/>
            <a:ext cx="36895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781D7E"/>
                </a:solidFill>
              </a:rPr>
              <a:t>Предпринимательство: традиционное </a:t>
            </a:r>
            <a:r>
              <a:rPr lang="en-US" sz="1000" dirty="0">
                <a:solidFill>
                  <a:srgbClr val="781D7E"/>
                </a:solidFill>
              </a:rPr>
              <a:t>vs.</a:t>
            </a:r>
            <a:r>
              <a:rPr lang="ru-RU" sz="1000" dirty="0">
                <a:solidFill>
                  <a:srgbClr val="781D7E"/>
                </a:solidFill>
              </a:rPr>
              <a:t> технологическое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scene3d>
            <a:camera prst="orthographicFront"/>
            <a:lightRig rig="threePt" dir="t"/>
          </a:scene3d>
        </p:spPr>
        <p:txBody>
          <a:bodyPr/>
          <a:lstStyle/>
          <a:p>
            <a:pPr>
              <a:defRPr/>
            </a:pPr>
            <a:fld id="{10730853-7445-4A0E-911B-CF171C6982E7}" type="slidenum">
              <a:rPr lang="sv-SE" smtClean="0"/>
              <a:pPr>
                <a:defRPr/>
              </a:pPr>
              <a:t>16</a:t>
            </a:fld>
            <a:endParaRPr lang="sv-SE" dirty="0" smtClean="0"/>
          </a:p>
          <a:p>
            <a:pPr>
              <a:defRPr/>
            </a:pPr>
            <a:endParaRPr lang="sv-SE" dirty="0"/>
          </a:p>
        </p:txBody>
      </p:sp>
      <p:pic>
        <p:nvPicPr>
          <p:cNvPr id="28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2" cstate="screen"/>
          <a:srcRect t="-87354" b="-87354"/>
          <a:stretch>
            <a:fillRect/>
          </a:stretch>
        </p:blipFill>
        <p:spPr bwMode="auto">
          <a:xfrm flipV="1">
            <a:off x="216433" y="1196752"/>
            <a:ext cx="8136000" cy="853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</p:pic>
      <p:sp>
        <p:nvSpPr>
          <p:cNvPr id="10" name="Полилиния 9"/>
          <p:cNvSpPr/>
          <p:nvPr/>
        </p:nvSpPr>
        <p:spPr>
          <a:xfrm>
            <a:off x="323528" y="1556792"/>
            <a:ext cx="3744416" cy="1224136"/>
          </a:xfrm>
          <a:custGeom>
            <a:avLst/>
            <a:gdLst>
              <a:gd name="connsiteX0" fmla="*/ 0 w 8136903"/>
              <a:gd name="connsiteY0" fmla="*/ 207108 h 1242622"/>
              <a:gd name="connsiteX1" fmla="*/ 60661 w 8136903"/>
              <a:gd name="connsiteY1" fmla="*/ 60661 h 1242622"/>
              <a:gd name="connsiteX2" fmla="*/ 207109 w 8136903"/>
              <a:gd name="connsiteY2" fmla="*/ 1 h 1242622"/>
              <a:gd name="connsiteX3" fmla="*/ 7929795 w 8136903"/>
              <a:gd name="connsiteY3" fmla="*/ 0 h 1242622"/>
              <a:gd name="connsiteX4" fmla="*/ 8076242 w 8136903"/>
              <a:gd name="connsiteY4" fmla="*/ 60661 h 1242622"/>
              <a:gd name="connsiteX5" fmla="*/ 8136902 w 8136903"/>
              <a:gd name="connsiteY5" fmla="*/ 207109 h 1242622"/>
              <a:gd name="connsiteX6" fmla="*/ 8136903 w 8136903"/>
              <a:gd name="connsiteY6" fmla="*/ 1035514 h 1242622"/>
              <a:gd name="connsiteX7" fmla="*/ 8076242 w 8136903"/>
              <a:gd name="connsiteY7" fmla="*/ 1181962 h 1242622"/>
              <a:gd name="connsiteX8" fmla="*/ 7929794 w 8136903"/>
              <a:gd name="connsiteY8" fmla="*/ 1242622 h 1242622"/>
              <a:gd name="connsiteX9" fmla="*/ 207108 w 8136903"/>
              <a:gd name="connsiteY9" fmla="*/ 1242622 h 1242622"/>
              <a:gd name="connsiteX10" fmla="*/ 60661 w 8136903"/>
              <a:gd name="connsiteY10" fmla="*/ 1181961 h 1242622"/>
              <a:gd name="connsiteX11" fmla="*/ 1 w 8136903"/>
              <a:gd name="connsiteY11" fmla="*/ 1035513 h 1242622"/>
              <a:gd name="connsiteX12" fmla="*/ 0 w 8136903"/>
              <a:gd name="connsiteY12" fmla="*/ 207108 h 124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36903" h="1242622">
                <a:moveTo>
                  <a:pt x="0" y="207108"/>
                </a:moveTo>
                <a:cubicBezTo>
                  <a:pt x="0" y="152180"/>
                  <a:pt x="21820" y="99501"/>
                  <a:pt x="60661" y="60661"/>
                </a:cubicBezTo>
                <a:cubicBezTo>
                  <a:pt x="99501" y="21821"/>
                  <a:pt x="152180" y="1"/>
                  <a:pt x="207109" y="1"/>
                </a:cubicBezTo>
                <a:lnTo>
                  <a:pt x="7929795" y="0"/>
                </a:lnTo>
                <a:cubicBezTo>
                  <a:pt x="7984723" y="0"/>
                  <a:pt x="8037402" y="21820"/>
                  <a:pt x="8076242" y="60661"/>
                </a:cubicBezTo>
                <a:cubicBezTo>
                  <a:pt x="8115082" y="99501"/>
                  <a:pt x="8136902" y="152180"/>
                  <a:pt x="8136902" y="207109"/>
                </a:cubicBezTo>
                <a:cubicBezTo>
                  <a:pt x="8136902" y="483244"/>
                  <a:pt x="8136903" y="759379"/>
                  <a:pt x="8136903" y="1035514"/>
                </a:cubicBezTo>
                <a:cubicBezTo>
                  <a:pt x="8136903" y="1090442"/>
                  <a:pt x="8115083" y="1143121"/>
                  <a:pt x="8076242" y="1181962"/>
                </a:cubicBezTo>
                <a:cubicBezTo>
                  <a:pt x="8037402" y="1220802"/>
                  <a:pt x="7984723" y="1242623"/>
                  <a:pt x="7929794" y="1242622"/>
                </a:cubicBezTo>
                <a:lnTo>
                  <a:pt x="207108" y="1242622"/>
                </a:lnTo>
                <a:cubicBezTo>
                  <a:pt x="152180" y="1242622"/>
                  <a:pt x="99501" y="1220802"/>
                  <a:pt x="60661" y="1181961"/>
                </a:cubicBezTo>
                <a:cubicBezTo>
                  <a:pt x="21821" y="1143121"/>
                  <a:pt x="1" y="1090442"/>
                  <a:pt x="1" y="1035513"/>
                </a:cubicBezTo>
                <a:cubicBezTo>
                  <a:pt x="1" y="759378"/>
                  <a:pt x="0" y="483243"/>
                  <a:pt x="0" y="207108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6860" tIns="136860" rIns="136860" bIns="136860" numCol="1" spcCol="1270" anchor="ctr" anchorCtr="0">
            <a:noAutofit/>
          </a:bodyPr>
          <a:lstStyle/>
          <a:p>
            <a:pPr lvl="0" algn="ctr"/>
            <a:r>
              <a:rPr lang="ru-RU" dirty="0" smtClean="0">
                <a:solidFill>
                  <a:srgbClr val="781D7E"/>
                </a:solidFill>
              </a:rPr>
              <a:t>Традиционное предпринимательство : </a:t>
            </a:r>
          </a:p>
          <a:p>
            <a:pPr lvl="0" algn="ctr"/>
            <a:r>
              <a:rPr lang="ru-RU" dirty="0" smtClean="0">
                <a:solidFill>
                  <a:srgbClr val="781D7E"/>
                </a:solidFill>
              </a:rPr>
              <a:t>сначала - коммерциализация,</a:t>
            </a:r>
          </a:p>
          <a:p>
            <a:pPr lvl="0" algn="ctr"/>
            <a:r>
              <a:rPr lang="ru-RU" dirty="0" smtClean="0">
                <a:solidFill>
                  <a:srgbClr val="781D7E"/>
                </a:solidFill>
              </a:rPr>
              <a:t>потом - монетизация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4499992" y="1556792"/>
            <a:ext cx="3600400" cy="1224136"/>
          </a:xfrm>
          <a:custGeom>
            <a:avLst/>
            <a:gdLst>
              <a:gd name="connsiteX0" fmla="*/ 0 w 8136903"/>
              <a:gd name="connsiteY0" fmla="*/ 207108 h 1242622"/>
              <a:gd name="connsiteX1" fmla="*/ 60661 w 8136903"/>
              <a:gd name="connsiteY1" fmla="*/ 60661 h 1242622"/>
              <a:gd name="connsiteX2" fmla="*/ 207109 w 8136903"/>
              <a:gd name="connsiteY2" fmla="*/ 1 h 1242622"/>
              <a:gd name="connsiteX3" fmla="*/ 7929795 w 8136903"/>
              <a:gd name="connsiteY3" fmla="*/ 0 h 1242622"/>
              <a:gd name="connsiteX4" fmla="*/ 8076242 w 8136903"/>
              <a:gd name="connsiteY4" fmla="*/ 60661 h 1242622"/>
              <a:gd name="connsiteX5" fmla="*/ 8136902 w 8136903"/>
              <a:gd name="connsiteY5" fmla="*/ 207109 h 1242622"/>
              <a:gd name="connsiteX6" fmla="*/ 8136903 w 8136903"/>
              <a:gd name="connsiteY6" fmla="*/ 1035514 h 1242622"/>
              <a:gd name="connsiteX7" fmla="*/ 8076242 w 8136903"/>
              <a:gd name="connsiteY7" fmla="*/ 1181962 h 1242622"/>
              <a:gd name="connsiteX8" fmla="*/ 7929794 w 8136903"/>
              <a:gd name="connsiteY8" fmla="*/ 1242622 h 1242622"/>
              <a:gd name="connsiteX9" fmla="*/ 207108 w 8136903"/>
              <a:gd name="connsiteY9" fmla="*/ 1242622 h 1242622"/>
              <a:gd name="connsiteX10" fmla="*/ 60661 w 8136903"/>
              <a:gd name="connsiteY10" fmla="*/ 1181961 h 1242622"/>
              <a:gd name="connsiteX11" fmla="*/ 1 w 8136903"/>
              <a:gd name="connsiteY11" fmla="*/ 1035513 h 1242622"/>
              <a:gd name="connsiteX12" fmla="*/ 0 w 8136903"/>
              <a:gd name="connsiteY12" fmla="*/ 207108 h 124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36903" h="1242622">
                <a:moveTo>
                  <a:pt x="0" y="207108"/>
                </a:moveTo>
                <a:cubicBezTo>
                  <a:pt x="0" y="152180"/>
                  <a:pt x="21820" y="99501"/>
                  <a:pt x="60661" y="60661"/>
                </a:cubicBezTo>
                <a:cubicBezTo>
                  <a:pt x="99501" y="21821"/>
                  <a:pt x="152180" y="1"/>
                  <a:pt x="207109" y="1"/>
                </a:cubicBezTo>
                <a:lnTo>
                  <a:pt x="7929795" y="0"/>
                </a:lnTo>
                <a:cubicBezTo>
                  <a:pt x="7984723" y="0"/>
                  <a:pt x="8037402" y="21820"/>
                  <a:pt x="8076242" y="60661"/>
                </a:cubicBezTo>
                <a:cubicBezTo>
                  <a:pt x="8115082" y="99501"/>
                  <a:pt x="8136902" y="152180"/>
                  <a:pt x="8136902" y="207109"/>
                </a:cubicBezTo>
                <a:cubicBezTo>
                  <a:pt x="8136902" y="483244"/>
                  <a:pt x="8136903" y="759379"/>
                  <a:pt x="8136903" y="1035514"/>
                </a:cubicBezTo>
                <a:cubicBezTo>
                  <a:pt x="8136903" y="1090442"/>
                  <a:pt x="8115083" y="1143121"/>
                  <a:pt x="8076242" y="1181962"/>
                </a:cubicBezTo>
                <a:cubicBezTo>
                  <a:pt x="8037402" y="1220802"/>
                  <a:pt x="7984723" y="1242623"/>
                  <a:pt x="7929794" y="1242622"/>
                </a:cubicBezTo>
                <a:lnTo>
                  <a:pt x="207108" y="1242622"/>
                </a:lnTo>
                <a:cubicBezTo>
                  <a:pt x="152180" y="1242622"/>
                  <a:pt x="99501" y="1220802"/>
                  <a:pt x="60661" y="1181961"/>
                </a:cubicBezTo>
                <a:cubicBezTo>
                  <a:pt x="21821" y="1143121"/>
                  <a:pt x="1" y="1090442"/>
                  <a:pt x="1" y="1035513"/>
                </a:cubicBezTo>
                <a:cubicBezTo>
                  <a:pt x="1" y="759378"/>
                  <a:pt x="0" y="483243"/>
                  <a:pt x="0" y="207108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6860" tIns="136860" rIns="136860" bIns="136860" numCol="1" spcCol="1270" anchor="ctr" anchorCtr="0">
            <a:noAutofit/>
          </a:bodyPr>
          <a:lstStyle/>
          <a:p>
            <a:pPr lvl="0" algn="ctr"/>
            <a:r>
              <a:rPr lang="ru-RU" dirty="0" smtClean="0">
                <a:solidFill>
                  <a:srgbClr val="EC008C"/>
                </a:solidFill>
              </a:rPr>
              <a:t>Технологическое предпринимательство : </a:t>
            </a:r>
          </a:p>
          <a:p>
            <a:pPr lvl="0" algn="ctr"/>
            <a:r>
              <a:rPr lang="ru-RU" dirty="0" smtClean="0">
                <a:solidFill>
                  <a:srgbClr val="EC008C"/>
                </a:solidFill>
              </a:rPr>
              <a:t>сначала - монетизация, </a:t>
            </a:r>
          </a:p>
          <a:p>
            <a:pPr lvl="0" algn="ctr"/>
            <a:r>
              <a:rPr lang="ru-RU" dirty="0" smtClean="0">
                <a:solidFill>
                  <a:srgbClr val="EC008C"/>
                </a:solidFill>
              </a:rPr>
              <a:t>потом - коммерциализация</a:t>
            </a:r>
          </a:p>
        </p:txBody>
      </p:sp>
      <p:sp>
        <p:nvSpPr>
          <p:cNvPr id="18" name="Rectangle 24"/>
          <p:cNvSpPr>
            <a:spLocks noGrp="1" noChangeArrowheads="1"/>
          </p:cNvSpPr>
          <p:nvPr>
            <p:ph type="title"/>
          </p:nvPr>
        </p:nvSpPr>
        <p:spPr>
          <a:xfrm>
            <a:off x="339047" y="230981"/>
            <a:ext cx="8683200" cy="965771"/>
          </a:xfrm>
          <a:scene3d>
            <a:camera prst="orthographicFront"/>
            <a:lightRig rig="threePt" dir="t"/>
          </a:scene3d>
        </p:spPr>
        <p:txBody>
          <a:bodyPr/>
          <a:lstStyle/>
          <a:p>
            <a:r>
              <a:rPr lang="ru-RU" sz="2800" dirty="0" smtClean="0">
                <a:solidFill>
                  <a:srgbClr val="781D7E"/>
                </a:solidFill>
              </a:rPr>
              <a:t>Традиционное и технологическое предпринимательство: Ключевые различия </a:t>
            </a:r>
            <a:endParaRPr lang="ru-RU" sz="2000" dirty="0">
              <a:solidFill>
                <a:srgbClr val="781D7E"/>
              </a:solidFill>
            </a:endParaRPr>
          </a:p>
        </p:txBody>
      </p:sp>
      <p:pic>
        <p:nvPicPr>
          <p:cNvPr id="20" name="Содержимое 11" descr="img1002251901066351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858277"/>
            <a:ext cx="3420000" cy="27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9525" cap="sq">
            <a:solidFill>
              <a:schemeClr val="bg1"/>
            </a:solidFill>
            <a:miter lim="800000"/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/>
            <a:contourClr>
              <a:srgbClr val="C0C0C0"/>
            </a:contourClr>
          </a:sp3d>
        </p:spPr>
      </p:pic>
      <p:pic>
        <p:nvPicPr>
          <p:cNvPr id="21" name="Содержимое 11" descr="img1002251901066351.jp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2858277"/>
            <a:ext cx="3420000" cy="27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9525" cap="sq">
            <a:solidFill>
              <a:schemeClr val="bg1"/>
            </a:solidFill>
            <a:miter lim="800000"/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scene3d>
            <a:camera prst="orthographicFront"/>
            <a:lightRig rig="threePt" dir="t"/>
          </a:scene3d>
        </p:spPr>
        <p:txBody>
          <a:bodyPr/>
          <a:lstStyle/>
          <a:p>
            <a:pPr>
              <a:defRPr/>
            </a:pPr>
            <a:fld id="{10730853-7445-4A0E-911B-CF171C6982E7}" type="slidenum">
              <a:rPr lang="sv-SE" smtClean="0"/>
              <a:pPr>
                <a:defRPr/>
              </a:pPr>
              <a:t>17</a:t>
            </a:fld>
            <a:endParaRPr lang="sv-SE" dirty="0" smtClean="0"/>
          </a:p>
          <a:p>
            <a:pPr>
              <a:defRPr/>
            </a:pPr>
            <a:endParaRPr lang="sv-SE" dirty="0"/>
          </a:p>
        </p:txBody>
      </p:sp>
      <p:pic>
        <p:nvPicPr>
          <p:cNvPr id="28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2" cstate="screen"/>
          <a:srcRect t="-87354" b="-87354"/>
          <a:stretch>
            <a:fillRect/>
          </a:stretch>
        </p:blipFill>
        <p:spPr bwMode="auto">
          <a:xfrm flipV="1">
            <a:off x="216433" y="1196752"/>
            <a:ext cx="8136000" cy="853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</p:pic>
      <p:sp>
        <p:nvSpPr>
          <p:cNvPr id="9" name="Rectangle 24"/>
          <p:cNvSpPr>
            <a:spLocks noGrp="1" noChangeArrowheads="1"/>
          </p:cNvSpPr>
          <p:nvPr>
            <p:ph type="title"/>
          </p:nvPr>
        </p:nvSpPr>
        <p:spPr>
          <a:xfrm>
            <a:off x="339047" y="230981"/>
            <a:ext cx="8683200" cy="965771"/>
          </a:xfrm>
          <a:scene3d>
            <a:camera prst="orthographicFront"/>
            <a:lightRig rig="threePt" dir="t"/>
          </a:scene3d>
        </p:spPr>
        <p:txBody>
          <a:bodyPr/>
          <a:lstStyle/>
          <a:p>
            <a:r>
              <a:rPr lang="ru-RU" sz="2800" dirty="0" smtClean="0">
                <a:solidFill>
                  <a:srgbClr val="781D7E"/>
                </a:solidFill>
              </a:rPr>
              <a:t>Традиционная и инновационная экономика: </a:t>
            </a:r>
            <a:r>
              <a:rPr lang="ru-RU" dirty="0" smtClean="0">
                <a:solidFill>
                  <a:srgbClr val="781D7E"/>
                </a:solidFill>
              </a:rPr>
              <a:t/>
            </a:r>
            <a:br>
              <a:rPr lang="ru-RU" dirty="0" smtClean="0">
                <a:solidFill>
                  <a:srgbClr val="781D7E"/>
                </a:solidFill>
              </a:rPr>
            </a:br>
            <a:r>
              <a:rPr lang="ru-RU" sz="2000" dirty="0" smtClean="0">
                <a:solidFill>
                  <a:srgbClr val="781D7E"/>
                </a:solidFill>
              </a:rPr>
              <a:t>Ключевые различия</a:t>
            </a:r>
            <a:endParaRPr lang="ru-RU" sz="2000" dirty="0">
              <a:solidFill>
                <a:srgbClr val="781D7E"/>
              </a:solidFill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395536" y="1556792"/>
            <a:ext cx="3672408" cy="792088"/>
          </a:xfrm>
          <a:custGeom>
            <a:avLst/>
            <a:gdLst>
              <a:gd name="connsiteX0" fmla="*/ 0 w 8136903"/>
              <a:gd name="connsiteY0" fmla="*/ 207108 h 1242622"/>
              <a:gd name="connsiteX1" fmla="*/ 60661 w 8136903"/>
              <a:gd name="connsiteY1" fmla="*/ 60661 h 1242622"/>
              <a:gd name="connsiteX2" fmla="*/ 207109 w 8136903"/>
              <a:gd name="connsiteY2" fmla="*/ 1 h 1242622"/>
              <a:gd name="connsiteX3" fmla="*/ 7929795 w 8136903"/>
              <a:gd name="connsiteY3" fmla="*/ 0 h 1242622"/>
              <a:gd name="connsiteX4" fmla="*/ 8076242 w 8136903"/>
              <a:gd name="connsiteY4" fmla="*/ 60661 h 1242622"/>
              <a:gd name="connsiteX5" fmla="*/ 8136902 w 8136903"/>
              <a:gd name="connsiteY5" fmla="*/ 207109 h 1242622"/>
              <a:gd name="connsiteX6" fmla="*/ 8136903 w 8136903"/>
              <a:gd name="connsiteY6" fmla="*/ 1035514 h 1242622"/>
              <a:gd name="connsiteX7" fmla="*/ 8076242 w 8136903"/>
              <a:gd name="connsiteY7" fmla="*/ 1181962 h 1242622"/>
              <a:gd name="connsiteX8" fmla="*/ 7929794 w 8136903"/>
              <a:gd name="connsiteY8" fmla="*/ 1242622 h 1242622"/>
              <a:gd name="connsiteX9" fmla="*/ 207108 w 8136903"/>
              <a:gd name="connsiteY9" fmla="*/ 1242622 h 1242622"/>
              <a:gd name="connsiteX10" fmla="*/ 60661 w 8136903"/>
              <a:gd name="connsiteY10" fmla="*/ 1181961 h 1242622"/>
              <a:gd name="connsiteX11" fmla="*/ 1 w 8136903"/>
              <a:gd name="connsiteY11" fmla="*/ 1035513 h 1242622"/>
              <a:gd name="connsiteX12" fmla="*/ 0 w 8136903"/>
              <a:gd name="connsiteY12" fmla="*/ 207108 h 124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36903" h="1242622">
                <a:moveTo>
                  <a:pt x="0" y="207108"/>
                </a:moveTo>
                <a:cubicBezTo>
                  <a:pt x="0" y="152180"/>
                  <a:pt x="21820" y="99501"/>
                  <a:pt x="60661" y="60661"/>
                </a:cubicBezTo>
                <a:cubicBezTo>
                  <a:pt x="99501" y="21821"/>
                  <a:pt x="152180" y="1"/>
                  <a:pt x="207109" y="1"/>
                </a:cubicBezTo>
                <a:lnTo>
                  <a:pt x="7929795" y="0"/>
                </a:lnTo>
                <a:cubicBezTo>
                  <a:pt x="7984723" y="0"/>
                  <a:pt x="8037402" y="21820"/>
                  <a:pt x="8076242" y="60661"/>
                </a:cubicBezTo>
                <a:cubicBezTo>
                  <a:pt x="8115082" y="99501"/>
                  <a:pt x="8136902" y="152180"/>
                  <a:pt x="8136902" y="207109"/>
                </a:cubicBezTo>
                <a:cubicBezTo>
                  <a:pt x="8136902" y="483244"/>
                  <a:pt x="8136903" y="759379"/>
                  <a:pt x="8136903" y="1035514"/>
                </a:cubicBezTo>
                <a:cubicBezTo>
                  <a:pt x="8136903" y="1090442"/>
                  <a:pt x="8115083" y="1143121"/>
                  <a:pt x="8076242" y="1181962"/>
                </a:cubicBezTo>
                <a:cubicBezTo>
                  <a:pt x="8037402" y="1220802"/>
                  <a:pt x="7984723" y="1242623"/>
                  <a:pt x="7929794" y="1242622"/>
                </a:cubicBezTo>
                <a:lnTo>
                  <a:pt x="207108" y="1242622"/>
                </a:lnTo>
                <a:cubicBezTo>
                  <a:pt x="152180" y="1242622"/>
                  <a:pt x="99501" y="1220802"/>
                  <a:pt x="60661" y="1181961"/>
                </a:cubicBezTo>
                <a:cubicBezTo>
                  <a:pt x="21821" y="1143121"/>
                  <a:pt x="1" y="1090442"/>
                  <a:pt x="1" y="1035513"/>
                </a:cubicBezTo>
                <a:cubicBezTo>
                  <a:pt x="1" y="759378"/>
                  <a:pt x="0" y="483243"/>
                  <a:pt x="0" y="207108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6860" tIns="136860" rIns="136860" bIns="136860" numCol="1" spcCol="1270" anchor="ctr" anchorCtr="0">
            <a:noAutofit/>
          </a:bodyPr>
          <a:lstStyle/>
          <a:p>
            <a:pPr lvl="0" algn="ctr"/>
            <a:r>
              <a:rPr lang="ru-RU" sz="2000" dirty="0" smtClean="0">
                <a:solidFill>
                  <a:srgbClr val="781D7E"/>
                </a:solidFill>
              </a:rPr>
              <a:t>Традиционная экономика: спрос рождает предложение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4500400" y="1556792"/>
            <a:ext cx="3672000" cy="792088"/>
          </a:xfrm>
          <a:custGeom>
            <a:avLst/>
            <a:gdLst>
              <a:gd name="connsiteX0" fmla="*/ 0 w 8136903"/>
              <a:gd name="connsiteY0" fmla="*/ 207108 h 1242622"/>
              <a:gd name="connsiteX1" fmla="*/ 60661 w 8136903"/>
              <a:gd name="connsiteY1" fmla="*/ 60661 h 1242622"/>
              <a:gd name="connsiteX2" fmla="*/ 207109 w 8136903"/>
              <a:gd name="connsiteY2" fmla="*/ 1 h 1242622"/>
              <a:gd name="connsiteX3" fmla="*/ 7929795 w 8136903"/>
              <a:gd name="connsiteY3" fmla="*/ 0 h 1242622"/>
              <a:gd name="connsiteX4" fmla="*/ 8076242 w 8136903"/>
              <a:gd name="connsiteY4" fmla="*/ 60661 h 1242622"/>
              <a:gd name="connsiteX5" fmla="*/ 8136902 w 8136903"/>
              <a:gd name="connsiteY5" fmla="*/ 207109 h 1242622"/>
              <a:gd name="connsiteX6" fmla="*/ 8136903 w 8136903"/>
              <a:gd name="connsiteY6" fmla="*/ 1035514 h 1242622"/>
              <a:gd name="connsiteX7" fmla="*/ 8076242 w 8136903"/>
              <a:gd name="connsiteY7" fmla="*/ 1181962 h 1242622"/>
              <a:gd name="connsiteX8" fmla="*/ 7929794 w 8136903"/>
              <a:gd name="connsiteY8" fmla="*/ 1242622 h 1242622"/>
              <a:gd name="connsiteX9" fmla="*/ 207108 w 8136903"/>
              <a:gd name="connsiteY9" fmla="*/ 1242622 h 1242622"/>
              <a:gd name="connsiteX10" fmla="*/ 60661 w 8136903"/>
              <a:gd name="connsiteY10" fmla="*/ 1181961 h 1242622"/>
              <a:gd name="connsiteX11" fmla="*/ 1 w 8136903"/>
              <a:gd name="connsiteY11" fmla="*/ 1035513 h 1242622"/>
              <a:gd name="connsiteX12" fmla="*/ 0 w 8136903"/>
              <a:gd name="connsiteY12" fmla="*/ 207108 h 124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36903" h="1242622">
                <a:moveTo>
                  <a:pt x="0" y="207108"/>
                </a:moveTo>
                <a:cubicBezTo>
                  <a:pt x="0" y="152180"/>
                  <a:pt x="21820" y="99501"/>
                  <a:pt x="60661" y="60661"/>
                </a:cubicBezTo>
                <a:cubicBezTo>
                  <a:pt x="99501" y="21821"/>
                  <a:pt x="152180" y="1"/>
                  <a:pt x="207109" y="1"/>
                </a:cubicBezTo>
                <a:lnTo>
                  <a:pt x="7929795" y="0"/>
                </a:lnTo>
                <a:cubicBezTo>
                  <a:pt x="7984723" y="0"/>
                  <a:pt x="8037402" y="21820"/>
                  <a:pt x="8076242" y="60661"/>
                </a:cubicBezTo>
                <a:cubicBezTo>
                  <a:pt x="8115082" y="99501"/>
                  <a:pt x="8136902" y="152180"/>
                  <a:pt x="8136902" y="207109"/>
                </a:cubicBezTo>
                <a:cubicBezTo>
                  <a:pt x="8136902" y="483244"/>
                  <a:pt x="8136903" y="759379"/>
                  <a:pt x="8136903" y="1035514"/>
                </a:cubicBezTo>
                <a:cubicBezTo>
                  <a:pt x="8136903" y="1090442"/>
                  <a:pt x="8115083" y="1143121"/>
                  <a:pt x="8076242" y="1181962"/>
                </a:cubicBezTo>
                <a:cubicBezTo>
                  <a:pt x="8037402" y="1220802"/>
                  <a:pt x="7984723" y="1242623"/>
                  <a:pt x="7929794" y="1242622"/>
                </a:cubicBezTo>
                <a:lnTo>
                  <a:pt x="207108" y="1242622"/>
                </a:lnTo>
                <a:cubicBezTo>
                  <a:pt x="152180" y="1242622"/>
                  <a:pt x="99501" y="1220802"/>
                  <a:pt x="60661" y="1181961"/>
                </a:cubicBezTo>
                <a:cubicBezTo>
                  <a:pt x="21821" y="1143121"/>
                  <a:pt x="1" y="1090442"/>
                  <a:pt x="1" y="1035513"/>
                </a:cubicBezTo>
                <a:cubicBezTo>
                  <a:pt x="1" y="759378"/>
                  <a:pt x="0" y="483243"/>
                  <a:pt x="0" y="207108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6860" tIns="136860" rIns="136860" bIns="136860" numCol="1" spcCol="1270" anchor="ctr" anchorCtr="0">
            <a:noAutofit/>
          </a:bodyPr>
          <a:lstStyle/>
          <a:p>
            <a:pPr lvl="0" algn="ctr"/>
            <a:r>
              <a:rPr lang="ru-RU" sz="2000" dirty="0" smtClean="0">
                <a:solidFill>
                  <a:srgbClr val="EC008C"/>
                </a:solidFill>
              </a:rPr>
              <a:t>Инновационная экономика: предложение рождает спрос</a:t>
            </a:r>
          </a:p>
        </p:txBody>
      </p:sp>
      <p:pic>
        <p:nvPicPr>
          <p:cNvPr id="13" name="Содержимое 11" descr="img1002251901066351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2441696"/>
            <a:ext cx="3600400" cy="27154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9525" cap="sq">
            <a:solidFill>
              <a:schemeClr val="bg1"/>
            </a:solidFill>
            <a:miter lim="800000"/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/>
            <a:contourClr>
              <a:srgbClr val="C0C0C0"/>
            </a:contourClr>
          </a:sp3d>
        </p:spPr>
      </p:pic>
      <p:pic>
        <p:nvPicPr>
          <p:cNvPr id="14" name="Содержимое 11" descr="img1002251901066351.jp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423986"/>
            <a:ext cx="3600400" cy="2709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9525" cap="sq">
            <a:solidFill>
              <a:schemeClr val="bg1"/>
            </a:solidFill>
            <a:miter lim="800000"/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/>
            <a:contourClr>
              <a:srgbClr val="C0C0C0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4788024" y="10289"/>
            <a:ext cx="36895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781D7E"/>
                </a:solidFill>
              </a:rPr>
              <a:t>Предпринимательство: традиционное </a:t>
            </a:r>
            <a:r>
              <a:rPr lang="en-US" sz="1000" dirty="0">
                <a:solidFill>
                  <a:srgbClr val="781D7E"/>
                </a:solidFill>
              </a:rPr>
              <a:t>vs.</a:t>
            </a:r>
            <a:r>
              <a:rPr lang="ru-RU" sz="1000" dirty="0">
                <a:solidFill>
                  <a:srgbClr val="781D7E"/>
                </a:solidFill>
              </a:rPr>
              <a:t> технологическое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scene3d>
            <a:camera prst="orthographicFront"/>
            <a:lightRig rig="threePt" dir="t"/>
          </a:scene3d>
        </p:spPr>
        <p:txBody>
          <a:bodyPr/>
          <a:lstStyle/>
          <a:p>
            <a:pPr>
              <a:defRPr/>
            </a:pPr>
            <a:fld id="{10730853-7445-4A0E-911B-CF171C6982E7}" type="slidenum">
              <a:rPr lang="sv-SE" smtClean="0"/>
              <a:pPr>
                <a:defRPr/>
              </a:pPr>
              <a:t>18</a:t>
            </a:fld>
            <a:endParaRPr lang="sv-SE" dirty="0" smtClean="0"/>
          </a:p>
          <a:p>
            <a:pPr>
              <a:defRPr/>
            </a:pPr>
            <a:endParaRPr lang="sv-SE" dirty="0"/>
          </a:p>
        </p:txBody>
      </p:sp>
      <p:pic>
        <p:nvPicPr>
          <p:cNvPr id="28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2" cstate="screen"/>
          <a:srcRect t="-87354" b="-87354"/>
          <a:stretch>
            <a:fillRect/>
          </a:stretch>
        </p:blipFill>
        <p:spPr bwMode="auto">
          <a:xfrm flipV="1">
            <a:off x="216433" y="1196752"/>
            <a:ext cx="8136000" cy="853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</p:pic>
      <p:pic>
        <p:nvPicPr>
          <p:cNvPr id="8" name="Содержимое 11" descr="img1002251901066351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04197" y="2421192"/>
            <a:ext cx="3600000" cy="27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9525" cap="sq">
            <a:solidFill>
              <a:schemeClr val="bg1"/>
            </a:solidFill>
            <a:miter lim="800000"/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/>
            <a:contourClr>
              <a:srgbClr val="C0C0C0"/>
            </a:contourClr>
          </a:sp3d>
        </p:spPr>
      </p:pic>
      <p:sp>
        <p:nvSpPr>
          <p:cNvPr id="9" name="Полилиния 8"/>
          <p:cNvSpPr/>
          <p:nvPr/>
        </p:nvSpPr>
        <p:spPr>
          <a:xfrm>
            <a:off x="395536" y="1556792"/>
            <a:ext cx="3600000" cy="792088"/>
          </a:xfrm>
          <a:custGeom>
            <a:avLst/>
            <a:gdLst>
              <a:gd name="connsiteX0" fmla="*/ 0 w 8136903"/>
              <a:gd name="connsiteY0" fmla="*/ 207108 h 1242622"/>
              <a:gd name="connsiteX1" fmla="*/ 60661 w 8136903"/>
              <a:gd name="connsiteY1" fmla="*/ 60661 h 1242622"/>
              <a:gd name="connsiteX2" fmla="*/ 207109 w 8136903"/>
              <a:gd name="connsiteY2" fmla="*/ 1 h 1242622"/>
              <a:gd name="connsiteX3" fmla="*/ 7929795 w 8136903"/>
              <a:gd name="connsiteY3" fmla="*/ 0 h 1242622"/>
              <a:gd name="connsiteX4" fmla="*/ 8076242 w 8136903"/>
              <a:gd name="connsiteY4" fmla="*/ 60661 h 1242622"/>
              <a:gd name="connsiteX5" fmla="*/ 8136902 w 8136903"/>
              <a:gd name="connsiteY5" fmla="*/ 207109 h 1242622"/>
              <a:gd name="connsiteX6" fmla="*/ 8136903 w 8136903"/>
              <a:gd name="connsiteY6" fmla="*/ 1035514 h 1242622"/>
              <a:gd name="connsiteX7" fmla="*/ 8076242 w 8136903"/>
              <a:gd name="connsiteY7" fmla="*/ 1181962 h 1242622"/>
              <a:gd name="connsiteX8" fmla="*/ 7929794 w 8136903"/>
              <a:gd name="connsiteY8" fmla="*/ 1242622 h 1242622"/>
              <a:gd name="connsiteX9" fmla="*/ 207108 w 8136903"/>
              <a:gd name="connsiteY9" fmla="*/ 1242622 h 1242622"/>
              <a:gd name="connsiteX10" fmla="*/ 60661 w 8136903"/>
              <a:gd name="connsiteY10" fmla="*/ 1181961 h 1242622"/>
              <a:gd name="connsiteX11" fmla="*/ 1 w 8136903"/>
              <a:gd name="connsiteY11" fmla="*/ 1035513 h 1242622"/>
              <a:gd name="connsiteX12" fmla="*/ 0 w 8136903"/>
              <a:gd name="connsiteY12" fmla="*/ 207108 h 124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36903" h="1242622">
                <a:moveTo>
                  <a:pt x="0" y="207108"/>
                </a:moveTo>
                <a:cubicBezTo>
                  <a:pt x="0" y="152180"/>
                  <a:pt x="21820" y="99501"/>
                  <a:pt x="60661" y="60661"/>
                </a:cubicBezTo>
                <a:cubicBezTo>
                  <a:pt x="99501" y="21821"/>
                  <a:pt x="152180" y="1"/>
                  <a:pt x="207109" y="1"/>
                </a:cubicBezTo>
                <a:lnTo>
                  <a:pt x="7929795" y="0"/>
                </a:lnTo>
                <a:cubicBezTo>
                  <a:pt x="7984723" y="0"/>
                  <a:pt x="8037402" y="21820"/>
                  <a:pt x="8076242" y="60661"/>
                </a:cubicBezTo>
                <a:cubicBezTo>
                  <a:pt x="8115082" y="99501"/>
                  <a:pt x="8136902" y="152180"/>
                  <a:pt x="8136902" y="207109"/>
                </a:cubicBezTo>
                <a:cubicBezTo>
                  <a:pt x="8136902" y="483244"/>
                  <a:pt x="8136903" y="759379"/>
                  <a:pt x="8136903" y="1035514"/>
                </a:cubicBezTo>
                <a:cubicBezTo>
                  <a:pt x="8136903" y="1090442"/>
                  <a:pt x="8115083" y="1143121"/>
                  <a:pt x="8076242" y="1181962"/>
                </a:cubicBezTo>
                <a:cubicBezTo>
                  <a:pt x="8037402" y="1220802"/>
                  <a:pt x="7984723" y="1242623"/>
                  <a:pt x="7929794" y="1242622"/>
                </a:cubicBezTo>
                <a:lnTo>
                  <a:pt x="207108" y="1242622"/>
                </a:lnTo>
                <a:cubicBezTo>
                  <a:pt x="152180" y="1242622"/>
                  <a:pt x="99501" y="1220802"/>
                  <a:pt x="60661" y="1181961"/>
                </a:cubicBezTo>
                <a:cubicBezTo>
                  <a:pt x="21821" y="1143121"/>
                  <a:pt x="1" y="1090442"/>
                  <a:pt x="1" y="1035513"/>
                </a:cubicBezTo>
                <a:cubicBezTo>
                  <a:pt x="1" y="759378"/>
                  <a:pt x="0" y="483243"/>
                  <a:pt x="0" y="207108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6860" tIns="136860" rIns="136860" bIns="136860" numCol="1" spcCol="1270" anchor="ctr" anchorCtr="0">
            <a:noAutofit/>
          </a:bodyPr>
          <a:lstStyle/>
          <a:p>
            <a:pPr lvl="0" algn="ctr"/>
            <a:r>
              <a:rPr lang="ru-RU" sz="2000" dirty="0" smtClean="0">
                <a:solidFill>
                  <a:srgbClr val="781D7E"/>
                </a:solidFill>
              </a:rPr>
              <a:t>Традиционная экономика: старшие обучают младших</a:t>
            </a:r>
          </a:p>
        </p:txBody>
      </p:sp>
      <p:pic>
        <p:nvPicPr>
          <p:cNvPr id="10" name="Содержимое 11" descr="img1002251901066351.jp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2422140"/>
            <a:ext cx="3600000" cy="26981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9525" cap="sq">
            <a:solidFill>
              <a:schemeClr val="bg1"/>
            </a:solidFill>
            <a:miter lim="800000"/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contourClr>
              <a:srgbClr val="C0C0C0"/>
            </a:contourClr>
          </a:sp3d>
        </p:spPr>
      </p:pic>
      <p:sp>
        <p:nvSpPr>
          <p:cNvPr id="11" name="Полилиния 10"/>
          <p:cNvSpPr/>
          <p:nvPr/>
        </p:nvSpPr>
        <p:spPr>
          <a:xfrm>
            <a:off x="4499992" y="1556792"/>
            <a:ext cx="3600000" cy="792088"/>
          </a:xfrm>
          <a:custGeom>
            <a:avLst/>
            <a:gdLst>
              <a:gd name="connsiteX0" fmla="*/ 0 w 8136903"/>
              <a:gd name="connsiteY0" fmla="*/ 207108 h 1242622"/>
              <a:gd name="connsiteX1" fmla="*/ 60661 w 8136903"/>
              <a:gd name="connsiteY1" fmla="*/ 60661 h 1242622"/>
              <a:gd name="connsiteX2" fmla="*/ 207109 w 8136903"/>
              <a:gd name="connsiteY2" fmla="*/ 1 h 1242622"/>
              <a:gd name="connsiteX3" fmla="*/ 7929795 w 8136903"/>
              <a:gd name="connsiteY3" fmla="*/ 0 h 1242622"/>
              <a:gd name="connsiteX4" fmla="*/ 8076242 w 8136903"/>
              <a:gd name="connsiteY4" fmla="*/ 60661 h 1242622"/>
              <a:gd name="connsiteX5" fmla="*/ 8136902 w 8136903"/>
              <a:gd name="connsiteY5" fmla="*/ 207109 h 1242622"/>
              <a:gd name="connsiteX6" fmla="*/ 8136903 w 8136903"/>
              <a:gd name="connsiteY6" fmla="*/ 1035514 h 1242622"/>
              <a:gd name="connsiteX7" fmla="*/ 8076242 w 8136903"/>
              <a:gd name="connsiteY7" fmla="*/ 1181962 h 1242622"/>
              <a:gd name="connsiteX8" fmla="*/ 7929794 w 8136903"/>
              <a:gd name="connsiteY8" fmla="*/ 1242622 h 1242622"/>
              <a:gd name="connsiteX9" fmla="*/ 207108 w 8136903"/>
              <a:gd name="connsiteY9" fmla="*/ 1242622 h 1242622"/>
              <a:gd name="connsiteX10" fmla="*/ 60661 w 8136903"/>
              <a:gd name="connsiteY10" fmla="*/ 1181961 h 1242622"/>
              <a:gd name="connsiteX11" fmla="*/ 1 w 8136903"/>
              <a:gd name="connsiteY11" fmla="*/ 1035513 h 1242622"/>
              <a:gd name="connsiteX12" fmla="*/ 0 w 8136903"/>
              <a:gd name="connsiteY12" fmla="*/ 207108 h 124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36903" h="1242622">
                <a:moveTo>
                  <a:pt x="0" y="207108"/>
                </a:moveTo>
                <a:cubicBezTo>
                  <a:pt x="0" y="152180"/>
                  <a:pt x="21820" y="99501"/>
                  <a:pt x="60661" y="60661"/>
                </a:cubicBezTo>
                <a:cubicBezTo>
                  <a:pt x="99501" y="21821"/>
                  <a:pt x="152180" y="1"/>
                  <a:pt x="207109" y="1"/>
                </a:cubicBezTo>
                <a:lnTo>
                  <a:pt x="7929795" y="0"/>
                </a:lnTo>
                <a:cubicBezTo>
                  <a:pt x="7984723" y="0"/>
                  <a:pt x="8037402" y="21820"/>
                  <a:pt x="8076242" y="60661"/>
                </a:cubicBezTo>
                <a:cubicBezTo>
                  <a:pt x="8115082" y="99501"/>
                  <a:pt x="8136902" y="152180"/>
                  <a:pt x="8136902" y="207109"/>
                </a:cubicBezTo>
                <a:cubicBezTo>
                  <a:pt x="8136902" y="483244"/>
                  <a:pt x="8136903" y="759379"/>
                  <a:pt x="8136903" y="1035514"/>
                </a:cubicBezTo>
                <a:cubicBezTo>
                  <a:pt x="8136903" y="1090442"/>
                  <a:pt x="8115083" y="1143121"/>
                  <a:pt x="8076242" y="1181962"/>
                </a:cubicBezTo>
                <a:cubicBezTo>
                  <a:pt x="8037402" y="1220802"/>
                  <a:pt x="7984723" y="1242623"/>
                  <a:pt x="7929794" y="1242622"/>
                </a:cubicBezTo>
                <a:lnTo>
                  <a:pt x="207108" y="1242622"/>
                </a:lnTo>
                <a:cubicBezTo>
                  <a:pt x="152180" y="1242622"/>
                  <a:pt x="99501" y="1220802"/>
                  <a:pt x="60661" y="1181961"/>
                </a:cubicBezTo>
                <a:cubicBezTo>
                  <a:pt x="21821" y="1143121"/>
                  <a:pt x="1" y="1090442"/>
                  <a:pt x="1" y="1035513"/>
                </a:cubicBezTo>
                <a:cubicBezTo>
                  <a:pt x="1" y="759378"/>
                  <a:pt x="0" y="483243"/>
                  <a:pt x="0" y="207108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6860" tIns="136860" rIns="136860" bIns="136860" numCol="1" spcCol="1270" anchor="ctr" anchorCtr="0">
            <a:noAutofit/>
          </a:bodyPr>
          <a:lstStyle/>
          <a:p>
            <a:pPr lvl="0" algn="ctr"/>
            <a:r>
              <a:rPr lang="ru-RU" sz="2000" dirty="0" smtClean="0">
                <a:solidFill>
                  <a:srgbClr val="EC008C"/>
                </a:solidFill>
              </a:rPr>
              <a:t>Инновационная экономика: младшие обучают старших</a:t>
            </a:r>
          </a:p>
        </p:txBody>
      </p:sp>
      <p:sp>
        <p:nvSpPr>
          <p:cNvPr id="13" name="Rectangle 24"/>
          <p:cNvSpPr>
            <a:spLocks noGrp="1" noChangeArrowheads="1"/>
          </p:cNvSpPr>
          <p:nvPr>
            <p:ph type="title"/>
          </p:nvPr>
        </p:nvSpPr>
        <p:spPr>
          <a:xfrm>
            <a:off x="339047" y="230981"/>
            <a:ext cx="8683200" cy="965771"/>
          </a:xfrm>
          <a:scene3d>
            <a:camera prst="orthographicFront"/>
            <a:lightRig rig="threePt" dir="t"/>
          </a:scene3d>
        </p:spPr>
        <p:txBody>
          <a:bodyPr/>
          <a:lstStyle/>
          <a:p>
            <a:r>
              <a:rPr lang="ru-RU" sz="2800" dirty="0" smtClean="0">
                <a:solidFill>
                  <a:srgbClr val="781D7E"/>
                </a:solidFill>
              </a:rPr>
              <a:t>Традиционная и инновационная экономика: </a:t>
            </a:r>
            <a:r>
              <a:rPr lang="ru-RU" dirty="0" smtClean="0">
                <a:solidFill>
                  <a:srgbClr val="781D7E"/>
                </a:solidFill>
              </a:rPr>
              <a:t/>
            </a:r>
            <a:br>
              <a:rPr lang="ru-RU" dirty="0" smtClean="0">
                <a:solidFill>
                  <a:srgbClr val="781D7E"/>
                </a:solidFill>
              </a:rPr>
            </a:br>
            <a:r>
              <a:rPr lang="ru-RU" sz="2000" dirty="0" smtClean="0">
                <a:solidFill>
                  <a:srgbClr val="781D7E"/>
                </a:solidFill>
              </a:rPr>
              <a:t>Ключевые различия</a:t>
            </a:r>
            <a:endParaRPr lang="ru-RU" sz="2000" dirty="0">
              <a:solidFill>
                <a:srgbClr val="781D7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88024" y="10289"/>
            <a:ext cx="36895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781D7E"/>
                </a:solidFill>
              </a:rPr>
              <a:t>Предпринимательство: традиционное </a:t>
            </a:r>
            <a:r>
              <a:rPr lang="en-US" sz="1000" dirty="0">
                <a:solidFill>
                  <a:srgbClr val="781D7E"/>
                </a:solidFill>
              </a:rPr>
              <a:t>vs.</a:t>
            </a:r>
            <a:r>
              <a:rPr lang="ru-RU" sz="1000" dirty="0">
                <a:solidFill>
                  <a:srgbClr val="781D7E"/>
                </a:solidFill>
              </a:rPr>
              <a:t> технологическое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2" cstate="screen"/>
          <a:srcRect t="-87354" b="-87354"/>
          <a:stretch>
            <a:fillRect/>
          </a:stretch>
        </p:blipFill>
        <p:spPr bwMode="auto">
          <a:xfrm flipV="1">
            <a:off x="216433" y="1196752"/>
            <a:ext cx="8136000" cy="85398"/>
          </a:xfrm>
          <a:prstGeom prst="rect">
            <a:avLst/>
          </a:prstGeom>
          <a:noFill/>
        </p:spPr>
      </p:pic>
      <p:sp>
        <p:nvSpPr>
          <p:cNvPr id="6" name="Rectangle 24"/>
          <p:cNvSpPr txBox="1">
            <a:spLocks noChangeArrowheads="1"/>
          </p:cNvSpPr>
          <p:nvPr/>
        </p:nvSpPr>
        <p:spPr bwMode="auto">
          <a:xfrm>
            <a:off x="338400" y="92467"/>
            <a:ext cx="8683200" cy="96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3200" dirty="0" err="1" smtClean="0">
                <a:solidFill>
                  <a:srgbClr val="781D7E"/>
                </a:solidFill>
              </a:rPr>
              <a:t>Нанотехнологии</a:t>
            </a:r>
            <a:r>
              <a:rPr lang="ru-RU" sz="3200" dirty="0" smtClean="0">
                <a:solidFill>
                  <a:srgbClr val="781D7E"/>
                </a:solidFill>
              </a:rPr>
              <a:t>: что это такое?</a:t>
            </a:r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>
              <a:defRPr/>
            </a:pPr>
            <a:fld id="{10730853-7445-4A0E-911B-CF171C6982E7}" type="slidenum">
              <a:rPr lang="sv-SE" smtClean="0"/>
              <a:pPr>
                <a:defRPr/>
              </a:pPr>
              <a:t>19</a:t>
            </a:fld>
            <a:endParaRPr lang="sv-SE" dirty="0" smtClean="0"/>
          </a:p>
          <a:p>
            <a:pPr>
              <a:defRPr/>
            </a:pPr>
            <a:endParaRPr lang="sv-SE" dirty="0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17661" y="2079705"/>
            <a:ext cx="5541430" cy="223207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  <a:extLst/>
        </p:spPr>
        <p:txBody>
          <a:bodyPr/>
          <a:lstStyle/>
          <a:p>
            <a:pPr marL="342900" indent="-342900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ru-RU" sz="1600" dirty="0">
                <a:latin typeface="+mn-lt"/>
              </a:rPr>
              <a:t>Диаметр человеческого </a:t>
            </a:r>
            <a:r>
              <a:rPr lang="ru-RU" sz="1600" dirty="0" smtClean="0">
                <a:latin typeface="+mn-lt"/>
              </a:rPr>
              <a:t>волоса</a:t>
            </a:r>
            <a:r>
              <a:rPr lang="en-US" sz="1600" dirty="0" smtClean="0">
                <a:latin typeface="+mn-lt"/>
              </a:rPr>
              <a:t>: </a:t>
            </a:r>
            <a:r>
              <a:rPr lang="ru-RU" sz="1600" dirty="0" smtClean="0">
                <a:latin typeface="+mn-lt"/>
              </a:rPr>
              <a:t>60 000 – 100 000 нанометров</a:t>
            </a:r>
            <a:endParaRPr lang="ru-RU" sz="1600" dirty="0">
              <a:latin typeface="+mn-lt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ru-RU" sz="1600" dirty="0">
              <a:latin typeface="+mn-lt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ru-RU" sz="1600" dirty="0">
                <a:latin typeface="+mn-lt"/>
              </a:rPr>
              <a:t>Красные кровяные </a:t>
            </a:r>
            <a:r>
              <a:rPr lang="ru-RU" sz="1600" dirty="0" smtClean="0">
                <a:latin typeface="+mn-lt"/>
              </a:rPr>
              <a:t>тельца</a:t>
            </a:r>
            <a:r>
              <a:rPr lang="en-US" sz="1600" dirty="0" smtClean="0">
                <a:latin typeface="+mn-lt"/>
              </a:rPr>
              <a:t>:</a:t>
            </a:r>
            <a:r>
              <a:rPr lang="ru-RU" sz="1600" dirty="0" smtClean="0">
                <a:latin typeface="+mn-lt"/>
              </a:rPr>
              <a:t> 6000-10000 нанометров</a:t>
            </a:r>
            <a:endParaRPr lang="ru-RU" sz="1600" dirty="0">
              <a:latin typeface="+mn-lt"/>
            </a:endParaRP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endParaRPr lang="ru-RU" sz="1600" dirty="0">
              <a:latin typeface="+mn-lt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ru-RU" sz="1600" dirty="0" smtClean="0">
                <a:latin typeface="+mn-lt"/>
              </a:rPr>
              <a:t>Вирусы</a:t>
            </a:r>
            <a:r>
              <a:rPr lang="en-US" sz="1600" dirty="0" smtClean="0">
                <a:latin typeface="+mn-lt"/>
              </a:rPr>
              <a:t>:</a:t>
            </a:r>
            <a:r>
              <a:rPr lang="ru-RU" sz="1600" dirty="0" smtClean="0">
                <a:latin typeface="+mn-lt"/>
              </a:rPr>
              <a:t> </a:t>
            </a:r>
            <a:r>
              <a:rPr lang="ru-RU" sz="1600" dirty="0">
                <a:latin typeface="+mn-lt"/>
              </a:rPr>
              <a:t>100 </a:t>
            </a:r>
            <a:r>
              <a:rPr lang="ru-RU" sz="1600" dirty="0" smtClean="0">
                <a:latin typeface="+mn-lt"/>
              </a:rPr>
              <a:t>нанометров</a:t>
            </a:r>
            <a:endParaRPr lang="ru-RU" sz="1600" dirty="0">
              <a:latin typeface="+mn-lt"/>
            </a:endParaRP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endParaRPr lang="ru-RU" sz="1600" dirty="0">
              <a:latin typeface="+mn-lt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ru-RU" sz="1600" dirty="0" smtClean="0">
                <a:latin typeface="+mn-lt"/>
              </a:rPr>
              <a:t>Атомы</a:t>
            </a:r>
            <a:r>
              <a:rPr lang="en-US" sz="1600" dirty="0" smtClean="0">
                <a:latin typeface="+mn-lt"/>
              </a:rPr>
              <a:t>:</a:t>
            </a:r>
            <a:r>
              <a:rPr lang="ru-RU" sz="1600" dirty="0" smtClean="0">
                <a:latin typeface="+mn-lt"/>
              </a:rPr>
              <a:t> </a:t>
            </a:r>
            <a:r>
              <a:rPr lang="ru-RU" sz="1600" dirty="0">
                <a:latin typeface="+mn-lt"/>
              </a:rPr>
              <a:t>в среднем 1/10 десятая </a:t>
            </a:r>
            <a:r>
              <a:rPr lang="ru-RU" sz="1600" dirty="0" smtClean="0">
                <a:latin typeface="+mn-lt"/>
              </a:rPr>
              <a:t>нанометра</a:t>
            </a:r>
            <a:endParaRPr lang="ru-RU" sz="1600" dirty="0">
              <a:latin typeface="+mn-lt"/>
            </a:endParaRPr>
          </a:p>
        </p:txBody>
      </p:sp>
      <p:pic>
        <p:nvPicPr>
          <p:cNvPr id="16" name="Picture 7" descr="how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946" y="1386082"/>
            <a:ext cx="2195462" cy="365996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217661" y="1389231"/>
            <a:ext cx="5578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400" dirty="0">
                <a:latin typeface="+mn-lt"/>
              </a:rPr>
              <a:t>Нано (от греческого «нанос» – гном): 1 миллиардная доля. </a:t>
            </a:r>
          </a:p>
          <a:p>
            <a:pPr algn="l">
              <a:buFont typeface="Wingdings" pitchFamily="2" charset="2"/>
              <a:buNone/>
            </a:pPr>
            <a:r>
              <a:rPr lang="ru-RU" sz="1400" dirty="0">
                <a:latin typeface="+mn-lt"/>
              </a:rPr>
              <a:t>1 нанометр = </a:t>
            </a:r>
            <a:r>
              <a:rPr lang="ru-RU" sz="1400" dirty="0" smtClean="0">
                <a:latin typeface="+mn-lt"/>
              </a:rPr>
              <a:t>10</a:t>
            </a:r>
            <a:r>
              <a:rPr lang="ru-RU" sz="1400" baseline="30000" dirty="0" smtClean="0">
                <a:latin typeface="+mn-lt"/>
              </a:rPr>
              <a:t>-9</a:t>
            </a:r>
            <a:r>
              <a:rPr lang="ru-RU" sz="1400" dirty="0" smtClean="0">
                <a:latin typeface="+mn-lt"/>
              </a:rPr>
              <a:t> </a:t>
            </a:r>
            <a:r>
              <a:rPr lang="ru-RU" sz="1400" dirty="0">
                <a:latin typeface="+mn-lt"/>
              </a:rPr>
              <a:t>м.</a:t>
            </a: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217661" y="4509120"/>
            <a:ext cx="5578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+mn-lt"/>
              </a:rPr>
              <a:t>От 1 до 100 нанометров </a:t>
            </a:r>
            <a:r>
              <a:rPr lang="ru-RU" sz="1400" dirty="0">
                <a:latin typeface="+mn-lt"/>
              </a:rPr>
              <a:t>– </a:t>
            </a:r>
            <a:r>
              <a:rPr lang="ru-RU" sz="1400" dirty="0" smtClean="0">
                <a:latin typeface="+mn-lt"/>
              </a:rPr>
              <a:t>это, как правило, </a:t>
            </a:r>
            <a:r>
              <a:rPr lang="ru-RU" sz="1400" dirty="0" err="1" smtClean="0">
                <a:latin typeface="+mn-lt"/>
              </a:rPr>
              <a:t>надатомарный</a:t>
            </a:r>
            <a:r>
              <a:rPr lang="ru-RU" sz="1400" dirty="0" smtClean="0">
                <a:latin typeface="+mn-lt"/>
              </a:rPr>
              <a:t> уровень структуры вещества</a:t>
            </a:r>
            <a:endParaRPr lang="ru-RU" sz="1400" dirty="0">
              <a:latin typeface="+mn-lt"/>
            </a:endParaRPr>
          </a:p>
        </p:txBody>
      </p:sp>
      <p:sp>
        <p:nvSpPr>
          <p:cNvPr id="21" name="Line 12"/>
          <p:cNvSpPr>
            <a:spLocks noChangeShapeType="1"/>
          </p:cNvSpPr>
          <p:nvPr/>
        </p:nvSpPr>
        <p:spPr bwMode="auto">
          <a:xfrm>
            <a:off x="217661" y="1988840"/>
            <a:ext cx="5541430" cy="0"/>
          </a:xfrm>
          <a:prstGeom prst="line">
            <a:avLst/>
          </a:prstGeom>
          <a:noFill/>
          <a:ln w="12700">
            <a:solidFill>
              <a:srgbClr val="781D7E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latin typeface="+mn-lt"/>
            </a:endParaRPr>
          </a:p>
        </p:txBody>
      </p:sp>
      <p:sp>
        <p:nvSpPr>
          <p:cNvPr id="22" name="Line 12"/>
          <p:cNvSpPr>
            <a:spLocks noChangeShapeType="1"/>
          </p:cNvSpPr>
          <p:nvPr/>
        </p:nvSpPr>
        <p:spPr bwMode="auto">
          <a:xfrm>
            <a:off x="217661" y="4437112"/>
            <a:ext cx="5541430" cy="0"/>
          </a:xfrm>
          <a:prstGeom prst="line">
            <a:avLst/>
          </a:prstGeom>
          <a:noFill/>
          <a:ln w="12700">
            <a:solidFill>
              <a:srgbClr val="781D7E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7661" y="5229200"/>
            <a:ext cx="8026747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EC008C"/>
                </a:solidFill>
              </a:rPr>
              <a:t>Нанотехнологии</a:t>
            </a:r>
            <a:r>
              <a:rPr lang="ru-RU" dirty="0">
                <a:solidFill>
                  <a:srgbClr val="EC008C"/>
                </a:solidFill>
              </a:rPr>
              <a:t> - это технологии, позволяющие изменить потребительские свойства продукта </a:t>
            </a:r>
            <a:r>
              <a:rPr lang="ru-RU" dirty="0" smtClean="0">
                <a:solidFill>
                  <a:srgbClr val="EC008C"/>
                </a:solidFill>
              </a:rPr>
              <a:t>с </a:t>
            </a:r>
            <a:r>
              <a:rPr lang="ru-RU" dirty="0">
                <a:solidFill>
                  <a:srgbClr val="EC008C"/>
                </a:solidFill>
              </a:rPr>
              <a:t>помощью воздействия </a:t>
            </a:r>
            <a:endParaRPr lang="ru-RU" dirty="0" smtClean="0">
              <a:solidFill>
                <a:srgbClr val="EC008C"/>
              </a:solidFill>
            </a:endParaRPr>
          </a:p>
          <a:p>
            <a:r>
              <a:rPr lang="ru-RU" dirty="0" smtClean="0">
                <a:solidFill>
                  <a:srgbClr val="EC008C"/>
                </a:solidFill>
              </a:rPr>
              <a:t>на </a:t>
            </a:r>
            <a:r>
              <a:rPr lang="ru-RU" dirty="0" err="1">
                <a:solidFill>
                  <a:srgbClr val="EC008C"/>
                </a:solidFill>
              </a:rPr>
              <a:t>наноразмерном</a:t>
            </a:r>
            <a:r>
              <a:rPr lang="ru-RU" dirty="0">
                <a:solidFill>
                  <a:srgbClr val="EC008C"/>
                </a:solidFill>
              </a:rPr>
              <a:t> уровне.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364088" y="10289"/>
            <a:ext cx="31323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781D7E"/>
                </a:solidFill>
              </a:rPr>
              <a:t>Роль </a:t>
            </a:r>
            <a:r>
              <a:rPr lang="ru-RU" sz="1000" dirty="0" err="1" smtClean="0">
                <a:solidFill>
                  <a:srgbClr val="781D7E"/>
                </a:solidFill>
              </a:rPr>
              <a:t>наноиндустрии</a:t>
            </a:r>
            <a:r>
              <a:rPr lang="ru-RU" sz="1000" dirty="0" smtClean="0">
                <a:solidFill>
                  <a:srgbClr val="781D7E"/>
                </a:solidFill>
              </a:rPr>
              <a:t> в инновационной экономике</a:t>
            </a:r>
            <a:endParaRPr lang="ru-RU" sz="1000" dirty="0">
              <a:solidFill>
                <a:srgbClr val="781D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71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scene3d>
            <a:camera prst="perspectiveFront"/>
            <a:lightRig rig="threePt" dir="t"/>
          </a:scene3d>
        </p:spPr>
        <p:txBody>
          <a:bodyPr/>
          <a:lstStyle/>
          <a:p>
            <a:pPr>
              <a:defRPr/>
            </a:pPr>
            <a:fld id="{10730853-7445-4A0E-911B-CF171C6982E7}" type="slidenum">
              <a:rPr lang="sv-SE" smtClean="0"/>
              <a:pPr>
                <a:defRPr/>
              </a:pPr>
              <a:t>2</a:t>
            </a:fld>
            <a:endParaRPr lang="sv-SE" dirty="0" smtClean="0"/>
          </a:p>
          <a:p>
            <a:pPr>
              <a:defRPr/>
            </a:pPr>
            <a:endParaRPr lang="sv-SE" dirty="0"/>
          </a:p>
        </p:txBody>
      </p:sp>
      <p:pic>
        <p:nvPicPr>
          <p:cNvPr id="28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2" cstate="screen"/>
          <a:srcRect t="-87354" b="-87354"/>
          <a:stretch>
            <a:fillRect/>
          </a:stretch>
        </p:blipFill>
        <p:spPr bwMode="auto">
          <a:xfrm flipV="1">
            <a:off x="216433" y="1196752"/>
            <a:ext cx="8136000" cy="85398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</p:pic>
      <p:sp>
        <p:nvSpPr>
          <p:cNvPr id="30" name="Содержимое 2"/>
          <p:cNvSpPr>
            <a:spLocks noGrp="1"/>
          </p:cNvSpPr>
          <p:nvPr>
            <p:ph idx="1"/>
          </p:nvPr>
        </p:nvSpPr>
        <p:spPr>
          <a:xfrm>
            <a:off x="144660" y="1484784"/>
            <a:ext cx="8207773" cy="4248472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781D7E"/>
                </a:solidFill>
              </a:rPr>
              <a:t>Инновационная экономика в РФ: исторический</a:t>
            </a:r>
            <a:r>
              <a:rPr lang="en-US" sz="2000" dirty="0">
                <a:solidFill>
                  <a:srgbClr val="781D7E"/>
                </a:solidFill>
              </a:rPr>
              <a:t>,</a:t>
            </a:r>
            <a:r>
              <a:rPr lang="ru-RU" sz="2000" dirty="0" smtClean="0">
                <a:solidFill>
                  <a:srgbClr val="781D7E"/>
                </a:solidFill>
              </a:rPr>
              <a:t> </a:t>
            </a:r>
            <a:r>
              <a:rPr lang="ru-RU" sz="2000" dirty="0">
                <a:solidFill>
                  <a:srgbClr val="781D7E"/>
                </a:solidFill>
              </a:rPr>
              <a:t>глобальный </a:t>
            </a:r>
            <a:r>
              <a:rPr lang="ru-RU" sz="2000" dirty="0" smtClean="0">
                <a:solidFill>
                  <a:srgbClr val="781D7E"/>
                </a:solidFill>
              </a:rPr>
              <a:t>и технологический фон</a:t>
            </a:r>
          </a:p>
          <a:p>
            <a:pPr>
              <a:buFont typeface="Wingdings" pitchFamily="2" charset="2"/>
              <a:buChar char="v"/>
            </a:pPr>
            <a:endParaRPr lang="ru-RU" sz="2000" dirty="0" smtClean="0">
              <a:solidFill>
                <a:srgbClr val="781D7E"/>
              </a:solidFill>
            </a:endParaRPr>
          </a:p>
          <a:p>
            <a:pPr marL="0" indent="0">
              <a:buNone/>
            </a:pPr>
            <a:endParaRPr lang="ru-RU" sz="2000" dirty="0" smtClean="0">
              <a:solidFill>
                <a:srgbClr val="781D7E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781D7E"/>
                </a:solidFill>
              </a:rPr>
              <a:t>Предпринимательство: традиционное </a:t>
            </a:r>
            <a:r>
              <a:rPr lang="en-US" sz="2000" dirty="0" smtClean="0">
                <a:solidFill>
                  <a:srgbClr val="781D7E"/>
                </a:solidFill>
              </a:rPr>
              <a:t>vs.</a:t>
            </a:r>
            <a:r>
              <a:rPr lang="ru-RU" sz="2000" dirty="0" smtClean="0">
                <a:solidFill>
                  <a:srgbClr val="781D7E"/>
                </a:solidFill>
              </a:rPr>
              <a:t> технологическое</a:t>
            </a:r>
          </a:p>
          <a:p>
            <a:pPr>
              <a:buNone/>
            </a:pPr>
            <a:endParaRPr lang="ru-RU" sz="2000" dirty="0" smtClean="0">
              <a:solidFill>
                <a:srgbClr val="781D7E"/>
              </a:solidFill>
            </a:endParaRPr>
          </a:p>
          <a:p>
            <a:pPr>
              <a:buNone/>
            </a:pPr>
            <a:endParaRPr lang="ru-RU" sz="2000" dirty="0" smtClean="0">
              <a:solidFill>
                <a:srgbClr val="781D7E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781D7E"/>
                </a:solidFill>
              </a:rPr>
              <a:t>Роль </a:t>
            </a:r>
            <a:r>
              <a:rPr lang="ru-RU" sz="2000" dirty="0" err="1" smtClean="0">
                <a:solidFill>
                  <a:srgbClr val="781D7E"/>
                </a:solidFill>
              </a:rPr>
              <a:t>наноиндустрии</a:t>
            </a:r>
            <a:r>
              <a:rPr lang="ru-RU" sz="2000" dirty="0" smtClean="0">
                <a:solidFill>
                  <a:srgbClr val="781D7E"/>
                </a:solidFill>
              </a:rPr>
              <a:t> в инновационной экономике</a:t>
            </a:r>
          </a:p>
          <a:p>
            <a:pPr>
              <a:buFont typeface="Wingdings" pitchFamily="2" charset="2"/>
              <a:buChar char="v"/>
            </a:pPr>
            <a:endParaRPr lang="ru-RU" sz="2000" dirty="0" smtClean="0">
              <a:solidFill>
                <a:srgbClr val="781D7E"/>
              </a:solidFill>
            </a:endParaRPr>
          </a:p>
          <a:p>
            <a:pPr>
              <a:buFont typeface="Wingdings" pitchFamily="2" charset="2"/>
              <a:buChar char="v"/>
            </a:pPr>
            <a:endParaRPr lang="ru-RU" sz="2000" dirty="0">
              <a:solidFill>
                <a:srgbClr val="781D7E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781D7E"/>
                </a:solidFill>
              </a:rPr>
              <a:t>Как стать технологическим предпринимателем?</a:t>
            </a:r>
            <a:endParaRPr lang="ru-RU" sz="2400" dirty="0" smtClean="0">
              <a:solidFill>
                <a:srgbClr val="781D7E"/>
              </a:solidFill>
            </a:endParaRPr>
          </a:p>
        </p:txBody>
      </p:sp>
      <p:sp>
        <p:nvSpPr>
          <p:cNvPr id="8" name="Rectangle 24"/>
          <p:cNvSpPr txBox="1">
            <a:spLocks noChangeArrowheads="1"/>
          </p:cNvSpPr>
          <p:nvPr/>
        </p:nvSpPr>
        <p:spPr bwMode="auto">
          <a:xfrm>
            <a:off x="339047" y="92467"/>
            <a:ext cx="8683200" cy="96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781D7E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Содержание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781D7E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2508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2" cstate="screen"/>
          <a:srcRect t="-87354" b="-87354"/>
          <a:stretch>
            <a:fillRect/>
          </a:stretch>
        </p:blipFill>
        <p:spPr bwMode="auto">
          <a:xfrm flipV="1">
            <a:off x="216433" y="1196752"/>
            <a:ext cx="8136000" cy="85398"/>
          </a:xfrm>
          <a:prstGeom prst="rect">
            <a:avLst/>
          </a:prstGeom>
          <a:noFill/>
        </p:spPr>
      </p:pic>
      <p:sp>
        <p:nvSpPr>
          <p:cNvPr id="6" name="Rectangle 24"/>
          <p:cNvSpPr txBox="1">
            <a:spLocks noChangeArrowheads="1"/>
          </p:cNvSpPr>
          <p:nvPr/>
        </p:nvSpPr>
        <p:spPr bwMode="auto">
          <a:xfrm>
            <a:off x="338400" y="92467"/>
            <a:ext cx="8683200" cy="96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3200" dirty="0" err="1" smtClean="0">
                <a:solidFill>
                  <a:srgbClr val="781D7E"/>
                </a:solidFill>
              </a:rPr>
              <a:t>Наноиндустрия</a:t>
            </a:r>
            <a:r>
              <a:rPr lang="ru-RU" sz="3200" dirty="0" smtClean="0">
                <a:solidFill>
                  <a:srgbClr val="781D7E"/>
                </a:solidFill>
              </a:rPr>
              <a:t>: что это такое?</a:t>
            </a:r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>
              <a:defRPr/>
            </a:pPr>
            <a:fld id="{10730853-7445-4A0E-911B-CF171C6982E7}" type="slidenum">
              <a:rPr lang="sv-SE" smtClean="0"/>
              <a:pPr>
                <a:defRPr/>
              </a:pPr>
              <a:t>20</a:t>
            </a:fld>
            <a:endParaRPr lang="sv-SE" dirty="0" smtClean="0"/>
          </a:p>
          <a:p>
            <a:pPr>
              <a:defRPr/>
            </a:pPr>
            <a:endParaRPr lang="sv-SE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6433" y="5589240"/>
            <a:ext cx="81360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EC008C"/>
                </a:solidFill>
              </a:rPr>
              <a:t>Научившись оперировать свойствами вещества на атомном уровне еще в 1940-е гг., технологический </a:t>
            </a:r>
            <a:r>
              <a:rPr lang="ru-RU" sz="1400" dirty="0">
                <a:solidFill>
                  <a:srgbClr val="EC008C"/>
                </a:solidFill>
              </a:rPr>
              <a:t>мир </a:t>
            </a:r>
            <a:r>
              <a:rPr lang="ru-RU" sz="1400" dirty="0" smtClean="0">
                <a:solidFill>
                  <a:srgbClr val="EC008C"/>
                </a:solidFill>
              </a:rPr>
              <a:t>вновь «вернулся на </a:t>
            </a:r>
            <a:r>
              <a:rPr lang="ru-RU" sz="1400" dirty="0" err="1" smtClean="0">
                <a:solidFill>
                  <a:srgbClr val="EC008C"/>
                </a:solidFill>
              </a:rPr>
              <a:t>наноуровень</a:t>
            </a:r>
            <a:r>
              <a:rPr lang="ru-RU" sz="1400" dirty="0" smtClean="0">
                <a:solidFill>
                  <a:srgbClr val="EC008C"/>
                </a:solidFill>
              </a:rPr>
              <a:t>» в 2000-е  </a:t>
            </a:r>
            <a:endParaRPr lang="ru-RU" sz="1400" dirty="0">
              <a:solidFill>
                <a:srgbClr val="EC008C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6433" y="1340768"/>
            <a:ext cx="8136000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>
                <a:solidFill>
                  <a:srgbClr val="781D7E"/>
                </a:solidFill>
              </a:rPr>
              <a:t>Нанотехнологии</a:t>
            </a:r>
            <a:r>
              <a:rPr lang="ru-RU" sz="1400" dirty="0" smtClean="0">
                <a:solidFill>
                  <a:srgbClr val="781D7E"/>
                </a:solidFill>
              </a:rPr>
              <a:t> позволяют </a:t>
            </a:r>
            <a:r>
              <a:rPr lang="ru-RU" sz="1400" dirty="0">
                <a:solidFill>
                  <a:srgbClr val="781D7E"/>
                </a:solidFill>
              </a:rPr>
              <a:t>создавать и модифицировать </a:t>
            </a:r>
            <a:r>
              <a:rPr lang="ru-RU" sz="1400" dirty="0" smtClean="0">
                <a:solidFill>
                  <a:srgbClr val="781D7E"/>
                </a:solidFill>
              </a:rPr>
              <a:t>объекты </a:t>
            </a:r>
          </a:p>
          <a:p>
            <a:pPr algn="ctr"/>
            <a:r>
              <a:rPr lang="ru-RU" sz="1400" dirty="0" smtClean="0">
                <a:solidFill>
                  <a:srgbClr val="781D7E"/>
                </a:solidFill>
              </a:rPr>
              <a:t>с принципиально новыми </a:t>
            </a:r>
            <a:r>
              <a:rPr lang="ru-RU" sz="1400" dirty="0" err="1" smtClean="0">
                <a:solidFill>
                  <a:srgbClr val="781D7E"/>
                </a:solidFill>
              </a:rPr>
              <a:t>макросвойствами</a:t>
            </a:r>
            <a:r>
              <a:rPr lang="ru-RU" sz="1400" dirty="0" smtClean="0">
                <a:solidFill>
                  <a:srgbClr val="781D7E"/>
                </a:solidFill>
              </a:rPr>
              <a:t> – </a:t>
            </a:r>
          </a:p>
          <a:p>
            <a:pPr algn="ctr"/>
            <a:r>
              <a:rPr lang="ru-RU" sz="1400" dirty="0" smtClean="0">
                <a:solidFill>
                  <a:srgbClr val="781D7E"/>
                </a:solidFill>
              </a:rPr>
              <a:t>механическими, химическими, электрическими, оптическими и др.</a:t>
            </a:r>
            <a:endParaRPr lang="ru-RU" sz="1400" dirty="0">
              <a:solidFill>
                <a:srgbClr val="781D7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41433" y="4521894"/>
            <a:ext cx="228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81D7E"/>
                </a:solidFill>
              </a:rPr>
              <a:t>1960 </a:t>
            </a:r>
            <a:r>
              <a:rPr lang="ru-RU" dirty="0">
                <a:solidFill>
                  <a:srgbClr val="781D7E"/>
                </a:solidFill>
              </a:rPr>
              <a:t>- 1980-е: </a:t>
            </a:r>
            <a:endParaRPr lang="ru-RU" dirty="0" smtClean="0">
              <a:solidFill>
                <a:srgbClr val="781D7E"/>
              </a:solidFill>
            </a:endParaRPr>
          </a:p>
          <a:p>
            <a:r>
              <a:rPr lang="ru-RU" dirty="0" smtClean="0">
                <a:solidFill>
                  <a:srgbClr val="781D7E"/>
                </a:solidFill>
              </a:rPr>
              <a:t>микроэлектроника</a:t>
            </a:r>
            <a:r>
              <a:rPr lang="ru-RU" dirty="0">
                <a:solidFill>
                  <a:srgbClr val="781D7E"/>
                </a:solidFill>
              </a:rPr>
              <a:t>, </a:t>
            </a:r>
            <a:endParaRPr lang="ru-RU" dirty="0" smtClean="0">
              <a:solidFill>
                <a:srgbClr val="781D7E"/>
              </a:solidFill>
            </a:endParaRPr>
          </a:p>
          <a:p>
            <a:r>
              <a:rPr lang="ru-RU" dirty="0" smtClean="0">
                <a:solidFill>
                  <a:srgbClr val="781D7E"/>
                </a:solidFill>
              </a:rPr>
              <a:t>микробиология</a:t>
            </a:r>
            <a:r>
              <a:rPr lang="ru-RU" dirty="0">
                <a:solidFill>
                  <a:srgbClr val="781D7E"/>
                </a:solidFill>
              </a:rPr>
              <a:t>; </a:t>
            </a:r>
          </a:p>
        </p:txBody>
      </p:sp>
      <p:pic>
        <p:nvPicPr>
          <p:cNvPr id="1026" name="Picture 2" descr="http://militaryrussia.ru/i/284/728/BTKK6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33" y="2132856"/>
            <a:ext cx="2520000" cy="180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1445" y="4521894"/>
            <a:ext cx="2469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81D7E"/>
                </a:solidFill>
              </a:rPr>
              <a:t>1940-1950-е: </a:t>
            </a:r>
          </a:p>
          <a:p>
            <a:r>
              <a:rPr lang="ru-RU" dirty="0" smtClean="0">
                <a:solidFill>
                  <a:srgbClr val="781D7E"/>
                </a:solidFill>
              </a:rPr>
              <a:t>атомная бомба и атомная энергетика </a:t>
            </a:r>
            <a:endParaRPr lang="ru-RU" dirty="0">
              <a:solidFill>
                <a:srgbClr val="781D7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58203" y="4521894"/>
            <a:ext cx="18684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781D7E"/>
                </a:solidFill>
              </a:rPr>
              <a:t>2000-е: </a:t>
            </a:r>
          </a:p>
          <a:p>
            <a:r>
              <a:rPr lang="ru-RU" dirty="0" err="1" smtClean="0">
                <a:solidFill>
                  <a:srgbClr val="781D7E"/>
                </a:solidFill>
              </a:rPr>
              <a:t>наноиндустрия</a:t>
            </a:r>
            <a:endParaRPr lang="ru-RU" dirty="0">
              <a:solidFill>
                <a:srgbClr val="781D7E"/>
              </a:solidFill>
            </a:endParaRPr>
          </a:p>
        </p:txBody>
      </p:sp>
      <p:pic>
        <p:nvPicPr>
          <p:cNvPr id="1028" name="Picture 4" descr="http://vpk.name/file/img/Microscheme_001.t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432" y="2709120"/>
            <a:ext cx="2520000" cy="180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le:FlyingThroughNanotube.png">
            <a:hlinkClick r:id="rId5"/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33" y="2132856"/>
            <a:ext cx="2520000" cy="180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Равнобедренный треугольник 19"/>
          <p:cNvSpPr>
            <a:spLocks noChangeAspect="1"/>
          </p:cNvSpPr>
          <p:nvPr/>
        </p:nvSpPr>
        <p:spPr>
          <a:xfrm rot="5400000">
            <a:off x="2556433" y="3227554"/>
            <a:ext cx="648000" cy="186939"/>
          </a:xfrm>
          <a:prstGeom prst="triangle">
            <a:avLst/>
          </a:prstGeom>
          <a:solidFill>
            <a:srgbClr val="EC00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C008C"/>
              </a:solidFill>
            </a:endParaRPr>
          </a:p>
        </p:txBody>
      </p:sp>
      <p:sp>
        <p:nvSpPr>
          <p:cNvPr id="23" name="Равнобедренный треугольник 22"/>
          <p:cNvSpPr>
            <a:spLocks noChangeAspect="1"/>
          </p:cNvSpPr>
          <p:nvPr/>
        </p:nvSpPr>
        <p:spPr>
          <a:xfrm rot="5400000">
            <a:off x="5364432" y="3227554"/>
            <a:ext cx="648000" cy="186939"/>
          </a:xfrm>
          <a:prstGeom prst="triangle">
            <a:avLst/>
          </a:prstGeom>
          <a:solidFill>
            <a:srgbClr val="EC00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81D7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364088" y="10289"/>
            <a:ext cx="31323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781D7E"/>
                </a:solidFill>
              </a:rPr>
              <a:t>Роль </a:t>
            </a:r>
            <a:r>
              <a:rPr lang="ru-RU" sz="1000" dirty="0" err="1" smtClean="0">
                <a:solidFill>
                  <a:srgbClr val="781D7E"/>
                </a:solidFill>
              </a:rPr>
              <a:t>наноиндустрии</a:t>
            </a:r>
            <a:r>
              <a:rPr lang="ru-RU" sz="1000" dirty="0" smtClean="0">
                <a:solidFill>
                  <a:srgbClr val="781D7E"/>
                </a:solidFill>
              </a:rPr>
              <a:t> в инновационной экономике</a:t>
            </a:r>
            <a:endParaRPr lang="ru-RU" sz="1000" dirty="0">
              <a:solidFill>
                <a:srgbClr val="781D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31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2" cstate="screen"/>
          <a:srcRect t="-87354" b="-87354"/>
          <a:stretch>
            <a:fillRect/>
          </a:stretch>
        </p:blipFill>
        <p:spPr bwMode="auto">
          <a:xfrm flipV="1">
            <a:off x="216433" y="1196752"/>
            <a:ext cx="8136000" cy="85398"/>
          </a:xfrm>
          <a:prstGeom prst="rect">
            <a:avLst/>
          </a:prstGeom>
          <a:noFill/>
        </p:spPr>
      </p:pic>
      <p:sp>
        <p:nvSpPr>
          <p:cNvPr id="6" name="Rectangle 24"/>
          <p:cNvSpPr txBox="1">
            <a:spLocks noChangeArrowheads="1"/>
          </p:cNvSpPr>
          <p:nvPr/>
        </p:nvSpPr>
        <p:spPr bwMode="auto">
          <a:xfrm>
            <a:off x="338400" y="92467"/>
            <a:ext cx="8683200" cy="96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3200" dirty="0" err="1" smtClean="0">
                <a:solidFill>
                  <a:srgbClr val="781D7E"/>
                </a:solidFill>
              </a:rPr>
              <a:t>Наноиндустрия</a:t>
            </a:r>
            <a:r>
              <a:rPr lang="ru-RU" sz="3200" dirty="0" smtClean="0">
                <a:solidFill>
                  <a:srgbClr val="781D7E"/>
                </a:solidFill>
              </a:rPr>
              <a:t> в мире</a:t>
            </a:r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>
              <a:defRPr/>
            </a:pPr>
            <a:fld id="{10730853-7445-4A0E-911B-CF171C6982E7}" type="slidenum">
              <a:rPr lang="sv-SE" smtClean="0"/>
              <a:pPr>
                <a:defRPr/>
              </a:pPr>
              <a:t>21</a:t>
            </a:fld>
            <a:endParaRPr lang="sv-SE" dirty="0" smtClean="0"/>
          </a:p>
          <a:p>
            <a:pPr>
              <a:defRPr/>
            </a:pPr>
            <a:endParaRPr lang="sv-SE" dirty="0"/>
          </a:p>
        </p:txBody>
      </p:sp>
      <p:grpSp>
        <p:nvGrpSpPr>
          <p:cNvPr id="1025" name="Группа 1024"/>
          <p:cNvGrpSpPr>
            <a:grpSpLocks noChangeAspect="1"/>
          </p:cNvGrpSpPr>
          <p:nvPr/>
        </p:nvGrpSpPr>
        <p:grpSpPr>
          <a:xfrm>
            <a:off x="719213" y="1916832"/>
            <a:ext cx="7130443" cy="3782965"/>
            <a:chOff x="331029" y="1420737"/>
            <a:chExt cx="8010764" cy="4816657"/>
          </a:xfrm>
        </p:grpSpPr>
        <p:pic>
          <p:nvPicPr>
            <p:cNvPr id="10" name="Рисунок 9" descr="Рисунок3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029" y="1420737"/>
              <a:ext cx="7958235" cy="4816657"/>
            </a:xfrm>
            <a:prstGeom prst="rect">
              <a:avLst/>
            </a:prstGeom>
            <a:effectLst>
              <a:outerShdw blurRad="40005" dist="22860" dir="5400000" algn="tl" rotWithShape="0">
                <a:prstClr val="black">
                  <a:alpha val="35000"/>
                </a:prstClr>
              </a:outerShdw>
            </a:effectLst>
          </p:spPr>
        </p:pic>
        <p:grpSp>
          <p:nvGrpSpPr>
            <p:cNvPr id="11" name="Группа 10"/>
            <p:cNvGrpSpPr/>
            <p:nvPr/>
          </p:nvGrpSpPr>
          <p:grpSpPr>
            <a:xfrm>
              <a:off x="340594" y="1431594"/>
              <a:ext cx="7938711" cy="4704000"/>
              <a:chOff x="341483" y="1378138"/>
              <a:chExt cx="8676934" cy="5030225"/>
            </a:xfrm>
            <a:solidFill>
              <a:srgbClr val="781D7E"/>
            </a:solidFill>
          </p:grpSpPr>
          <p:grpSp>
            <p:nvGrpSpPr>
              <p:cNvPr id="12" name="Group 5"/>
              <p:cNvGrpSpPr>
                <a:grpSpLocks/>
              </p:cNvGrpSpPr>
              <p:nvPr/>
            </p:nvGrpSpPr>
            <p:grpSpPr bwMode="auto">
              <a:xfrm>
                <a:off x="341483" y="1378138"/>
                <a:ext cx="8676934" cy="5030225"/>
                <a:chOff x="296" y="989"/>
                <a:chExt cx="4935" cy="2834"/>
              </a:xfrm>
              <a:grpFill/>
            </p:grpSpPr>
            <p:sp>
              <p:nvSpPr>
                <p:cNvPr id="96" name="Freeform 6"/>
                <p:cNvSpPr>
                  <a:spLocks/>
                </p:cNvSpPr>
                <p:nvPr/>
              </p:nvSpPr>
              <p:spPr bwMode="auto">
                <a:xfrm>
                  <a:off x="2362" y="2276"/>
                  <a:ext cx="120" cy="132"/>
                </a:xfrm>
                <a:custGeom>
                  <a:avLst/>
                  <a:gdLst/>
                  <a:ahLst/>
                  <a:cxnLst>
                    <a:cxn ang="0">
                      <a:pos x="357" y="22"/>
                    </a:cxn>
                    <a:cxn ang="0">
                      <a:pos x="359" y="0"/>
                    </a:cxn>
                    <a:cxn ang="0">
                      <a:pos x="328" y="0"/>
                    </a:cxn>
                    <a:cxn ang="0">
                      <a:pos x="210" y="0"/>
                    </a:cxn>
                    <a:cxn ang="0">
                      <a:pos x="193" y="27"/>
                    </a:cxn>
                    <a:cxn ang="0">
                      <a:pos x="138" y="20"/>
                    </a:cxn>
                    <a:cxn ang="0">
                      <a:pos x="131" y="79"/>
                    </a:cxn>
                    <a:cxn ang="0">
                      <a:pos x="111" y="110"/>
                    </a:cxn>
                    <a:cxn ang="0">
                      <a:pos x="70" y="127"/>
                    </a:cxn>
                    <a:cxn ang="0">
                      <a:pos x="52" y="145"/>
                    </a:cxn>
                    <a:cxn ang="0">
                      <a:pos x="55" y="213"/>
                    </a:cxn>
                    <a:cxn ang="0">
                      <a:pos x="28" y="221"/>
                    </a:cxn>
                    <a:cxn ang="0">
                      <a:pos x="35" y="252"/>
                    </a:cxn>
                    <a:cxn ang="0">
                      <a:pos x="15" y="268"/>
                    </a:cxn>
                    <a:cxn ang="0">
                      <a:pos x="0" y="316"/>
                    </a:cxn>
                    <a:cxn ang="0">
                      <a:pos x="4" y="379"/>
                    </a:cxn>
                    <a:cxn ang="0">
                      <a:pos x="20" y="386"/>
                    </a:cxn>
                    <a:cxn ang="0">
                      <a:pos x="87" y="395"/>
                    </a:cxn>
                    <a:cxn ang="0">
                      <a:pos x="127" y="395"/>
                    </a:cxn>
                    <a:cxn ang="0">
                      <a:pos x="131" y="327"/>
                    </a:cxn>
                    <a:cxn ang="0">
                      <a:pos x="142" y="289"/>
                    </a:cxn>
                    <a:cxn ang="0">
                      <a:pos x="170" y="265"/>
                    </a:cxn>
                    <a:cxn ang="0">
                      <a:pos x="210" y="276"/>
                    </a:cxn>
                    <a:cxn ang="0">
                      <a:pos x="210" y="123"/>
                    </a:cxn>
                    <a:cxn ang="0">
                      <a:pos x="320" y="114"/>
                    </a:cxn>
                    <a:cxn ang="0">
                      <a:pos x="339" y="86"/>
                    </a:cxn>
                    <a:cxn ang="0">
                      <a:pos x="357" y="22"/>
                    </a:cxn>
                  </a:cxnLst>
                  <a:rect l="0" t="0" r="r" b="b"/>
                  <a:pathLst>
                    <a:path w="359" h="395">
                      <a:moveTo>
                        <a:pt x="357" y="22"/>
                      </a:moveTo>
                      <a:lnTo>
                        <a:pt x="359" y="0"/>
                      </a:lnTo>
                      <a:lnTo>
                        <a:pt x="328" y="0"/>
                      </a:lnTo>
                      <a:lnTo>
                        <a:pt x="210" y="0"/>
                      </a:lnTo>
                      <a:lnTo>
                        <a:pt x="193" y="27"/>
                      </a:lnTo>
                      <a:lnTo>
                        <a:pt x="138" y="20"/>
                      </a:lnTo>
                      <a:lnTo>
                        <a:pt x="131" y="79"/>
                      </a:lnTo>
                      <a:lnTo>
                        <a:pt x="111" y="110"/>
                      </a:lnTo>
                      <a:lnTo>
                        <a:pt x="70" y="127"/>
                      </a:lnTo>
                      <a:lnTo>
                        <a:pt x="52" y="145"/>
                      </a:lnTo>
                      <a:lnTo>
                        <a:pt x="55" y="213"/>
                      </a:lnTo>
                      <a:lnTo>
                        <a:pt x="28" y="221"/>
                      </a:lnTo>
                      <a:lnTo>
                        <a:pt x="35" y="252"/>
                      </a:lnTo>
                      <a:lnTo>
                        <a:pt x="15" y="268"/>
                      </a:lnTo>
                      <a:lnTo>
                        <a:pt x="0" y="316"/>
                      </a:lnTo>
                      <a:lnTo>
                        <a:pt x="4" y="379"/>
                      </a:lnTo>
                      <a:lnTo>
                        <a:pt x="20" y="386"/>
                      </a:lnTo>
                      <a:lnTo>
                        <a:pt x="87" y="395"/>
                      </a:lnTo>
                      <a:lnTo>
                        <a:pt x="127" y="395"/>
                      </a:lnTo>
                      <a:lnTo>
                        <a:pt x="131" y="327"/>
                      </a:lnTo>
                      <a:lnTo>
                        <a:pt x="142" y="289"/>
                      </a:lnTo>
                      <a:lnTo>
                        <a:pt x="170" y="265"/>
                      </a:lnTo>
                      <a:lnTo>
                        <a:pt x="210" y="276"/>
                      </a:lnTo>
                      <a:lnTo>
                        <a:pt x="210" y="123"/>
                      </a:lnTo>
                      <a:lnTo>
                        <a:pt x="320" y="114"/>
                      </a:lnTo>
                      <a:lnTo>
                        <a:pt x="339" y="86"/>
                      </a:lnTo>
                      <a:lnTo>
                        <a:pt x="357" y="2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97" name="Freeform 7"/>
                <p:cNvSpPr>
                  <a:spLocks/>
                </p:cNvSpPr>
                <p:nvPr/>
              </p:nvSpPr>
              <p:spPr bwMode="auto">
                <a:xfrm>
                  <a:off x="1264" y="2536"/>
                  <a:ext cx="29" cy="21"/>
                </a:xfrm>
                <a:custGeom>
                  <a:avLst/>
                  <a:gdLst/>
                  <a:ahLst/>
                  <a:cxnLst>
                    <a:cxn ang="0">
                      <a:pos x="88" y="62"/>
                    </a:cxn>
                    <a:cxn ang="0">
                      <a:pos x="85" y="3"/>
                    </a:cxn>
                    <a:cxn ang="0">
                      <a:pos x="33" y="0"/>
                    </a:cxn>
                    <a:cxn ang="0">
                      <a:pos x="0" y="15"/>
                    </a:cxn>
                    <a:cxn ang="0">
                      <a:pos x="88" y="62"/>
                    </a:cxn>
                  </a:cxnLst>
                  <a:rect l="0" t="0" r="r" b="b"/>
                  <a:pathLst>
                    <a:path w="88" h="62">
                      <a:moveTo>
                        <a:pt x="88" y="62"/>
                      </a:moveTo>
                      <a:lnTo>
                        <a:pt x="85" y="3"/>
                      </a:lnTo>
                      <a:lnTo>
                        <a:pt x="33" y="0"/>
                      </a:lnTo>
                      <a:lnTo>
                        <a:pt x="0" y="15"/>
                      </a:lnTo>
                      <a:lnTo>
                        <a:pt x="88" y="6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98" name="Freeform 8"/>
                <p:cNvSpPr>
                  <a:spLocks/>
                </p:cNvSpPr>
                <p:nvPr/>
              </p:nvSpPr>
              <p:spPr bwMode="auto">
                <a:xfrm>
                  <a:off x="1500" y="2430"/>
                  <a:ext cx="44" cy="42"/>
                </a:xfrm>
                <a:custGeom>
                  <a:avLst/>
                  <a:gdLst/>
                  <a:ahLst/>
                  <a:cxnLst>
                    <a:cxn ang="0">
                      <a:pos x="98" y="4"/>
                    </a:cxn>
                    <a:cxn ang="0">
                      <a:pos x="79" y="43"/>
                    </a:cxn>
                    <a:cxn ang="0">
                      <a:pos x="98" y="66"/>
                    </a:cxn>
                    <a:cxn ang="0">
                      <a:pos x="71" y="83"/>
                    </a:cxn>
                    <a:cxn ang="0">
                      <a:pos x="0" y="83"/>
                    </a:cxn>
                    <a:cxn ang="0">
                      <a:pos x="11" y="118"/>
                    </a:cxn>
                    <a:cxn ang="0">
                      <a:pos x="63" y="122"/>
                    </a:cxn>
                    <a:cxn ang="0">
                      <a:pos x="114" y="125"/>
                    </a:cxn>
                    <a:cxn ang="0">
                      <a:pos x="130" y="90"/>
                    </a:cxn>
                    <a:cxn ang="0">
                      <a:pos x="130" y="24"/>
                    </a:cxn>
                    <a:cxn ang="0">
                      <a:pos x="130" y="0"/>
                    </a:cxn>
                    <a:cxn ang="0">
                      <a:pos x="98" y="4"/>
                    </a:cxn>
                  </a:cxnLst>
                  <a:rect l="0" t="0" r="r" b="b"/>
                  <a:pathLst>
                    <a:path w="130" h="125">
                      <a:moveTo>
                        <a:pt x="98" y="4"/>
                      </a:moveTo>
                      <a:lnTo>
                        <a:pt x="79" y="43"/>
                      </a:lnTo>
                      <a:lnTo>
                        <a:pt x="98" y="66"/>
                      </a:lnTo>
                      <a:lnTo>
                        <a:pt x="71" y="83"/>
                      </a:lnTo>
                      <a:lnTo>
                        <a:pt x="0" y="83"/>
                      </a:lnTo>
                      <a:lnTo>
                        <a:pt x="11" y="118"/>
                      </a:lnTo>
                      <a:lnTo>
                        <a:pt x="63" y="122"/>
                      </a:lnTo>
                      <a:lnTo>
                        <a:pt x="114" y="125"/>
                      </a:lnTo>
                      <a:lnTo>
                        <a:pt x="130" y="90"/>
                      </a:lnTo>
                      <a:lnTo>
                        <a:pt x="130" y="24"/>
                      </a:lnTo>
                      <a:lnTo>
                        <a:pt x="130" y="0"/>
                      </a:lnTo>
                      <a:lnTo>
                        <a:pt x="98" y="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99" name="Freeform 9"/>
                <p:cNvSpPr>
                  <a:spLocks/>
                </p:cNvSpPr>
                <p:nvPr/>
              </p:nvSpPr>
              <p:spPr bwMode="auto">
                <a:xfrm>
                  <a:off x="2608" y="2561"/>
                  <a:ext cx="50" cy="110"/>
                </a:xfrm>
                <a:custGeom>
                  <a:avLst/>
                  <a:gdLst/>
                  <a:ahLst/>
                  <a:cxnLst>
                    <a:cxn ang="0">
                      <a:pos x="0" y="116"/>
                    </a:cxn>
                    <a:cxn ang="0">
                      <a:pos x="20" y="147"/>
                    </a:cxn>
                    <a:cxn ang="0">
                      <a:pos x="31" y="210"/>
                    </a:cxn>
                    <a:cxn ang="0">
                      <a:pos x="36" y="269"/>
                    </a:cxn>
                    <a:cxn ang="0">
                      <a:pos x="51" y="328"/>
                    </a:cxn>
                    <a:cxn ang="0">
                      <a:pos x="110" y="300"/>
                    </a:cxn>
                    <a:cxn ang="0">
                      <a:pos x="99" y="197"/>
                    </a:cxn>
                    <a:cxn ang="0">
                      <a:pos x="127" y="162"/>
                    </a:cxn>
                    <a:cxn ang="0">
                      <a:pos x="150" y="59"/>
                    </a:cxn>
                    <a:cxn ang="0">
                      <a:pos x="143" y="0"/>
                    </a:cxn>
                    <a:cxn ang="0">
                      <a:pos x="99" y="4"/>
                    </a:cxn>
                    <a:cxn ang="0">
                      <a:pos x="86" y="52"/>
                    </a:cxn>
                    <a:cxn ang="0">
                      <a:pos x="36" y="68"/>
                    </a:cxn>
                    <a:cxn ang="0">
                      <a:pos x="0" y="116"/>
                    </a:cxn>
                  </a:cxnLst>
                  <a:rect l="0" t="0" r="r" b="b"/>
                  <a:pathLst>
                    <a:path w="150" h="328">
                      <a:moveTo>
                        <a:pt x="0" y="116"/>
                      </a:moveTo>
                      <a:lnTo>
                        <a:pt x="20" y="147"/>
                      </a:lnTo>
                      <a:lnTo>
                        <a:pt x="31" y="210"/>
                      </a:lnTo>
                      <a:lnTo>
                        <a:pt x="36" y="269"/>
                      </a:lnTo>
                      <a:lnTo>
                        <a:pt x="51" y="328"/>
                      </a:lnTo>
                      <a:lnTo>
                        <a:pt x="110" y="300"/>
                      </a:lnTo>
                      <a:lnTo>
                        <a:pt x="99" y="197"/>
                      </a:lnTo>
                      <a:lnTo>
                        <a:pt x="127" y="162"/>
                      </a:lnTo>
                      <a:lnTo>
                        <a:pt x="150" y="59"/>
                      </a:lnTo>
                      <a:lnTo>
                        <a:pt x="143" y="0"/>
                      </a:lnTo>
                      <a:lnTo>
                        <a:pt x="99" y="4"/>
                      </a:lnTo>
                      <a:lnTo>
                        <a:pt x="86" y="52"/>
                      </a:lnTo>
                      <a:lnTo>
                        <a:pt x="36" y="68"/>
                      </a:lnTo>
                      <a:lnTo>
                        <a:pt x="0" y="11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00" name="Freeform 10"/>
                <p:cNvSpPr>
                  <a:spLocks/>
                </p:cNvSpPr>
                <p:nvPr/>
              </p:nvSpPr>
              <p:spPr bwMode="auto">
                <a:xfrm>
                  <a:off x="2779" y="3068"/>
                  <a:ext cx="148" cy="223"/>
                </a:xfrm>
                <a:custGeom>
                  <a:avLst/>
                  <a:gdLst/>
                  <a:ahLst/>
                  <a:cxnLst>
                    <a:cxn ang="0">
                      <a:pos x="3" y="18"/>
                    </a:cxn>
                    <a:cxn ang="0">
                      <a:pos x="48" y="0"/>
                    </a:cxn>
                    <a:cxn ang="0">
                      <a:pos x="96" y="23"/>
                    </a:cxn>
                    <a:cxn ang="0">
                      <a:pos x="176" y="31"/>
                    </a:cxn>
                    <a:cxn ang="0">
                      <a:pos x="293" y="27"/>
                    </a:cxn>
                    <a:cxn ang="0">
                      <a:pos x="309" y="52"/>
                    </a:cxn>
                    <a:cxn ang="0">
                      <a:pos x="406" y="65"/>
                    </a:cxn>
                    <a:cxn ang="0">
                      <a:pos x="444" y="71"/>
                    </a:cxn>
                    <a:cxn ang="0">
                      <a:pos x="420" y="113"/>
                    </a:cxn>
                    <a:cxn ang="0">
                      <a:pos x="417" y="275"/>
                    </a:cxn>
                    <a:cxn ang="0">
                      <a:pos x="395" y="292"/>
                    </a:cxn>
                    <a:cxn ang="0">
                      <a:pos x="371" y="301"/>
                    </a:cxn>
                    <a:cxn ang="0">
                      <a:pos x="374" y="465"/>
                    </a:cxn>
                    <a:cxn ang="0">
                      <a:pos x="362" y="643"/>
                    </a:cxn>
                    <a:cxn ang="0">
                      <a:pos x="334" y="671"/>
                    </a:cxn>
                    <a:cxn ang="0">
                      <a:pos x="275" y="665"/>
                    </a:cxn>
                    <a:cxn ang="0">
                      <a:pos x="254" y="627"/>
                    </a:cxn>
                    <a:cxn ang="0">
                      <a:pos x="244" y="641"/>
                    </a:cxn>
                    <a:cxn ang="0">
                      <a:pos x="210" y="645"/>
                    </a:cxn>
                    <a:cxn ang="0">
                      <a:pos x="197" y="604"/>
                    </a:cxn>
                    <a:cxn ang="0">
                      <a:pos x="174" y="577"/>
                    </a:cxn>
                    <a:cxn ang="0">
                      <a:pos x="142" y="571"/>
                    </a:cxn>
                    <a:cxn ang="0">
                      <a:pos x="145" y="508"/>
                    </a:cxn>
                    <a:cxn ang="0">
                      <a:pos x="131" y="440"/>
                    </a:cxn>
                    <a:cxn ang="0">
                      <a:pos x="128" y="391"/>
                    </a:cxn>
                    <a:cxn ang="0">
                      <a:pos x="125" y="328"/>
                    </a:cxn>
                    <a:cxn ang="0">
                      <a:pos x="108" y="282"/>
                    </a:cxn>
                    <a:cxn ang="0">
                      <a:pos x="93" y="249"/>
                    </a:cxn>
                    <a:cxn ang="0">
                      <a:pos x="79" y="215"/>
                    </a:cxn>
                    <a:cxn ang="0">
                      <a:pos x="49" y="157"/>
                    </a:cxn>
                    <a:cxn ang="0">
                      <a:pos x="35" y="129"/>
                    </a:cxn>
                    <a:cxn ang="0">
                      <a:pos x="0" y="81"/>
                    </a:cxn>
                    <a:cxn ang="0">
                      <a:pos x="3" y="18"/>
                    </a:cxn>
                  </a:cxnLst>
                  <a:rect l="0" t="0" r="r" b="b"/>
                  <a:pathLst>
                    <a:path w="444" h="671">
                      <a:moveTo>
                        <a:pt x="3" y="18"/>
                      </a:moveTo>
                      <a:lnTo>
                        <a:pt x="48" y="0"/>
                      </a:lnTo>
                      <a:lnTo>
                        <a:pt x="96" y="23"/>
                      </a:lnTo>
                      <a:lnTo>
                        <a:pt x="176" y="31"/>
                      </a:lnTo>
                      <a:lnTo>
                        <a:pt x="293" y="27"/>
                      </a:lnTo>
                      <a:lnTo>
                        <a:pt x="309" y="52"/>
                      </a:lnTo>
                      <a:lnTo>
                        <a:pt x="406" y="65"/>
                      </a:lnTo>
                      <a:lnTo>
                        <a:pt x="444" y="71"/>
                      </a:lnTo>
                      <a:lnTo>
                        <a:pt x="420" y="113"/>
                      </a:lnTo>
                      <a:lnTo>
                        <a:pt x="417" y="275"/>
                      </a:lnTo>
                      <a:lnTo>
                        <a:pt x="395" y="292"/>
                      </a:lnTo>
                      <a:lnTo>
                        <a:pt x="371" y="301"/>
                      </a:lnTo>
                      <a:lnTo>
                        <a:pt x="374" y="465"/>
                      </a:lnTo>
                      <a:lnTo>
                        <a:pt x="362" y="643"/>
                      </a:lnTo>
                      <a:lnTo>
                        <a:pt x="334" y="671"/>
                      </a:lnTo>
                      <a:lnTo>
                        <a:pt x="275" y="665"/>
                      </a:lnTo>
                      <a:lnTo>
                        <a:pt x="254" y="627"/>
                      </a:lnTo>
                      <a:lnTo>
                        <a:pt x="244" y="641"/>
                      </a:lnTo>
                      <a:lnTo>
                        <a:pt x="210" y="645"/>
                      </a:lnTo>
                      <a:lnTo>
                        <a:pt x="197" y="604"/>
                      </a:lnTo>
                      <a:lnTo>
                        <a:pt x="174" y="577"/>
                      </a:lnTo>
                      <a:lnTo>
                        <a:pt x="142" y="571"/>
                      </a:lnTo>
                      <a:lnTo>
                        <a:pt x="145" y="508"/>
                      </a:lnTo>
                      <a:lnTo>
                        <a:pt x="131" y="440"/>
                      </a:lnTo>
                      <a:lnTo>
                        <a:pt x="128" y="391"/>
                      </a:lnTo>
                      <a:lnTo>
                        <a:pt x="125" y="328"/>
                      </a:lnTo>
                      <a:lnTo>
                        <a:pt x="108" y="282"/>
                      </a:lnTo>
                      <a:lnTo>
                        <a:pt x="93" y="249"/>
                      </a:lnTo>
                      <a:lnTo>
                        <a:pt x="79" y="215"/>
                      </a:lnTo>
                      <a:lnTo>
                        <a:pt x="49" y="157"/>
                      </a:lnTo>
                      <a:lnTo>
                        <a:pt x="35" y="129"/>
                      </a:lnTo>
                      <a:lnTo>
                        <a:pt x="0" y="81"/>
                      </a:lnTo>
                      <a:lnTo>
                        <a:pt x="3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01" name="Freeform 11"/>
                <p:cNvSpPr>
                  <a:spLocks/>
                </p:cNvSpPr>
                <p:nvPr/>
              </p:nvSpPr>
              <p:spPr bwMode="auto">
                <a:xfrm>
                  <a:off x="4904" y="2797"/>
                  <a:ext cx="30" cy="4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3" y="64"/>
                    </a:cxn>
                    <a:cxn ang="0">
                      <a:pos x="72" y="127"/>
                    </a:cxn>
                    <a:cxn ang="0">
                      <a:pos x="88" y="4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88" h="127">
                      <a:moveTo>
                        <a:pt x="0" y="0"/>
                      </a:moveTo>
                      <a:lnTo>
                        <a:pt x="33" y="64"/>
                      </a:lnTo>
                      <a:lnTo>
                        <a:pt x="72" y="127"/>
                      </a:lnTo>
                      <a:lnTo>
                        <a:pt x="88" y="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02" name="Freeform 12"/>
                <p:cNvSpPr>
                  <a:spLocks/>
                </p:cNvSpPr>
                <p:nvPr/>
              </p:nvSpPr>
              <p:spPr bwMode="auto">
                <a:xfrm>
                  <a:off x="883" y="2201"/>
                  <a:ext cx="433" cy="327"/>
                </a:xfrm>
                <a:custGeom>
                  <a:avLst/>
                  <a:gdLst/>
                  <a:ahLst/>
                  <a:cxnLst>
                    <a:cxn ang="0">
                      <a:pos x="774" y="375"/>
                    </a:cxn>
                    <a:cxn ang="0">
                      <a:pos x="723" y="292"/>
                    </a:cxn>
                    <a:cxn ang="0">
                      <a:pos x="683" y="189"/>
                    </a:cxn>
                    <a:cxn ang="0">
                      <a:pos x="620" y="217"/>
                    </a:cxn>
                    <a:cxn ang="0">
                      <a:pos x="548" y="142"/>
                    </a:cxn>
                    <a:cxn ang="0">
                      <a:pos x="517" y="90"/>
                    </a:cxn>
                    <a:cxn ang="0">
                      <a:pos x="465" y="35"/>
                    </a:cxn>
                    <a:cxn ang="0">
                      <a:pos x="394" y="62"/>
                    </a:cxn>
                    <a:cxn ang="0">
                      <a:pos x="320" y="90"/>
                    </a:cxn>
                    <a:cxn ang="0">
                      <a:pos x="197" y="95"/>
                    </a:cxn>
                    <a:cxn ang="0">
                      <a:pos x="110" y="31"/>
                    </a:cxn>
                    <a:cxn ang="0">
                      <a:pos x="0" y="0"/>
                    </a:cxn>
                    <a:cxn ang="0">
                      <a:pos x="51" y="165"/>
                    </a:cxn>
                    <a:cxn ang="0">
                      <a:pos x="79" y="272"/>
                    </a:cxn>
                    <a:cxn ang="0">
                      <a:pos x="129" y="348"/>
                    </a:cxn>
                    <a:cxn ang="0">
                      <a:pos x="189" y="462"/>
                    </a:cxn>
                    <a:cxn ang="0">
                      <a:pos x="311" y="557"/>
                    </a:cxn>
                    <a:cxn ang="0">
                      <a:pos x="248" y="407"/>
                    </a:cxn>
                    <a:cxn ang="0">
                      <a:pos x="162" y="261"/>
                    </a:cxn>
                    <a:cxn ang="0">
                      <a:pos x="98" y="142"/>
                    </a:cxn>
                    <a:cxn ang="0">
                      <a:pos x="129" y="86"/>
                    </a:cxn>
                    <a:cxn ang="0">
                      <a:pos x="201" y="154"/>
                    </a:cxn>
                    <a:cxn ang="0">
                      <a:pos x="245" y="276"/>
                    </a:cxn>
                    <a:cxn ang="0">
                      <a:pos x="307" y="351"/>
                    </a:cxn>
                    <a:cxn ang="0">
                      <a:pos x="347" y="415"/>
                    </a:cxn>
                    <a:cxn ang="0">
                      <a:pos x="406" y="498"/>
                    </a:cxn>
                    <a:cxn ang="0">
                      <a:pos x="442" y="541"/>
                    </a:cxn>
                    <a:cxn ang="0">
                      <a:pos x="465" y="651"/>
                    </a:cxn>
                    <a:cxn ang="0">
                      <a:pos x="493" y="727"/>
                    </a:cxn>
                    <a:cxn ang="0">
                      <a:pos x="869" y="929"/>
                    </a:cxn>
                    <a:cxn ang="0">
                      <a:pos x="948" y="916"/>
                    </a:cxn>
                    <a:cxn ang="0">
                      <a:pos x="1033" y="982"/>
                    </a:cxn>
                    <a:cxn ang="0">
                      <a:pos x="1093" y="914"/>
                    </a:cxn>
                    <a:cxn ang="0">
                      <a:pos x="1171" y="827"/>
                    </a:cxn>
                    <a:cxn ang="0">
                      <a:pos x="1250" y="787"/>
                    </a:cxn>
                    <a:cxn ang="0">
                      <a:pos x="1279" y="688"/>
                    </a:cxn>
                    <a:cxn ang="0">
                      <a:pos x="1288" y="629"/>
                    </a:cxn>
                    <a:cxn ang="0">
                      <a:pos x="1145" y="656"/>
                    </a:cxn>
                    <a:cxn ang="0">
                      <a:pos x="1027" y="771"/>
                    </a:cxn>
                    <a:cxn ang="0">
                      <a:pos x="852" y="723"/>
                    </a:cxn>
                    <a:cxn ang="0">
                      <a:pos x="806" y="502"/>
                    </a:cxn>
                    <a:cxn ang="0">
                      <a:pos x="837" y="375"/>
                    </a:cxn>
                  </a:cxnLst>
                  <a:rect l="0" t="0" r="r" b="b"/>
                  <a:pathLst>
                    <a:path w="1299" h="982">
                      <a:moveTo>
                        <a:pt x="837" y="375"/>
                      </a:moveTo>
                      <a:lnTo>
                        <a:pt x="774" y="375"/>
                      </a:lnTo>
                      <a:lnTo>
                        <a:pt x="762" y="312"/>
                      </a:lnTo>
                      <a:lnTo>
                        <a:pt x="723" y="292"/>
                      </a:lnTo>
                      <a:lnTo>
                        <a:pt x="710" y="224"/>
                      </a:lnTo>
                      <a:lnTo>
                        <a:pt x="683" y="189"/>
                      </a:lnTo>
                      <a:lnTo>
                        <a:pt x="635" y="154"/>
                      </a:lnTo>
                      <a:lnTo>
                        <a:pt x="620" y="217"/>
                      </a:lnTo>
                      <a:lnTo>
                        <a:pt x="572" y="217"/>
                      </a:lnTo>
                      <a:lnTo>
                        <a:pt x="548" y="142"/>
                      </a:lnTo>
                      <a:lnTo>
                        <a:pt x="521" y="134"/>
                      </a:lnTo>
                      <a:lnTo>
                        <a:pt x="517" y="90"/>
                      </a:lnTo>
                      <a:lnTo>
                        <a:pt x="482" y="83"/>
                      </a:lnTo>
                      <a:lnTo>
                        <a:pt x="465" y="35"/>
                      </a:lnTo>
                      <a:lnTo>
                        <a:pt x="434" y="59"/>
                      </a:lnTo>
                      <a:lnTo>
                        <a:pt x="394" y="62"/>
                      </a:lnTo>
                      <a:lnTo>
                        <a:pt x="386" y="90"/>
                      </a:lnTo>
                      <a:lnTo>
                        <a:pt x="320" y="90"/>
                      </a:lnTo>
                      <a:lnTo>
                        <a:pt x="268" y="110"/>
                      </a:lnTo>
                      <a:lnTo>
                        <a:pt x="197" y="95"/>
                      </a:lnTo>
                      <a:lnTo>
                        <a:pt x="149" y="47"/>
                      </a:lnTo>
                      <a:lnTo>
                        <a:pt x="110" y="31"/>
                      </a:lnTo>
                      <a:lnTo>
                        <a:pt x="98" y="3"/>
                      </a:lnTo>
                      <a:lnTo>
                        <a:pt x="0" y="0"/>
                      </a:lnTo>
                      <a:lnTo>
                        <a:pt x="7" y="114"/>
                      </a:lnTo>
                      <a:lnTo>
                        <a:pt x="51" y="165"/>
                      </a:lnTo>
                      <a:lnTo>
                        <a:pt x="90" y="229"/>
                      </a:lnTo>
                      <a:lnTo>
                        <a:pt x="79" y="272"/>
                      </a:lnTo>
                      <a:lnTo>
                        <a:pt x="55" y="289"/>
                      </a:lnTo>
                      <a:lnTo>
                        <a:pt x="129" y="348"/>
                      </a:lnTo>
                      <a:lnTo>
                        <a:pt x="180" y="388"/>
                      </a:lnTo>
                      <a:lnTo>
                        <a:pt x="189" y="462"/>
                      </a:lnTo>
                      <a:lnTo>
                        <a:pt x="276" y="557"/>
                      </a:lnTo>
                      <a:lnTo>
                        <a:pt x="311" y="557"/>
                      </a:lnTo>
                      <a:lnTo>
                        <a:pt x="287" y="486"/>
                      </a:lnTo>
                      <a:lnTo>
                        <a:pt x="248" y="407"/>
                      </a:lnTo>
                      <a:lnTo>
                        <a:pt x="217" y="327"/>
                      </a:lnTo>
                      <a:lnTo>
                        <a:pt x="162" y="261"/>
                      </a:lnTo>
                      <a:lnTo>
                        <a:pt x="125" y="197"/>
                      </a:lnTo>
                      <a:lnTo>
                        <a:pt x="98" y="142"/>
                      </a:lnTo>
                      <a:lnTo>
                        <a:pt x="98" y="68"/>
                      </a:lnTo>
                      <a:lnTo>
                        <a:pt x="129" y="86"/>
                      </a:lnTo>
                      <a:lnTo>
                        <a:pt x="165" y="127"/>
                      </a:lnTo>
                      <a:lnTo>
                        <a:pt x="201" y="154"/>
                      </a:lnTo>
                      <a:lnTo>
                        <a:pt x="208" y="241"/>
                      </a:lnTo>
                      <a:lnTo>
                        <a:pt x="245" y="276"/>
                      </a:lnTo>
                      <a:lnTo>
                        <a:pt x="280" y="336"/>
                      </a:lnTo>
                      <a:lnTo>
                        <a:pt x="307" y="351"/>
                      </a:lnTo>
                      <a:lnTo>
                        <a:pt x="304" y="399"/>
                      </a:lnTo>
                      <a:lnTo>
                        <a:pt x="347" y="415"/>
                      </a:lnTo>
                      <a:lnTo>
                        <a:pt x="351" y="471"/>
                      </a:lnTo>
                      <a:lnTo>
                        <a:pt x="406" y="498"/>
                      </a:lnTo>
                      <a:lnTo>
                        <a:pt x="406" y="537"/>
                      </a:lnTo>
                      <a:lnTo>
                        <a:pt x="442" y="541"/>
                      </a:lnTo>
                      <a:lnTo>
                        <a:pt x="445" y="600"/>
                      </a:lnTo>
                      <a:lnTo>
                        <a:pt x="465" y="651"/>
                      </a:lnTo>
                      <a:lnTo>
                        <a:pt x="449" y="699"/>
                      </a:lnTo>
                      <a:lnTo>
                        <a:pt x="493" y="727"/>
                      </a:lnTo>
                      <a:lnTo>
                        <a:pt x="742" y="889"/>
                      </a:lnTo>
                      <a:lnTo>
                        <a:pt x="869" y="929"/>
                      </a:lnTo>
                      <a:lnTo>
                        <a:pt x="912" y="901"/>
                      </a:lnTo>
                      <a:lnTo>
                        <a:pt x="948" y="916"/>
                      </a:lnTo>
                      <a:lnTo>
                        <a:pt x="999" y="936"/>
                      </a:lnTo>
                      <a:lnTo>
                        <a:pt x="1033" y="982"/>
                      </a:lnTo>
                      <a:lnTo>
                        <a:pt x="1053" y="926"/>
                      </a:lnTo>
                      <a:lnTo>
                        <a:pt x="1093" y="914"/>
                      </a:lnTo>
                      <a:lnTo>
                        <a:pt x="1101" y="859"/>
                      </a:lnTo>
                      <a:lnTo>
                        <a:pt x="1171" y="827"/>
                      </a:lnTo>
                      <a:lnTo>
                        <a:pt x="1195" y="820"/>
                      </a:lnTo>
                      <a:lnTo>
                        <a:pt x="1250" y="787"/>
                      </a:lnTo>
                      <a:lnTo>
                        <a:pt x="1284" y="747"/>
                      </a:lnTo>
                      <a:lnTo>
                        <a:pt x="1279" y="688"/>
                      </a:lnTo>
                      <a:lnTo>
                        <a:pt x="1299" y="675"/>
                      </a:lnTo>
                      <a:lnTo>
                        <a:pt x="1288" y="629"/>
                      </a:lnTo>
                      <a:lnTo>
                        <a:pt x="1189" y="620"/>
                      </a:lnTo>
                      <a:lnTo>
                        <a:pt x="1145" y="656"/>
                      </a:lnTo>
                      <a:lnTo>
                        <a:pt x="1098" y="751"/>
                      </a:lnTo>
                      <a:lnTo>
                        <a:pt x="1027" y="771"/>
                      </a:lnTo>
                      <a:lnTo>
                        <a:pt x="928" y="774"/>
                      </a:lnTo>
                      <a:lnTo>
                        <a:pt x="852" y="723"/>
                      </a:lnTo>
                      <a:lnTo>
                        <a:pt x="830" y="592"/>
                      </a:lnTo>
                      <a:lnTo>
                        <a:pt x="806" y="502"/>
                      </a:lnTo>
                      <a:lnTo>
                        <a:pt x="825" y="434"/>
                      </a:lnTo>
                      <a:lnTo>
                        <a:pt x="837" y="37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03" name="Freeform 13"/>
                <p:cNvSpPr>
                  <a:spLocks/>
                </p:cNvSpPr>
                <p:nvPr/>
              </p:nvSpPr>
              <p:spPr bwMode="auto">
                <a:xfrm>
                  <a:off x="1264" y="2505"/>
                  <a:ext cx="102" cy="52"/>
                </a:xfrm>
                <a:custGeom>
                  <a:avLst/>
                  <a:gdLst/>
                  <a:ahLst/>
                  <a:cxnLst>
                    <a:cxn ang="0">
                      <a:pos x="48" y="24"/>
                    </a:cxn>
                    <a:cxn ang="0">
                      <a:pos x="41" y="63"/>
                    </a:cxn>
                    <a:cxn ang="0">
                      <a:pos x="9" y="63"/>
                    </a:cxn>
                    <a:cxn ang="0">
                      <a:pos x="0" y="107"/>
                    </a:cxn>
                    <a:cxn ang="0">
                      <a:pos x="33" y="92"/>
                    </a:cxn>
                    <a:cxn ang="0">
                      <a:pos x="85" y="95"/>
                    </a:cxn>
                    <a:cxn ang="0">
                      <a:pos x="88" y="154"/>
                    </a:cxn>
                    <a:cxn ang="0">
                      <a:pos x="132" y="129"/>
                    </a:cxn>
                    <a:cxn ang="0">
                      <a:pos x="191" y="125"/>
                    </a:cxn>
                    <a:cxn ang="0">
                      <a:pos x="208" y="78"/>
                    </a:cxn>
                    <a:cxn ang="0">
                      <a:pos x="279" y="81"/>
                    </a:cxn>
                    <a:cxn ang="0">
                      <a:pos x="307" y="46"/>
                    </a:cxn>
                    <a:cxn ang="0">
                      <a:pos x="259" y="30"/>
                    </a:cxn>
                    <a:cxn ang="0">
                      <a:pos x="231" y="2"/>
                    </a:cxn>
                    <a:cxn ang="0">
                      <a:pos x="156" y="2"/>
                    </a:cxn>
                    <a:cxn ang="0">
                      <a:pos x="129" y="26"/>
                    </a:cxn>
                    <a:cxn ang="0">
                      <a:pos x="107" y="0"/>
                    </a:cxn>
                    <a:cxn ang="0">
                      <a:pos x="76" y="20"/>
                    </a:cxn>
                    <a:cxn ang="0">
                      <a:pos x="48" y="24"/>
                    </a:cxn>
                  </a:cxnLst>
                  <a:rect l="0" t="0" r="r" b="b"/>
                  <a:pathLst>
                    <a:path w="307" h="154">
                      <a:moveTo>
                        <a:pt x="48" y="24"/>
                      </a:moveTo>
                      <a:lnTo>
                        <a:pt x="41" y="63"/>
                      </a:lnTo>
                      <a:lnTo>
                        <a:pt x="9" y="63"/>
                      </a:lnTo>
                      <a:lnTo>
                        <a:pt x="0" y="107"/>
                      </a:lnTo>
                      <a:lnTo>
                        <a:pt x="33" y="92"/>
                      </a:lnTo>
                      <a:lnTo>
                        <a:pt x="85" y="95"/>
                      </a:lnTo>
                      <a:lnTo>
                        <a:pt x="88" y="154"/>
                      </a:lnTo>
                      <a:lnTo>
                        <a:pt x="132" y="129"/>
                      </a:lnTo>
                      <a:lnTo>
                        <a:pt x="191" y="125"/>
                      </a:lnTo>
                      <a:lnTo>
                        <a:pt x="208" y="78"/>
                      </a:lnTo>
                      <a:lnTo>
                        <a:pt x="279" y="81"/>
                      </a:lnTo>
                      <a:lnTo>
                        <a:pt x="307" y="46"/>
                      </a:lnTo>
                      <a:lnTo>
                        <a:pt x="259" y="30"/>
                      </a:lnTo>
                      <a:lnTo>
                        <a:pt x="231" y="2"/>
                      </a:lnTo>
                      <a:lnTo>
                        <a:pt x="156" y="2"/>
                      </a:lnTo>
                      <a:lnTo>
                        <a:pt x="129" y="26"/>
                      </a:lnTo>
                      <a:lnTo>
                        <a:pt x="107" y="0"/>
                      </a:lnTo>
                      <a:lnTo>
                        <a:pt x="76" y="20"/>
                      </a:lnTo>
                      <a:lnTo>
                        <a:pt x="48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04" name="Freeform 14"/>
                <p:cNvSpPr>
                  <a:spLocks/>
                </p:cNvSpPr>
                <p:nvPr/>
              </p:nvSpPr>
              <p:spPr bwMode="auto">
                <a:xfrm>
                  <a:off x="1264" y="2505"/>
                  <a:ext cx="102" cy="52"/>
                </a:xfrm>
                <a:custGeom>
                  <a:avLst/>
                  <a:gdLst/>
                  <a:ahLst/>
                  <a:cxnLst>
                    <a:cxn ang="0">
                      <a:pos x="48" y="24"/>
                    </a:cxn>
                    <a:cxn ang="0">
                      <a:pos x="41" y="63"/>
                    </a:cxn>
                    <a:cxn ang="0">
                      <a:pos x="9" y="63"/>
                    </a:cxn>
                    <a:cxn ang="0">
                      <a:pos x="0" y="107"/>
                    </a:cxn>
                    <a:cxn ang="0">
                      <a:pos x="33" y="92"/>
                    </a:cxn>
                    <a:cxn ang="0">
                      <a:pos x="85" y="95"/>
                    </a:cxn>
                    <a:cxn ang="0">
                      <a:pos x="88" y="154"/>
                    </a:cxn>
                    <a:cxn ang="0">
                      <a:pos x="132" y="129"/>
                    </a:cxn>
                    <a:cxn ang="0">
                      <a:pos x="191" y="125"/>
                    </a:cxn>
                    <a:cxn ang="0">
                      <a:pos x="208" y="78"/>
                    </a:cxn>
                    <a:cxn ang="0">
                      <a:pos x="279" y="81"/>
                    </a:cxn>
                    <a:cxn ang="0">
                      <a:pos x="307" y="46"/>
                    </a:cxn>
                    <a:cxn ang="0">
                      <a:pos x="259" y="30"/>
                    </a:cxn>
                    <a:cxn ang="0">
                      <a:pos x="231" y="2"/>
                    </a:cxn>
                    <a:cxn ang="0">
                      <a:pos x="156" y="2"/>
                    </a:cxn>
                    <a:cxn ang="0">
                      <a:pos x="129" y="26"/>
                    </a:cxn>
                    <a:cxn ang="0">
                      <a:pos x="107" y="0"/>
                    </a:cxn>
                    <a:cxn ang="0">
                      <a:pos x="76" y="20"/>
                    </a:cxn>
                    <a:cxn ang="0">
                      <a:pos x="48" y="24"/>
                    </a:cxn>
                  </a:cxnLst>
                  <a:rect l="0" t="0" r="r" b="b"/>
                  <a:pathLst>
                    <a:path w="307" h="154">
                      <a:moveTo>
                        <a:pt x="48" y="24"/>
                      </a:moveTo>
                      <a:lnTo>
                        <a:pt x="41" y="63"/>
                      </a:lnTo>
                      <a:lnTo>
                        <a:pt x="9" y="63"/>
                      </a:lnTo>
                      <a:lnTo>
                        <a:pt x="0" y="107"/>
                      </a:lnTo>
                      <a:lnTo>
                        <a:pt x="33" y="92"/>
                      </a:lnTo>
                      <a:lnTo>
                        <a:pt x="85" y="95"/>
                      </a:lnTo>
                      <a:lnTo>
                        <a:pt x="88" y="154"/>
                      </a:lnTo>
                      <a:lnTo>
                        <a:pt x="132" y="129"/>
                      </a:lnTo>
                      <a:lnTo>
                        <a:pt x="191" y="125"/>
                      </a:lnTo>
                      <a:lnTo>
                        <a:pt x="208" y="78"/>
                      </a:lnTo>
                      <a:lnTo>
                        <a:pt x="279" y="81"/>
                      </a:lnTo>
                      <a:lnTo>
                        <a:pt x="307" y="46"/>
                      </a:lnTo>
                      <a:lnTo>
                        <a:pt x="259" y="30"/>
                      </a:lnTo>
                      <a:lnTo>
                        <a:pt x="231" y="2"/>
                      </a:lnTo>
                      <a:lnTo>
                        <a:pt x="156" y="2"/>
                      </a:lnTo>
                      <a:lnTo>
                        <a:pt x="129" y="26"/>
                      </a:lnTo>
                      <a:lnTo>
                        <a:pt x="107" y="0"/>
                      </a:lnTo>
                      <a:lnTo>
                        <a:pt x="76" y="20"/>
                      </a:lnTo>
                      <a:lnTo>
                        <a:pt x="48" y="24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05" name="Freeform 15"/>
                <p:cNvSpPr>
                  <a:spLocks/>
                </p:cNvSpPr>
                <p:nvPr/>
              </p:nvSpPr>
              <p:spPr bwMode="auto">
                <a:xfrm>
                  <a:off x="1293" y="2531"/>
                  <a:ext cx="69" cy="66"/>
                </a:xfrm>
                <a:custGeom>
                  <a:avLst/>
                  <a:gdLst/>
                  <a:ahLst/>
                  <a:cxnLst>
                    <a:cxn ang="0">
                      <a:pos x="191" y="3"/>
                    </a:cxn>
                    <a:cxn ang="0">
                      <a:pos x="120" y="0"/>
                    </a:cxn>
                    <a:cxn ang="0">
                      <a:pos x="103" y="47"/>
                    </a:cxn>
                    <a:cxn ang="0">
                      <a:pos x="44" y="51"/>
                    </a:cxn>
                    <a:cxn ang="0">
                      <a:pos x="0" y="76"/>
                    </a:cxn>
                    <a:cxn ang="0">
                      <a:pos x="25" y="99"/>
                    </a:cxn>
                    <a:cxn ang="0">
                      <a:pos x="48" y="158"/>
                    </a:cxn>
                    <a:cxn ang="0">
                      <a:pos x="81" y="193"/>
                    </a:cxn>
                    <a:cxn ang="0">
                      <a:pos x="179" y="197"/>
                    </a:cxn>
                    <a:cxn ang="0">
                      <a:pos x="191" y="59"/>
                    </a:cxn>
                    <a:cxn ang="0">
                      <a:pos x="206" y="24"/>
                    </a:cxn>
                    <a:cxn ang="0">
                      <a:pos x="191" y="3"/>
                    </a:cxn>
                  </a:cxnLst>
                  <a:rect l="0" t="0" r="r" b="b"/>
                  <a:pathLst>
                    <a:path w="206" h="197">
                      <a:moveTo>
                        <a:pt x="191" y="3"/>
                      </a:moveTo>
                      <a:lnTo>
                        <a:pt x="120" y="0"/>
                      </a:lnTo>
                      <a:lnTo>
                        <a:pt x="103" y="47"/>
                      </a:lnTo>
                      <a:lnTo>
                        <a:pt x="44" y="51"/>
                      </a:lnTo>
                      <a:lnTo>
                        <a:pt x="0" y="76"/>
                      </a:lnTo>
                      <a:lnTo>
                        <a:pt x="25" y="99"/>
                      </a:lnTo>
                      <a:lnTo>
                        <a:pt x="48" y="158"/>
                      </a:lnTo>
                      <a:lnTo>
                        <a:pt x="81" y="193"/>
                      </a:lnTo>
                      <a:lnTo>
                        <a:pt x="179" y="197"/>
                      </a:lnTo>
                      <a:lnTo>
                        <a:pt x="191" y="59"/>
                      </a:lnTo>
                      <a:lnTo>
                        <a:pt x="206" y="24"/>
                      </a:lnTo>
                      <a:lnTo>
                        <a:pt x="191" y="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06" name="Freeform 16"/>
                <p:cNvSpPr>
                  <a:spLocks/>
                </p:cNvSpPr>
                <p:nvPr/>
              </p:nvSpPr>
              <p:spPr bwMode="auto">
                <a:xfrm>
                  <a:off x="1662" y="3783"/>
                  <a:ext cx="43" cy="40"/>
                </a:xfrm>
                <a:custGeom>
                  <a:avLst/>
                  <a:gdLst/>
                  <a:ahLst/>
                  <a:cxnLst>
                    <a:cxn ang="0">
                      <a:pos x="0" y="101"/>
                    </a:cxn>
                    <a:cxn ang="0">
                      <a:pos x="31" y="0"/>
                    </a:cxn>
                    <a:cxn ang="0">
                      <a:pos x="39" y="2"/>
                    </a:cxn>
                    <a:cxn ang="0">
                      <a:pos x="71" y="38"/>
                    </a:cxn>
                    <a:cxn ang="0">
                      <a:pos x="130" y="85"/>
                    </a:cxn>
                    <a:cxn ang="0">
                      <a:pos x="63" y="81"/>
                    </a:cxn>
                    <a:cxn ang="0">
                      <a:pos x="47" y="121"/>
                    </a:cxn>
                    <a:cxn ang="0">
                      <a:pos x="0" y="101"/>
                    </a:cxn>
                  </a:cxnLst>
                  <a:rect l="0" t="0" r="r" b="b"/>
                  <a:pathLst>
                    <a:path w="130" h="121">
                      <a:moveTo>
                        <a:pt x="0" y="101"/>
                      </a:moveTo>
                      <a:lnTo>
                        <a:pt x="31" y="0"/>
                      </a:lnTo>
                      <a:lnTo>
                        <a:pt x="39" y="2"/>
                      </a:lnTo>
                      <a:lnTo>
                        <a:pt x="71" y="38"/>
                      </a:lnTo>
                      <a:lnTo>
                        <a:pt x="130" y="85"/>
                      </a:lnTo>
                      <a:lnTo>
                        <a:pt x="63" y="81"/>
                      </a:lnTo>
                      <a:lnTo>
                        <a:pt x="47" y="121"/>
                      </a:lnTo>
                      <a:lnTo>
                        <a:pt x="0" y="10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07" name="Freeform 17"/>
                <p:cNvSpPr>
                  <a:spLocks/>
                </p:cNvSpPr>
                <p:nvPr/>
              </p:nvSpPr>
              <p:spPr bwMode="auto">
                <a:xfrm>
                  <a:off x="1567" y="3170"/>
                  <a:ext cx="255" cy="581"/>
                </a:xfrm>
                <a:custGeom>
                  <a:avLst/>
                  <a:gdLst/>
                  <a:ahLst/>
                  <a:cxnLst>
                    <a:cxn ang="0">
                      <a:pos x="169" y="0"/>
                    </a:cxn>
                    <a:cxn ang="0">
                      <a:pos x="267" y="55"/>
                    </a:cxn>
                    <a:cxn ang="0">
                      <a:pos x="349" y="43"/>
                    </a:cxn>
                    <a:cxn ang="0">
                      <a:pos x="406" y="83"/>
                    </a:cxn>
                    <a:cxn ang="0">
                      <a:pos x="460" y="119"/>
                    </a:cxn>
                    <a:cxn ang="0">
                      <a:pos x="539" y="157"/>
                    </a:cxn>
                    <a:cxn ang="0">
                      <a:pos x="567" y="182"/>
                    </a:cxn>
                    <a:cxn ang="0">
                      <a:pos x="539" y="291"/>
                    </a:cxn>
                    <a:cxn ang="0">
                      <a:pos x="686" y="270"/>
                    </a:cxn>
                    <a:cxn ang="0">
                      <a:pos x="735" y="214"/>
                    </a:cxn>
                    <a:cxn ang="0">
                      <a:pos x="765" y="263"/>
                    </a:cxn>
                    <a:cxn ang="0">
                      <a:pos x="734" y="304"/>
                    </a:cxn>
                    <a:cxn ang="0">
                      <a:pos x="687" y="345"/>
                    </a:cxn>
                    <a:cxn ang="0">
                      <a:pos x="638" y="407"/>
                    </a:cxn>
                    <a:cxn ang="0">
                      <a:pos x="594" y="474"/>
                    </a:cxn>
                    <a:cxn ang="0">
                      <a:pos x="562" y="566"/>
                    </a:cxn>
                    <a:cxn ang="0">
                      <a:pos x="580" y="693"/>
                    </a:cxn>
                    <a:cxn ang="0">
                      <a:pos x="597" y="710"/>
                    </a:cxn>
                    <a:cxn ang="0">
                      <a:pos x="646" y="725"/>
                    </a:cxn>
                    <a:cxn ang="0">
                      <a:pos x="672" y="800"/>
                    </a:cxn>
                    <a:cxn ang="0">
                      <a:pos x="638" y="879"/>
                    </a:cxn>
                    <a:cxn ang="0">
                      <a:pos x="589" y="914"/>
                    </a:cxn>
                    <a:cxn ang="0">
                      <a:pos x="479" y="934"/>
                    </a:cxn>
                    <a:cxn ang="0">
                      <a:pos x="437" y="954"/>
                    </a:cxn>
                    <a:cxn ang="0">
                      <a:pos x="449" y="1062"/>
                    </a:cxn>
                    <a:cxn ang="0">
                      <a:pos x="331" y="1041"/>
                    </a:cxn>
                    <a:cxn ang="0">
                      <a:pos x="356" y="1116"/>
                    </a:cxn>
                    <a:cxn ang="0">
                      <a:pos x="377" y="1183"/>
                    </a:cxn>
                    <a:cxn ang="0">
                      <a:pos x="339" y="1231"/>
                    </a:cxn>
                    <a:cxn ang="0">
                      <a:pos x="294" y="1302"/>
                    </a:cxn>
                    <a:cxn ang="0">
                      <a:pos x="259" y="1336"/>
                    </a:cxn>
                    <a:cxn ang="0">
                      <a:pos x="318" y="1430"/>
                    </a:cxn>
                    <a:cxn ang="0">
                      <a:pos x="321" y="1488"/>
                    </a:cxn>
                    <a:cxn ang="0">
                      <a:pos x="277" y="1535"/>
                    </a:cxn>
                    <a:cxn ang="0">
                      <a:pos x="245" y="1619"/>
                    </a:cxn>
                    <a:cxn ang="0">
                      <a:pos x="224" y="1678"/>
                    </a:cxn>
                    <a:cxn ang="0">
                      <a:pos x="81" y="1743"/>
                    </a:cxn>
                    <a:cxn ang="0">
                      <a:pos x="32" y="1655"/>
                    </a:cxn>
                    <a:cxn ang="0">
                      <a:pos x="49" y="1507"/>
                    </a:cxn>
                    <a:cxn ang="0">
                      <a:pos x="59" y="1278"/>
                    </a:cxn>
                    <a:cxn ang="0">
                      <a:pos x="38" y="1148"/>
                    </a:cxn>
                    <a:cxn ang="0">
                      <a:pos x="5" y="1021"/>
                    </a:cxn>
                    <a:cxn ang="0">
                      <a:pos x="43" y="941"/>
                    </a:cxn>
                    <a:cxn ang="0">
                      <a:pos x="34" y="796"/>
                    </a:cxn>
                    <a:cxn ang="0">
                      <a:pos x="34" y="741"/>
                    </a:cxn>
                    <a:cxn ang="0">
                      <a:pos x="59" y="666"/>
                    </a:cxn>
                    <a:cxn ang="0">
                      <a:pos x="34" y="603"/>
                    </a:cxn>
                    <a:cxn ang="0">
                      <a:pos x="52" y="507"/>
                    </a:cxn>
                    <a:cxn ang="0">
                      <a:pos x="36" y="391"/>
                    </a:cxn>
                    <a:cxn ang="0">
                      <a:pos x="59" y="318"/>
                    </a:cxn>
                    <a:cxn ang="0">
                      <a:pos x="103" y="255"/>
                    </a:cxn>
                    <a:cxn ang="0">
                      <a:pos x="105" y="187"/>
                    </a:cxn>
                    <a:cxn ang="0">
                      <a:pos x="136" y="118"/>
                    </a:cxn>
                  </a:cxnLst>
                  <a:rect l="0" t="0" r="r" b="b"/>
                  <a:pathLst>
                    <a:path w="766" h="1743">
                      <a:moveTo>
                        <a:pt x="140" y="59"/>
                      </a:moveTo>
                      <a:lnTo>
                        <a:pt x="169" y="0"/>
                      </a:lnTo>
                      <a:lnTo>
                        <a:pt x="211" y="35"/>
                      </a:lnTo>
                      <a:lnTo>
                        <a:pt x="267" y="55"/>
                      </a:lnTo>
                      <a:lnTo>
                        <a:pt x="322" y="11"/>
                      </a:lnTo>
                      <a:lnTo>
                        <a:pt x="349" y="43"/>
                      </a:lnTo>
                      <a:lnTo>
                        <a:pt x="393" y="63"/>
                      </a:lnTo>
                      <a:lnTo>
                        <a:pt x="406" y="83"/>
                      </a:lnTo>
                      <a:lnTo>
                        <a:pt x="435" y="94"/>
                      </a:lnTo>
                      <a:lnTo>
                        <a:pt x="460" y="119"/>
                      </a:lnTo>
                      <a:lnTo>
                        <a:pt x="474" y="148"/>
                      </a:lnTo>
                      <a:lnTo>
                        <a:pt x="539" y="157"/>
                      </a:lnTo>
                      <a:lnTo>
                        <a:pt x="552" y="167"/>
                      </a:lnTo>
                      <a:lnTo>
                        <a:pt x="567" y="182"/>
                      </a:lnTo>
                      <a:lnTo>
                        <a:pt x="549" y="249"/>
                      </a:lnTo>
                      <a:lnTo>
                        <a:pt x="539" y="291"/>
                      </a:lnTo>
                      <a:lnTo>
                        <a:pt x="682" y="294"/>
                      </a:lnTo>
                      <a:lnTo>
                        <a:pt x="686" y="270"/>
                      </a:lnTo>
                      <a:lnTo>
                        <a:pt x="714" y="251"/>
                      </a:lnTo>
                      <a:lnTo>
                        <a:pt x="735" y="214"/>
                      </a:lnTo>
                      <a:lnTo>
                        <a:pt x="741" y="263"/>
                      </a:lnTo>
                      <a:lnTo>
                        <a:pt x="765" y="263"/>
                      </a:lnTo>
                      <a:lnTo>
                        <a:pt x="766" y="300"/>
                      </a:lnTo>
                      <a:lnTo>
                        <a:pt x="734" y="304"/>
                      </a:lnTo>
                      <a:lnTo>
                        <a:pt x="710" y="335"/>
                      </a:lnTo>
                      <a:lnTo>
                        <a:pt x="687" y="345"/>
                      </a:lnTo>
                      <a:lnTo>
                        <a:pt x="665" y="379"/>
                      </a:lnTo>
                      <a:lnTo>
                        <a:pt x="638" y="407"/>
                      </a:lnTo>
                      <a:lnTo>
                        <a:pt x="618" y="441"/>
                      </a:lnTo>
                      <a:lnTo>
                        <a:pt x="594" y="474"/>
                      </a:lnTo>
                      <a:lnTo>
                        <a:pt x="569" y="517"/>
                      </a:lnTo>
                      <a:lnTo>
                        <a:pt x="562" y="566"/>
                      </a:lnTo>
                      <a:lnTo>
                        <a:pt x="567" y="641"/>
                      </a:lnTo>
                      <a:lnTo>
                        <a:pt x="580" y="693"/>
                      </a:lnTo>
                      <a:lnTo>
                        <a:pt x="601" y="687"/>
                      </a:lnTo>
                      <a:lnTo>
                        <a:pt x="597" y="710"/>
                      </a:lnTo>
                      <a:lnTo>
                        <a:pt x="621" y="718"/>
                      </a:lnTo>
                      <a:lnTo>
                        <a:pt x="646" y="725"/>
                      </a:lnTo>
                      <a:lnTo>
                        <a:pt x="648" y="790"/>
                      </a:lnTo>
                      <a:lnTo>
                        <a:pt x="672" y="800"/>
                      </a:lnTo>
                      <a:lnTo>
                        <a:pt x="666" y="862"/>
                      </a:lnTo>
                      <a:lnTo>
                        <a:pt x="638" y="879"/>
                      </a:lnTo>
                      <a:lnTo>
                        <a:pt x="601" y="883"/>
                      </a:lnTo>
                      <a:lnTo>
                        <a:pt x="589" y="914"/>
                      </a:lnTo>
                      <a:lnTo>
                        <a:pt x="563" y="918"/>
                      </a:lnTo>
                      <a:lnTo>
                        <a:pt x="479" y="934"/>
                      </a:lnTo>
                      <a:lnTo>
                        <a:pt x="451" y="938"/>
                      </a:lnTo>
                      <a:lnTo>
                        <a:pt x="437" y="954"/>
                      </a:lnTo>
                      <a:lnTo>
                        <a:pt x="446" y="1003"/>
                      </a:lnTo>
                      <a:lnTo>
                        <a:pt x="449" y="1062"/>
                      </a:lnTo>
                      <a:lnTo>
                        <a:pt x="401" y="1080"/>
                      </a:lnTo>
                      <a:lnTo>
                        <a:pt x="331" y="1041"/>
                      </a:lnTo>
                      <a:lnTo>
                        <a:pt x="321" y="1093"/>
                      </a:lnTo>
                      <a:lnTo>
                        <a:pt x="356" y="1116"/>
                      </a:lnTo>
                      <a:lnTo>
                        <a:pt x="367" y="1145"/>
                      </a:lnTo>
                      <a:lnTo>
                        <a:pt x="377" y="1183"/>
                      </a:lnTo>
                      <a:lnTo>
                        <a:pt x="358" y="1207"/>
                      </a:lnTo>
                      <a:lnTo>
                        <a:pt x="339" y="1231"/>
                      </a:lnTo>
                      <a:lnTo>
                        <a:pt x="322" y="1290"/>
                      </a:lnTo>
                      <a:lnTo>
                        <a:pt x="294" y="1302"/>
                      </a:lnTo>
                      <a:lnTo>
                        <a:pt x="289" y="1326"/>
                      </a:lnTo>
                      <a:lnTo>
                        <a:pt x="259" y="1336"/>
                      </a:lnTo>
                      <a:lnTo>
                        <a:pt x="249" y="1399"/>
                      </a:lnTo>
                      <a:lnTo>
                        <a:pt x="318" y="1430"/>
                      </a:lnTo>
                      <a:lnTo>
                        <a:pt x="322" y="1460"/>
                      </a:lnTo>
                      <a:lnTo>
                        <a:pt x="321" y="1488"/>
                      </a:lnTo>
                      <a:lnTo>
                        <a:pt x="294" y="1507"/>
                      </a:lnTo>
                      <a:lnTo>
                        <a:pt x="277" y="1535"/>
                      </a:lnTo>
                      <a:lnTo>
                        <a:pt x="279" y="1610"/>
                      </a:lnTo>
                      <a:lnTo>
                        <a:pt x="245" y="1619"/>
                      </a:lnTo>
                      <a:lnTo>
                        <a:pt x="221" y="1636"/>
                      </a:lnTo>
                      <a:lnTo>
                        <a:pt x="224" y="1678"/>
                      </a:lnTo>
                      <a:lnTo>
                        <a:pt x="219" y="1737"/>
                      </a:lnTo>
                      <a:lnTo>
                        <a:pt x="81" y="1743"/>
                      </a:lnTo>
                      <a:lnTo>
                        <a:pt x="71" y="1678"/>
                      </a:lnTo>
                      <a:lnTo>
                        <a:pt x="32" y="1655"/>
                      </a:lnTo>
                      <a:lnTo>
                        <a:pt x="24" y="1516"/>
                      </a:lnTo>
                      <a:lnTo>
                        <a:pt x="49" y="1507"/>
                      </a:lnTo>
                      <a:lnTo>
                        <a:pt x="57" y="1468"/>
                      </a:lnTo>
                      <a:lnTo>
                        <a:pt x="59" y="1278"/>
                      </a:lnTo>
                      <a:lnTo>
                        <a:pt x="39" y="1224"/>
                      </a:lnTo>
                      <a:lnTo>
                        <a:pt x="38" y="1148"/>
                      </a:lnTo>
                      <a:lnTo>
                        <a:pt x="26" y="1065"/>
                      </a:lnTo>
                      <a:lnTo>
                        <a:pt x="5" y="1021"/>
                      </a:lnTo>
                      <a:lnTo>
                        <a:pt x="10" y="983"/>
                      </a:lnTo>
                      <a:lnTo>
                        <a:pt x="43" y="941"/>
                      </a:lnTo>
                      <a:lnTo>
                        <a:pt x="0" y="848"/>
                      </a:lnTo>
                      <a:lnTo>
                        <a:pt x="34" y="796"/>
                      </a:lnTo>
                      <a:lnTo>
                        <a:pt x="53" y="765"/>
                      </a:lnTo>
                      <a:lnTo>
                        <a:pt x="34" y="741"/>
                      </a:lnTo>
                      <a:lnTo>
                        <a:pt x="34" y="672"/>
                      </a:lnTo>
                      <a:lnTo>
                        <a:pt x="59" y="666"/>
                      </a:lnTo>
                      <a:lnTo>
                        <a:pt x="56" y="610"/>
                      </a:lnTo>
                      <a:lnTo>
                        <a:pt x="34" y="603"/>
                      </a:lnTo>
                      <a:lnTo>
                        <a:pt x="29" y="525"/>
                      </a:lnTo>
                      <a:lnTo>
                        <a:pt x="52" y="507"/>
                      </a:lnTo>
                      <a:lnTo>
                        <a:pt x="48" y="470"/>
                      </a:lnTo>
                      <a:lnTo>
                        <a:pt x="36" y="391"/>
                      </a:lnTo>
                      <a:lnTo>
                        <a:pt x="53" y="362"/>
                      </a:lnTo>
                      <a:lnTo>
                        <a:pt x="59" y="318"/>
                      </a:lnTo>
                      <a:lnTo>
                        <a:pt x="87" y="296"/>
                      </a:lnTo>
                      <a:lnTo>
                        <a:pt x="103" y="255"/>
                      </a:lnTo>
                      <a:lnTo>
                        <a:pt x="80" y="221"/>
                      </a:lnTo>
                      <a:lnTo>
                        <a:pt x="105" y="187"/>
                      </a:lnTo>
                      <a:lnTo>
                        <a:pt x="107" y="128"/>
                      </a:lnTo>
                      <a:lnTo>
                        <a:pt x="136" y="118"/>
                      </a:lnTo>
                      <a:lnTo>
                        <a:pt x="140" y="5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08" name="Freeform 18"/>
                <p:cNvSpPr>
                  <a:spLocks/>
                </p:cNvSpPr>
                <p:nvPr/>
              </p:nvSpPr>
              <p:spPr bwMode="auto">
                <a:xfrm>
                  <a:off x="1674" y="3119"/>
                  <a:ext cx="138" cy="149"/>
                </a:xfrm>
                <a:custGeom>
                  <a:avLst/>
                  <a:gdLst/>
                  <a:ahLst/>
                  <a:cxnLst>
                    <a:cxn ang="0">
                      <a:pos x="71" y="217"/>
                    </a:cxn>
                    <a:cxn ang="0">
                      <a:pos x="84" y="237"/>
                    </a:cxn>
                    <a:cxn ang="0">
                      <a:pos x="113" y="248"/>
                    </a:cxn>
                    <a:cxn ang="0">
                      <a:pos x="138" y="273"/>
                    </a:cxn>
                    <a:cxn ang="0">
                      <a:pos x="152" y="302"/>
                    </a:cxn>
                    <a:cxn ang="0">
                      <a:pos x="217" y="311"/>
                    </a:cxn>
                    <a:cxn ang="0">
                      <a:pos x="230" y="321"/>
                    </a:cxn>
                    <a:cxn ang="0">
                      <a:pos x="245" y="336"/>
                    </a:cxn>
                    <a:cxn ang="0">
                      <a:pos x="227" y="403"/>
                    </a:cxn>
                    <a:cxn ang="0">
                      <a:pos x="217" y="445"/>
                    </a:cxn>
                    <a:cxn ang="0">
                      <a:pos x="360" y="448"/>
                    </a:cxn>
                    <a:cxn ang="0">
                      <a:pos x="364" y="424"/>
                    </a:cxn>
                    <a:cxn ang="0">
                      <a:pos x="392" y="405"/>
                    </a:cxn>
                    <a:cxn ang="0">
                      <a:pos x="413" y="368"/>
                    </a:cxn>
                    <a:cxn ang="0">
                      <a:pos x="407" y="358"/>
                    </a:cxn>
                    <a:cxn ang="0">
                      <a:pos x="398" y="238"/>
                    </a:cxn>
                    <a:cxn ang="0">
                      <a:pos x="358" y="234"/>
                    </a:cxn>
                    <a:cxn ang="0">
                      <a:pos x="354" y="182"/>
                    </a:cxn>
                    <a:cxn ang="0">
                      <a:pos x="310" y="179"/>
                    </a:cxn>
                    <a:cxn ang="0">
                      <a:pos x="286" y="169"/>
                    </a:cxn>
                    <a:cxn ang="0">
                      <a:pos x="275" y="145"/>
                    </a:cxn>
                    <a:cxn ang="0">
                      <a:pos x="233" y="138"/>
                    </a:cxn>
                    <a:cxn ang="0">
                      <a:pos x="230" y="99"/>
                    </a:cxn>
                    <a:cxn ang="0">
                      <a:pos x="198" y="86"/>
                    </a:cxn>
                    <a:cxn ang="0">
                      <a:pos x="194" y="52"/>
                    </a:cxn>
                    <a:cxn ang="0">
                      <a:pos x="174" y="20"/>
                    </a:cxn>
                    <a:cxn ang="0">
                      <a:pos x="119" y="0"/>
                    </a:cxn>
                    <a:cxn ang="0">
                      <a:pos x="83" y="27"/>
                    </a:cxn>
                    <a:cxn ang="0">
                      <a:pos x="31" y="47"/>
                    </a:cxn>
                    <a:cxn ang="0">
                      <a:pos x="16" y="86"/>
                    </a:cxn>
                    <a:cxn ang="0">
                      <a:pos x="0" y="165"/>
                    </a:cxn>
                    <a:cxn ang="0">
                      <a:pos x="27" y="197"/>
                    </a:cxn>
                    <a:cxn ang="0">
                      <a:pos x="71" y="217"/>
                    </a:cxn>
                  </a:cxnLst>
                  <a:rect l="0" t="0" r="r" b="b"/>
                  <a:pathLst>
                    <a:path w="413" h="448">
                      <a:moveTo>
                        <a:pt x="71" y="217"/>
                      </a:moveTo>
                      <a:lnTo>
                        <a:pt x="84" y="237"/>
                      </a:lnTo>
                      <a:lnTo>
                        <a:pt x="113" y="248"/>
                      </a:lnTo>
                      <a:lnTo>
                        <a:pt x="138" y="273"/>
                      </a:lnTo>
                      <a:lnTo>
                        <a:pt x="152" y="302"/>
                      </a:lnTo>
                      <a:lnTo>
                        <a:pt x="217" y="311"/>
                      </a:lnTo>
                      <a:lnTo>
                        <a:pt x="230" y="321"/>
                      </a:lnTo>
                      <a:lnTo>
                        <a:pt x="245" y="336"/>
                      </a:lnTo>
                      <a:lnTo>
                        <a:pt x="227" y="403"/>
                      </a:lnTo>
                      <a:lnTo>
                        <a:pt x="217" y="445"/>
                      </a:lnTo>
                      <a:lnTo>
                        <a:pt x="360" y="448"/>
                      </a:lnTo>
                      <a:lnTo>
                        <a:pt x="364" y="424"/>
                      </a:lnTo>
                      <a:lnTo>
                        <a:pt x="392" y="405"/>
                      </a:lnTo>
                      <a:lnTo>
                        <a:pt x="413" y="368"/>
                      </a:lnTo>
                      <a:lnTo>
                        <a:pt x="407" y="358"/>
                      </a:lnTo>
                      <a:lnTo>
                        <a:pt x="398" y="238"/>
                      </a:lnTo>
                      <a:lnTo>
                        <a:pt x="358" y="234"/>
                      </a:lnTo>
                      <a:lnTo>
                        <a:pt x="354" y="182"/>
                      </a:lnTo>
                      <a:lnTo>
                        <a:pt x="310" y="179"/>
                      </a:lnTo>
                      <a:lnTo>
                        <a:pt x="286" y="169"/>
                      </a:lnTo>
                      <a:lnTo>
                        <a:pt x="275" y="145"/>
                      </a:lnTo>
                      <a:lnTo>
                        <a:pt x="233" y="138"/>
                      </a:lnTo>
                      <a:lnTo>
                        <a:pt x="230" y="99"/>
                      </a:lnTo>
                      <a:lnTo>
                        <a:pt x="198" y="86"/>
                      </a:lnTo>
                      <a:lnTo>
                        <a:pt x="194" y="52"/>
                      </a:lnTo>
                      <a:lnTo>
                        <a:pt x="174" y="20"/>
                      </a:lnTo>
                      <a:lnTo>
                        <a:pt x="119" y="0"/>
                      </a:lnTo>
                      <a:lnTo>
                        <a:pt x="83" y="27"/>
                      </a:lnTo>
                      <a:lnTo>
                        <a:pt x="31" y="47"/>
                      </a:lnTo>
                      <a:lnTo>
                        <a:pt x="16" y="86"/>
                      </a:lnTo>
                      <a:lnTo>
                        <a:pt x="0" y="165"/>
                      </a:lnTo>
                      <a:lnTo>
                        <a:pt x="27" y="197"/>
                      </a:lnTo>
                      <a:lnTo>
                        <a:pt x="71" y="21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09" name="Freeform 19"/>
                <p:cNvSpPr>
                  <a:spLocks/>
                </p:cNvSpPr>
                <p:nvPr/>
              </p:nvSpPr>
              <p:spPr bwMode="auto">
                <a:xfrm>
                  <a:off x="1441" y="2458"/>
                  <a:ext cx="35" cy="18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64" y="0"/>
                    </a:cxn>
                    <a:cxn ang="0">
                      <a:pos x="106" y="20"/>
                    </a:cxn>
                    <a:cxn ang="0">
                      <a:pos x="91" y="51"/>
                    </a:cxn>
                    <a:cxn ang="0">
                      <a:pos x="35" y="55"/>
                    </a:cxn>
                    <a:cxn ang="0">
                      <a:pos x="0" y="31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6" h="55">
                      <a:moveTo>
                        <a:pt x="23" y="0"/>
                      </a:moveTo>
                      <a:lnTo>
                        <a:pt x="64" y="0"/>
                      </a:lnTo>
                      <a:lnTo>
                        <a:pt x="106" y="20"/>
                      </a:lnTo>
                      <a:lnTo>
                        <a:pt x="91" y="51"/>
                      </a:lnTo>
                      <a:lnTo>
                        <a:pt x="35" y="55"/>
                      </a:lnTo>
                      <a:lnTo>
                        <a:pt x="0" y="31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10" name="Freeform 20"/>
                <p:cNvSpPr>
                  <a:spLocks/>
                </p:cNvSpPr>
                <p:nvPr/>
              </p:nvSpPr>
              <p:spPr bwMode="auto">
                <a:xfrm>
                  <a:off x="1538" y="2430"/>
                  <a:ext cx="59" cy="42"/>
                </a:xfrm>
                <a:custGeom>
                  <a:avLst/>
                  <a:gdLst/>
                  <a:ahLst/>
                  <a:cxnLst>
                    <a:cxn ang="0">
                      <a:pos x="0" y="125"/>
                    </a:cxn>
                    <a:cxn ang="0">
                      <a:pos x="16" y="90"/>
                    </a:cxn>
                    <a:cxn ang="0">
                      <a:pos x="16" y="24"/>
                    </a:cxn>
                    <a:cxn ang="0">
                      <a:pos x="16" y="0"/>
                    </a:cxn>
                    <a:cxn ang="0">
                      <a:pos x="58" y="7"/>
                    </a:cxn>
                    <a:cxn ang="0">
                      <a:pos x="73" y="27"/>
                    </a:cxn>
                    <a:cxn ang="0">
                      <a:pos x="93" y="35"/>
                    </a:cxn>
                    <a:cxn ang="0">
                      <a:pos x="113" y="35"/>
                    </a:cxn>
                    <a:cxn ang="0">
                      <a:pos x="121" y="65"/>
                    </a:cxn>
                    <a:cxn ang="0">
                      <a:pos x="144" y="76"/>
                    </a:cxn>
                    <a:cxn ang="0">
                      <a:pos x="176" y="98"/>
                    </a:cxn>
                    <a:cxn ang="0">
                      <a:pos x="165" y="118"/>
                    </a:cxn>
                    <a:cxn ang="0">
                      <a:pos x="123" y="120"/>
                    </a:cxn>
                    <a:cxn ang="0">
                      <a:pos x="58" y="118"/>
                    </a:cxn>
                    <a:cxn ang="0">
                      <a:pos x="0" y="125"/>
                    </a:cxn>
                  </a:cxnLst>
                  <a:rect l="0" t="0" r="r" b="b"/>
                  <a:pathLst>
                    <a:path w="176" h="125">
                      <a:moveTo>
                        <a:pt x="0" y="125"/>
                      </a:moveTo>
                      <a:lnTo>
                        <a:pt x="16" y="90"/>
                      </a:lnTo>
                      <a:lnTo>
                        <a:pt x="16" y="24"/>
                      </a:lnTo>
                      <a:lnTo>
                        <a:pt x="16" y="0"/>
                      </a:lnTo>
                      <a:lnTo>
                        <a:pt x="58" y="7"/>
                      </a:lnTo>
                      <a:lnTo>
                        <a:pt x="73" y="27"/>
                      </a:lnTo>
                      <a:lnTo>
                        <a:pt x="93" y="35"/>
                      </a:lnTo>
                      <a:lnTo>
                        <a:pt x="113" y="35"/>
                      </a:lnTo>
                      <a:lnTo>
                        <a:pt x="121" y="65"/>
                      </a:lnTo>
                      <a:lnTo>
                        <a:pt x="144" y="76"/>
                      </a:lnTo>
                      <a:lnTo>
                        <a:pt x="176" y="98"/>
                      </a:lnTo>
                      <a:lnTo>
                        <a:pt x="165" y="118"/>
                      </a:lnTo>
                      <a:lnTo>
                        <a:pt x="123" y="120"/>
                      </a:lnTo>
                      <a:lnTo>
                        <a:pt x="58" y="118"/>
                      </a:lnTo>
                      <a:lnTo>
                        <a:pt x="0" y="12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11" name="Freeform 21"/>
                <p:cNvSpPr>
                  <a:spLocks/>
                </p:cNvSpPr>
                <p:nvPr/>
              </p:nvSpPr>
              <p:spPr bwMode="auto">
                <a:xfrm>
                  <a:off x="1608" y="2459"/>
                  <a:ext cx="24" cy="16"/>
                </a:xfrm>
                <a:custGeom>
                  <a:avLst/>
                  <a:gdLst/>
                  <a:ahLst/>
                  <a:cxnLst>
                    <a:cxn ang="0">
                      <a:pos x="25" y="4"/>
                    </a:cxn>
                    <a:cxn ang="0">
                      <a:pos x="0" y="22"/>
                    </a:cxn>
                    <a:cxn ang="0">
                      <a:pos x="17" y="36"/>
                    </a:cxn>
                    <a:cxn ang="0">
                      <a:pos x="45" y="48"/>
                    </a:cxn>
                    <a:cxn ang="0">
                      <a:pos x="71" y="34"/>
                    </a:cxn>
                    <a:cxn ang="0">
                      <a:pos x="69" y="0"/>
                    </a:cxn>
                    <a:cxn ang="0">
                      <a:pos x="25" y="4"/>
                    </a:cxn>
                  </a:cxnLst>
                  <a:rect l="0" t="0" r="r" b="b"/>
                  <a:pathLst>
                    <a:path w="71" h="48">
                      <a:moveTo>
                        <a:pt x="25" y="4"/>
                      </a:moveTo>
                      <a:lnTo>
                        <a:pt x="0" y="22"/>
                      </a:lnTo>
                      <a:lnTo>
                        <a:pt x="17" y="36"/>
                      </a:lnTo>
                      <a:lnTo>
                        <a:pt x="45" y="48"/>
                      </a:lnTo>
                      <a:lnTo>
                        <a:pt x="71" y="34"/>
                      </a:lnTo>
                      <a:lnTo>
                        <a:pt x="69" y="0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12" name="Freeform 22"/>
                <p:cNvSpPr>
                  <a:spLocks/>
                </p:cNvSpPr>
                <p:nvPr/>
              </p:nvSpPr>
              <p:spPr bwMode="auto">
                <a:xfrm>
                  <a:off x="2338" y="2486"/>
                  <a:ext cx="102" cy="89"/>
                </a:xfrm>
                <a:custGeom>
                  <a:avLst/>
                  <a:gdLst/>
                  <a:ahLst/>
                  <a:cxnLst>
                    <a:cxn ang="0">
                      <a:pos x="54" y="209"/>
                    </a:cxn>
                    <a:cxn ang="0">
                      <a:pos x="56" y="244"/>
                    </a:cxn>
                    <a:cxn ang="0">
                      <a:pos x="94" y="244"/>
                    </a:cxn>
                    <a:cxn ang="0">
                      <a:pos x="113" y="265"/>
                    </a:cxn>
                    <a:cxn ang="0">
                      <a:pos x="137" y="233"/>
                    </a:cxn>
                    <a:cxn ang="0">
                      <a:pos x="192" y="214"/>
                    </a:cxn>
                    <a:cxn ang="0">
                      <a:pos x="256" y="225"/>
                    </a:cxn>
                    <a:cxn ang="0">
                      <a:pos x="307" y="225"/>
                    </a:cxn>
                    <a:cxn ang="0">
                      <a:pos x="284" y="174"/>
                    </a:cxn>
                    <a:cxn ang="0">
                      <a:pos x="256" y="154"/>
                    </a:cxn>
                    <a:cxn ang="0">
                      <a:pos x="248" y="115"/>
                    </a:cxn>
                    <a:cxn ang="0">
                      <a:pos x="216" y="91"/>
                    </a:cxn>
                    <a:cxn ang="0">
                      <a:pos x="181" y="39"/>
                    </a:cxn>
                    <a:cxn ang="0">
                      <a:pos x="150" y="28"/>
                    </a:cxn>
                    <a:cxn ang="0">
                      <a:pos x="130" y="0"/>
                    </a:cxn>
                    <a:cxn ang="0">
                      <a:pos x="89" y="8"/>
                    </a:cxn>
                    <a:cxn ang="0">
                      <a:pos x="32" y="73"/>
                    </a:cxn>
                    <a:cxn ang="0">
                      <a:pos x="0" y="89"/>
                    </a:cxn>
                    <a:cxn ang="0">
                      <a:pos x="35" y="101"/>
                    </a:cxn>
                    <a:cxn ang="0">
                      <a:pos x="67" y="141"/>
                    </a:cxn>
                    <a:cxn ang="0">
                      <a:pos x="86" y="159"/>
                    </a:cxn>
                    <a:cxn ang="0">
                      <a:pos x="59" y="176"/>
                    </a:cxn>
                    <a:cxn ang="0">
                      <a:pos x="54" y="209"/>
                    </a:cxn>
                  </a:cxnLst>
                  <a:rect l="0" t="0" r="r" b="b"/>
                  <a:pathLst>
                    <a:path w="307" h="265">
                      <a:moveTo>
                        <a:pt x="54" y="209"/>
                      </a:moveTo>
                      <a:lnTo>
                        <a:pt x="56" y="244"/>
                      </a:lnTo>
                      <a:lnTo>
                        <a:pt x="94" y="244"/>
                      </a:lnTo>
                      <a:lnTo>
                        <a:pt x="113" y="265"/>
                      </a:lnTo>
                      <a:lnTo>
                        <a:pt x="137" y="233"/>
                      </a:lnTo>
                      <a:lnTo>
                        <a:pt x="192" y="214"/>
                      </a:lnTo>
                      <a:lnTo>
                        <a:pt x="256" y="225"/>
                      </a:lnTo>
                      <a:lnTo>
                        <a:pt x="307" y="225"/>
                      </a:lnTo>
                      <a:lnTo>
                        <a:pt x="284" y="174"/>
                      </a:lnTo>
                      <a:lnTo>
                        <a:pt x="256" y="154"/>
                      </a:lnTo>
                      <a:lnTo>
                        <a:pt x="248" y="115"/>
                      </a:lnTo>
                      <a:lnTo>
                        <a:pt x="216" y="91"/>
                      </a:lnTo>
                      <a:lnTo>
                        <a:pt x="181" y="39"/>
                      </a:lnTo>
                      <a:lnTo>
                        <a:pt x="150" y="28"/>
                      </a:lnTo>
                      <a:lnTo>
                        <a:pt x="130" y="0"/>
                      </a:lnTo>
                      <a:lnTo>
                        <a:pt x="89" y="8"/>
                      </a:lnTo>
                      <a:lnTo>
                        <a:pt x="32" y="73"/>
                      </a:lnTo>
                      <a:lnTo>
                        <a:pt x="0" y="89"/>
                      </a:lnTo>
                      <a:lnTo>
                        <a:pt x="35" y="101"/>
                      </a:lnTo>
                      <a:lnTo>
                        <a:pt x="67" y="141"/>
                      </a:lnTo>
                      <a:lnTo>
                        <a:pt x="86" y="159"/>
                      </a:lnTo>
                      <a:lnTo>
                        <a:pt x="59" y="176"/>
                      </a:lnTo>
                      <a:lnTo>
                        <a:pt x="54" y="20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13" name="Freeform 23"/>
                <p:cNvSpPr>
                  <a:spLocks/>
                </p:cNvSpPr>
                <p:nvPr/>
              </p:nvSpPr>
              <p:spPr bwMode="auto">
                <a:xfrm>
                  <a:off x="2338" y="2486"/>
                  <a:ext cx="102" cy="89"/>
                </a:xfrm>
                <a:custGeom>
                  <a:avLst/>
                  <a:gdLst/>
                  <a:ahLst/>
                  <a:cxnLst>
                    <a:cxn ang="0">
                      <a:pos x="54" y="209"/>
                    </a:cxn>
                    <a:cxn ang="0">
                      <a:pos x="56" y="244"/>
                    </a:cxn>
                    <a:cxn ang="0">
                      <a:pos x="94" y="244"/>
                    </a:cxn>
                    <a:cxn ang="0">
                      <a:pos x="113" y="265"/>
                    </a:cxn>
                    <a:cxn ang="0">
                      <a:pos x="137" y="233"/>
                    </a:cxn>
                    <a:cxn ang="0">
                      <a:pos x="192" y="214"/>
                    </a:cxn>
                    <a:cxn ang="0">
                      <a:pos x="256" y="225"/>
                    </a:cxn>
                    <a:cxn ang="0">
                      <a:pos x="307" y="225"/>
                    </a:cxn>
                    <a:cxn ang="0">
                      <a:pos x="284" y="174"/>
                    </a:cxn>
                    <a:cxn ang="0">
                      <a:pos x="256" y="154"/>
                    </a:cxn>
                    <a:cxn ang="0">
                      <a:pos x="248" y="115"/>
                    </a:cxn>
                    <a:cxn ang="0">
                      <a:pos x="216" y="91"/>
                    </a:cxn>
                    <a:cxn ang="0">
                      <a:pos x="181" y="39"/>
                    </a:cxn>
                    <a:cxn ang="0">
                      <a:pos x="150" y="28"/>
                    </a:cxn>
                    <a:cxn ang="0">
                      <a:pos x="130" y="0"/>
                    </a:cxn>
                    <a:cxn ang="0">
                      <a:pos x="89" y="8"/>
                    </a:cxn>
                    <a:cxn ang="0">
                      <a:pos x="32" y="73"/>
                    </a:cxn>
                    <a:cxn ang="0">
                      <a:pos x="0" y="89"/>
                    </a:cxn>
                    <a:cxn ang="0">
                      <a:pos x="35" y="101"/>
                    </a:cxn>
                    <a:cxn ang="0">
                      <a:pos x="67" y="141"/>
                    </a:cxn>
                    <a:cxn ang="0">
                      <a:pos x="86" y="159"/>
                    </a:cxn>
                    <a:cxn ang="0">
                      <a:pos x="59" y="176"/>
                    </a:cxn>
                    <a:cxn ang="0">
                      <a:pos x="54" y="209"/>
                    </a:cxn>
                  </a:cxnLst>
                  <a:rect l="0" t="0" r="r" b="b"/>
                  <a:pathLst>
                    <a:path w="307" h="265">
                      <a:moveTo>
                        <a:pt x="54" y="209"/>
                      </a:moveTo>
                      <a:lnTo>
                        <a:pt x="56" y="244"/>
                      </a:lnTo>
                      <a:lnTo>
                        <a:pt x="94" y="244"/>
                      </a:lnTo>
                      <a:lnTo>
                        <a:pt x="113" y="265"/>
                      </a:lnTo>
                      <a:lnTo>
                        <a:pt x="137" y="233"/>
                      </a:lnTo>
                      <a:lnTo>
                        <a:pt x="192" y="214"/>
                      </a:lnTo>
                      <a:lnTo>
                        <a:pt x="256" y="225"/>
                      </a:lnTo>
                      <a:lnTo>
                        <a:pt x="307" y="225"/>
                      </a:lnTo>
                      <a:lnTo>
                        <a:pt x="284" y="174"/>
                      </a:lnTo>
                      <a:lnTo>
                        <a:pt x="256" y="154"/>
                      </a:lnTo>
                      <a:lnTo>
                        <a:pt x="248" y="115"/>
                      </a:lnTo>
                      <a:lnTo>
                        <a:pt x="216" y="91"/>
                      </a:lnTo>
                      <a:lnTo>
                        <a:pt x="181" y="39"/>
                      </a:lnTo>
                      <a:lnTo>
                        <a:pt x="150" y="28"/>
                      </a:lnTo>
                      <a:lnTo>
                        <a:pt x="130" y="0"/>
                      </a:lnTo>
                      <a:lnTo>
                        <a:pt x="89" y="8"/>
                      </a:lnTo>
                      <a:lnTo>
                        <a:pt x="32" y="73"/>
                      </a:lnTo>
                      <a:lnTo>
                        <a:pt x="0" y="89"/>
                      </a:lnTo>
                      <a:lnTo>
                        <a:pt x="35" y="101"/>
                      </a:lnTo>
                      <a:lnTo>
                        <a:pt x="67" y="141"/>
                      </a:lnTo>
                      <a:lnTo>
                        <a:pt x="86" y="159"/>
                      </a:lnTo>
                      <a:lnTo>
                        <a:pt x="59" y="176"/>
                      </a:lnTo>
                      <a:lnTo>
                        <a:pt x="54" y="209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14" name="Freeform 24"/>
                <p:cNvSpPr>
                  <a:spLocks/>
                </p:cNvSpPr>
                <p:nvPr/>
              </p:nvSpPr>
              <p:spPr bwMode="auto">
                <a:xfrm>
                  <a:off x="4767" y="2822"/>
                  <a:ext cx="124" cy="129"/>
                </a:xfrm>
                <a:custGeom>
                  <a:avLst/>
                  <a:gdLst/>
                  <a:ahLst/>
                  <a:cxnLst>
                    <a:cxn ang="0">
                      <a:pos x="55" y="234"/>
                    </a:cxn>
                    <a:cxn ang="0">
                      <a:pos x="0" y="0"/>
                    </a:cxn>
                    <a:cxn ang="0">
                      <a:pos x="49" y="19"/>
                    </a:cxn>
                    <a:cxn ang="0">
                      <a:pos x="124" y="15"/>
                    </a:cxn>
                    <a:cxn ang="0">
                      <a:pos x="124" y="78"/>
                    </a:cxn>
                    <a:cxn ang="0">
                      <a:pos x="171" y="95"/>
                    </a:cxn>
                    <a:cxn ang="0">
                      <a:pos x="183" y="126"/>
                    </a:cxn>
                    <a:cxn ang="0">
                      <a:pos x="222" y="161"/>
                    </a:cxn>
                    <a:cxn ang="0">
                      <a:pos x="246" y="185"/>
                    </a:cxn>
                    <a:cxn ang="0">
                      <a:pos x="238" y="240"/>
                    </a:cxn>
                    <a:cxn ang="0">
                      <a:pos x="274" y="295"/>
                    </a:cxn>
                    <a:cxn ang="0">
                      <a:pos x="338" y="316"/>
                    </a:cxn>
                    <a:cxn ang="0">
                      <a:pos x="373" y="375"/>
                    </a:cxn>
                    <a:cxn ang="0">
                      <a:pos x="373" y="375"/>
                    </a:cxn>
                    <a:cxn ang="0">
                      <a:pos x="363" y="378"/>
                    </a:cxn>
                    <a:cxn ang="0">
                      <a:pos x="341" y="383"/>
                    </a:cxn>
                    <a:cxn ang="0">
                      <a:pos x="329" y="387"/>
                    </a:cxn>
                    <a:cxn ang="0">
                      <a:pos x="318" y="388"/>
                    </a:cxn>
                    <a:cxn ang="0">
                      <a:pos x="307" y="388"/>
                    </a:cxn>
                    <a:cxn ang="0">
                      <a:pos x="304" y="388"/>
                    </a:cxn>
                    <a:cxn ang="0">
                      <a:pos x="301" y="387"/>
                    </a:cxn>
                    <a:cxn ang="0">
                      <a:pos x="301" y="387"/>
                    </a:cxn>
                    <a:cxn ang="0">
                      <a:pos x="295" y="383"/>
                    </a:cxn>
                    <a:cxn ang="0">
                      <a:pos x="285" y="381"/>
                    </a:cxn>
                    <a:cxn ang="0">
                      <a:pos x="261" y="373"/>
                    </a:cxn>
                    <a:cxn ang="0">
                      <a:pos x="231" y="367"/>
                    </a:cxn>
                    <a:cxn ang="0">
                      <a:pos x="171" y="304"/>
                    </a:cxn>
                    <a:cxn ang="0">
                      <a:pos x="128" y="244"/>
                    </a:cxn>
                    <a:cxn ang="0">
                      <a:pos x="55" y="234"/>
                    </a:cxn>
                  </a:cxnLst>
                  <a:rect l="0" t="0" r="r" b="b"/>
                  <a:pathLst>
                    <a:path w="373" h="388">
                      <a:moveTo>
                        <a:pt x="55" y="234"/>
                      </a:moveTo>
                      <a:lnTo>
                        <a:pt x="0" y="0"/>
                      </a:lnTo>
                      <a:lnTo>
                        <a:pt x="49" y="19"/>
                      </a:lnTo>
                      <a:lnTo>
                        <a:pt x="124" y="15"/>
                      </a:lnTo>
                      <a:lnTo>
                        <a:pt x="124" y="78"/>
                      </a:lnTo>
                      <a:lnTo>
                        <a:pt x="171" y="95"/>
                      </a:lnTo>
                      <a:lnTo>
                        <a:pt x="183" y="126"/>
                      </a:lnTo>
                      <a:lnTo>
                        <a:pt x="222" y="161"/>
                      </a:lnTo>
                      <a:lnTo>
                        <a:pt x="246" y="185"/>
                      </a:lnTo>
                      <a:lnTo>
                        <a:pt x="238" y="240"/>
                      </a:lnTo>
                      <a:lnTo>
                        <a:pt x="274" y="295"/>
                      </a:lnTo>
                      <a:lnTo>
                        <a:pt x="338" y="316"/>
                      </a:lnTo>
                      <a:lnTo>
                        <a:pt x="373" y="375"/>
                      </a:lnTo>
                      <a:lnTo>
                        <a:pt x="373" y="375"/>
                      </a:lnTo>
                      <a:lnTo>
                        <a:pt x="363" y="378"/>
                      </a:lnTo>
                      <a:lnTo>
                        <a:pt x="341" y="383"/>
                      </a:lnTo>
                      <a:lnTo>
                        <a:pt x="329" y="387"/>
                      </a:lnTo>
                      <a:lnTo>
                        <a:pt x="318" y="388"/>
                      </a:lnTo>
                      <a:lnTo>
                        <a:pt x="307" y="388"/>
                      </a:lnTo>
                      <a:lnTo>
                        <a:pt x="304" y="388"/>
                      </a:lnTo>
                      <a:lnTo>
                        <a:pt x="301" y="387"/>
                      </a:lnTo>
                      <a:lnTo>
                        <a:pt x="301" y="387"/>
                      </a:lnTo>
                      <a:lnTo>
                        <a:pt x="295" y="383"/>
                      </a:lnTo>
                      <a:lnTo>
                        <a:pt x="285" y="381"/>
                      </a:lnTo>
                      <a:lnTo>
                        <a:pt x="261" y="373"/>
                      </a:lnTo>
                      <a:lnTo>
                        <a:pt x="231" y="367"/>
                      </a:lnTo>
                      <a:lnTo>
                        <a:pt x="171" y="304"/>
                      </a:lnTo>
                      <a:lnTo>
                        <a:pt x="128" y="244"/>
                      </a:lnTo>
                      <a:lnTo>
                        <a:pt x="55" y="23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15" name="Freeform 25"/>
                <p:cNvSpPr>
                  <a:spLocks/>
                </p:cNvSpPr>
                <p:nvPr/>
              </p:nvSpPr>
              <p:spPr bwMode="auto">
                <a:xfrm>
                  <a:off x="4868" y="2844"/>
                  <a:ext cx="43" cy="33"/>
                </a:xfrm>
                <a:custGeom>
                  <a:avLst/>
                  <a:gdLst/>
                  <a:ahLst/>
                  <a:cxnLst>
                    <a:cxn ang="0">
                      <a:pos x="9" y="51"/>
                    </a:cxn>
                    <a:cxn ang="0">
                      <a:pos x="0" y="87"/>
                    </a:cxn>
                    <a:cxn ang="0">
                      <a:pos x="51" y="98"/>
                    </a:cxn>
                    <a:cxn ang="0">
                      <a:pos x="103" y="70"/>
                    </a:cxn>
                    <a:cxn ang="0">
                      <a:pos x="127" y="35"/>
                    </a:cxn>
                    <a:cxn ang="0">
                      <a:pos x="123" y="0"/>
                    </a:cxn>
                    <a:cxn ang="0">
                      <a:pos x="83" y="4"/>
                    </a:cxn>
                    <a:cxn ang="0">
                      <a:pos x="75" y="35"/>
                    </a:cxn>
                    <a:cxn ang="0">
                      <a:pos x="9" y="51"/>
                    </a:cxn>
                  </a:cxnLst>
                  <a:rect l="0" t="0" r="r" b="b"/>
                  <a:pathLst>
                    <a:path w="127" h="98">
                      <a:moveTo>
                        <a:pt x="9" y="51"/>
                      </a:moveTo>
                      <a:lnTo>
                        <a:pt x="0" y="87"/>
                      </a:lnTo>
                      <a:lnTo>
                        <a:pt x="51" y="98"/>
                      </a:lnTo>
                      <a:lnTo>
                        <a:pt x="103" y="70"/>
                      </a:lnTo>
                      <a:lnTo>
                        <a:pt x="127" y="35"/>
                      </a:lnTo>
                      <a:lnTo>
                        <a:pt x="123" y="0"/>
                      </a:lnTo>
                      <a:lnTo>
                        <a:pt x="83" y="4"/>
                      </a:lnTo>
                      <a:lnTo>
                        <a:pt x="75" y="35"/>
                      </a:lnTo>
                      <a:lnTo>
                        <a:pt x="9" y="5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16" name="Freeform 26"/>
                <p:cNvSpPr>
                  <a:spLocks/>
                </p:cNvSpPr>
                <p:nvPr/>
              </p:nvSpPr>
              <p:spPr bwMode="auto">
                <a:xfrm>
                  <a:off x="4938" y="2856"/>
                  <a:ext cx="22" cy="15"/>
                </a:xfrm>
                <a:custGeom>
                  <a:avLst/>
                  <a:gdLst/>
                  <a:ahLst/>
                  <a:cxnLst>
                    <a:cxn ang="0">
                      <a:pos x="34" y="45"/>
                    </a:cxn>
                    <a:cxn ang="0">
                      <a:pos x="34" y="45"/>
                    </a:cxn>
                    <a:cxn ang="0">
                      <a:pos x="40" y="44"/>
                    </a:cxn>
                    <a:cxn ang="0">
                      <a:pos x="46" y="43"/>
                    </a:cxn>
                    <a:cxn ang="0">
                      <a:pos x="51" y="42"/>
                    </a:cxn>
                    <a:cxn ang="0">
                      <a:pos x="56" y="38"/>
                    </a:cxn>
                    <a:cxn ang="0">
                      <a:pos x="61" y="35"/>
                    </a:cxn>
                    <a:cxn ang="0">
                      <a:pos x="64" y="31"/>
                    </a:cxn>
                    <a:cxn ang="0">
                      <a:pos x="66" y="26"/>
                    </a:cxn>
                    <a:cxn ang="0">
                      <a:pos x="66" y="23"/>
                    </a:cxn>
                    <a:cxn ang="0">
                      <a:pos x="66" y="23"/>
                    </a:cxn>
                    <a:cxn ang="0">
                      <a:pos x="66" y="18"/>
                    </a:cxn>
                    <a:cxn ang="0">
                      <a:pos x="64" y="14"/>
                    </a:cxn>
                    <a:cxn ang="0">
                      <a:pos x="61" y="10"/>
                    </a:cxn>
                    <a:cxn ang="0">
                      <a:pos x="56" y="6"/>
                    </a:cxn>
                    <a:cxn ang="0">
                      <a:pos x="51" y="4"/>
                    </a:cxn>
                    <a:cxn ang="0">
                      <a:pos x="46" y="1"/>
                    </a:cxn>
                    <a:cxn ang="0">
                      <a:pos x="40" y="0"/>
                    </a:cxn>
                    <a:cxn ang="0">
                      <a:pos x="34" y="0"/>
                    </a:cxn>
                    <a:cxn ang="0">
                      <a:pos x="34" y="0"/>
                    </a:cxn>
                    <a:cxn ang="0">
                      <a:pos x="26" y="0"/>
                    </a:cxn>
                    <a:cxn ang="0">
                      <a:pos x="20" y="1"/>
                    </a:cxn>
                    <a:cxn ang="0">
                      <a:pos x="15" y="4"/>
                    </a:cxn>
                    <a:cxn ang="0">
                      <a:pos x="10" y="6"/>
                    </a:cxn>
                    <a:cxn ang="0">
                      <a:pos x="5" y="10"/>
                    </a:cxn>
                    <a:cxn ang="0">
                      <a:pos x="2" y="14"/>
                    </a:cxn>
                    <a:cxn ang="0">
                      <a:pos x="0" y="18"/>
                    </a:cxn>
                    <a:cxn ang="0">
                      <a:pos x="0" y="23"/>
                    </a:cxn>
                    <a:cxn ang="0">
                      <a:pos x="0" y="23"/>
                    </a:cxn>
                    <a:cxn ang="0">
                      <a:pos x="0" y="26"/>
                    </a:cxn>
                    <a:cxn ang="0">
                      <a:pos x="2" y="31"/>
                    </a:cxn>
                    <a:cxn ang="0">
                      <a:pos x="5" y="35"/>
                    </a:cxn>
                    <a:cxn ang="0">
                      <a:pos x="10" y="38"/>
                    </a:cxn>
                    <a:cxn ang="0">
                      <a:pos x="15" y="42"/>
                    </a:cxn>
                    <a:cxn ang="0">
                      <a:pos x="20" y="43"/>
                    </a:cxn>
                    <a:cxn ang="0">
                      <a:pos x="26" y="44"/>
                    </a:cxn>
                    <a:cxn ang="0">
                      <a:pos x="34" y="45"/>
                    </a:cxn>
                    <a:cxn ang="0">
                      <a:pos x="34" y="45"/>
                    </a:cxn>
                  </a:cxnLst>
                  <a:rect l="0" t="0" r="r" b="b"/>
                  <a:pathLst>
                    <a:path w="66" h="45">
                      <a:moveTo>
                        <a:pt x="34" y="45"/>
                      </a:moveTo>
                      <a:lnTo>
                        <a:pt x="34" y="45"/>
                      </a:lnTo>
                      <a:lnTo>
                        <a:pt x="40" y="44"/>
                      </a:lnTo>
                      <a:lnTo>
                        <a:pt x="46" y="43"/>
                      </a:lnTo>
                      <a:lnTo>
                        <a:pt x="51" y="42"/>
                      </a:lnTo>
                      <a:lnTo>
                        <a:pt x="56" y="38"/>
                      </a:lnTo>
                      <a:lnTo>
                        <a:pt x="61" y="35"/>
                      </a:lnTo>
                      <a:lnTo>
                        <a:pt x="64" y="31"/>
                      </a:lnTo>
                      <a:lnTo>
                        <a:pt x="66" y="26"/>
                      </a:lnTo>
                      <a:lnTo>
                        <a:pt x="66" y="23"/>
                      </a:lnTo>
                      <a:lnTo>
                        <a:pt x="66" y="23"/>
                      </a:lnTo>
                      <a:lnTo>
                        <a:pt x="66" y="18"/>
                      </a:lnTo>
                      <a:lnTo>
                        <a:pt x="64" y="14"/>
                      </a:lnTo>
                      <a:lnTo>
                        <a:pt x="61" y="10"/>
                      </a:lnTo>
                      <a:lnTo>
                        <a:pt x="56" y="6"/>
                      </a:lnTo>
                      <a:lnTo>
                        <a:pt x="51" y="4"/>
                      </a:lnTo>
                      <a:lnTo>
                        <a:pt x="46" y="1"/>
                      </a:lnTo>
                      <a:lnTo>
                        <a:pt x="40" y="0"/>
                      </a:lnTo>
                      <a:lnTo>
                        <a:pt x="34" y="0"/>
                      </a:lnTo>
                      <a:lnTo>
                        <a:pt x="34" y="0"/>
                      </a:lnTo>
                      <a:lnTo>
                        <a:pt x="26" y="0"/>
                      </a:lnTo>
                      <a:lnTo>
                        <a:pt x="20" y="1"/>
                      </a:lnTo>
                      <a:lnTo>
                        <a:pt x="15" y="4"/>
                      </a:lnTo>
                      <a:lnTo>
                        <a:pt x="10" y="6"/>
                      </a:lnTo>
                      <a:lnTo>
                        <a:pt x="5" y="10"/>
                      </a:lnTo>
                      <a:lnTo>
                        <a:pt x="2" y="14"/>
                      </a:lnTo>
                      <a:lnTo>
                        <a:pt x="0" y="18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26"/>
                      </a:lnTo>
                      <a:lnTo>
                        <a:pt x="2" y="31"/>
                      </a:lnTo>
                      <a:lnTo>
                        <a:pt x="5" y="35"/>
                      </a:lnTo>
                      <a:lnTo>
                        <a:pt x="10" y="38"/>
                      </a:lnTo>
                      <a:lnTo>
                        <a:pt x="15" y="42"/>
                      </a:lnTo>
                      <a:lnTo>
                        <a:pt x="20" y="43"/>
                      </a:lnTo>
                      <a:lnTo>
                        <a:pt x="26" y="44"/>
                      </a:lnTo>
                      <a:lnTo>
                        <a:pt x="34" y="45"/>
                      </a:lnTo>
                      <a:lnTo>
                        <a:pt x="34" y="4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17" name="Freeform 27"/>
                <p:cNvSpPr>
                  <a:spLocks/>
                </p:cNvSpPr>
                <p:nvPr/>
              </p:nvSpPr>
              <p:spPr bwMode="auto">
                <a:xfrm>
                  <a:off x="2716" y="2106"/>
                  <a:ext cx="58" cy="112"/>
                </a:xfrm>
                <a:custGeom>
                  <a:avLst/>
                  <a:gdLst/>
                  <a:ahLst/>
                  <a:cxnLst>
                    <a:cxn ang="0">
                      <a:pos x="99" y="335"/>
                    </a:cxn>
                    <a:cxn ang="0">
                      <a:pos x="71" y="334"/>
                    </a:cxn>
                    <a:cxn ang="0">
                      <a:pos x="60" y="284"/>
                    </a:cxn>
                    <a:cxn ang="0">
                      <a:pos x="20" y="267"/>
                    </a:cxn>
                    <a:cxn ang="0">
                      <a:pos x="0" y="216"/>
                    </a:cxn>
                    <a:cxn ang="0">
                      <a:pos x="12" y="168"/>
                    </a:cxn>
                    <a:cxn ang="0">
                      <a:pos x="55" y="153"/>
                    </a:cxn>
                    <a:cxn ang="0">
                      <a:pos x="32" y="117"/>
                    </a:cxn>
                    <a:cxn ang="0">
                      <a:pos x="40" y="82"/>
                    </a:cxn>
                    <a:cxn ang="0">
                      <a:pos x="60" y="82"/>
                    </a:cxn>
                    <a:cxn ang="0">
                      <a:pos x="51" y="23"/>
                    </a:cxn>
                    <a:cxn ang="0">
                      <a:pos x="81" y="1"/>
                    </a:cxn>
                    <a:cxn ang="0">
                      <a:pos x="105" y="0"/>
                    </a:cxn>
                    <a:cxn ang="0">
                      <a:pos x="128" y="15"/>
                    </a:cxn>
                    <a:cxn ang="0">
                      <a:pos x="165" y="31"/>
                    </a:cxn>
                    <a:cxn ang="0">
                      <a:pos x="153" y="66"/>
                    </a:cxn>
                    <a:cxn ang="0">
                      <a:pos x="170" y="94"/>
                    </a:cxn>
                    <a:cxn ang="0">
                      <a:pos x="165" y="151"/>
                    </a:cxn>
                    <a:cxn ang="0">
                      <a:pos x="133" y="159"/>
                    </a:cxn>
                    <a:cxn ang="0">
                      <a:pos x="129" y="203"/>
                    </a:cxn>
                    <a:cxn ang="0">
                      <a:pos x="157" y="213"/>
                    </a:cxn>
                    <a:cxn ang="0">
                      <a:pos x="174" y="235"/>
                    </a:cxn>
                    <a:cxn ang="0">
                      <a:pos x="167" y="308"/>
                    </a:cxn>
                    <a:cxn ang="0">
                      <a:pos x="143" y="314"/>
                    </a:cxn>
                    <a:cxn ang="0">
                      <a:pos x="99" y="335"/>
                    </a:cxn>
                  </a:cxnLst>
                  <a:rect l="0" t="0" r="r" b="b"/>
                  <a:pathLst>
                    <a:path w="174" h="335">
                      <a:moveTo>
                        <a:pt x="99" y="335"/>
                      </a:moveTo>
                      <a:lnTo>
                        <a:pt x="71" y="334"/>
                      </a:lnTo>
                      <a:lnTo>
                        <a:pt x="60" y="284"/>
                      </a:lnTo>
                      <a:lnTo>
                        <a:pt x="20" y="267"/>
                      </a:lnTo>
                      <a:lnTo>
                        <a:pt x="0" y="216"/>
                      </a:lnTo>
                      <a:lnTo>
                        <a:pt x="12" y="168"/>
                      </a:lnTo>
                      <a:lnTo>
                        <a:pt x="55" y="153"/>
                      </a:lnTo>
                      <a:lnTo>
                        <a:pt x="32" y="117"/>
                      </a:lnTo>
                      <a:lnTo>
                        <a:pt x="40" y="82"/>
                      </a:lnTo>
                      <a:lnTo>
                        <a:pt x="60" y="82"/>
                      </a:lnTo>
                      <a:lnTo>
                        <a:pt x="51" y="23"/>
                      </a:lnTo>
                      <a:lnTo>
                        <a:pt x="81" y="1"/>
                      </a:lnTo>
                      <a:lnTo>
                        <a:pt x="105" y="0"/>
                      </a:lnTo>
                      <a:lnTo>
                        <a:pt x="128" y="15"/>
                      </a:lnTo>
                      <a:lnTo>
                        <a:pt x="165" y="31"/>
                      </a:lnTo>
                      <a:lnTo>
                        <a:pt x="153" y="66"/>
                      </a:lnTo>
                      <a:lnTo>
                        <a:pt x="170" y="94"/>
                      </a:lnTo>
                      <a:lnTo>
                        <a:pt x="165" y="151"/>
                      </a:lnTo>
                      <a:lnTo>
                        <a:pt x="133" y="159"/>
                      </a:lnTo>
                      <a:lnTo>
                        <a:pt x="129" y="203"/>
                      </a:lnTo>
                      <a:lnTo>
                        <a:pt x="157" y="213"/>
                      </a:lnTo>
                      <a:lnTo>
                        <a:pt x="174" y="235"/>
                      </a:lnTo>
                      <a:lnTo>
                        <a:pt x="167" y="308"/>
                      </a:lnTo>
                      <a:lnTo>
                        <a:pt x="143" y="314"/>
                      </a:lnTo>
                      <a:lnTo>
                        <a:pt x="99" y="33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18" name="Freeform 28"/>
                <p:cNvSpPr>
                  <a:spLocks/>
                </p:cNvSpPr>
                <p:nvPr/>
              </p:nvSpPr>
              <p:spPr bwMode="auto">
                <a:xfrm>
                  <a:off x="3798" y="2242"/>
                  <a:ext cx="128" cy="6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1" y="2"/>
                    </a:cxn>
                    <a:cxn ang="0">
                      <a:pos x="90" y="41"/>
                    </a:cxn>
                    <a:cxn ang="0">
                      <a:pos x="138" y="64"/>
                    </a:cxn>
                    <a:cxn ang="0">
                      <a:pos x="153" y="31"/>
                    </a:cxn>
                    <a:cxn ang="0">
                      <a:pos x="158" y="83"/>
                    </a:cxn>
                    <a:cxn ang="0">
                      <a:pos x="193" y="103"/>
                    </a:cxn>
                    <a:cxn ang="0">
                      <a:pos x="238" y="127"/>
                    </a:cxn>
                    <a:cxn ang="0">
                      <a:pos x="340" y="134"/>
                    </a:cxn>
                    <a:cxn ang="0">
                      <a:pos x="383" y="150"/>
                    </a:cxn>
                    <a:cxn ang="0">
                      <a:pos x="359" y="197"/>
                    </a:cxn>
                    <a:cxn ang="0">
                      <a:pos x="315" y="197"/>
                    </a:cxn>
                    <a:cxn ang="0">
                      <a:pos x="265" y="202"/>
                    </a:cxn>
                    <a:cxn ang="0">
                      <a:pos x="224" y="178"/>
                    </a:cxn>
                    <a:cxn ang="0">
                      <a:pos x="169" y="166"/>
                    </a:cxn>
                    <a:cxn ang="0">
                      <a:pos x="98" y="138"/>
                    </a:cxn>
                    <a:cxn ang="0">
                      <a:pos x="42" y="123"/>
                    </a:cxn>
                    <a:cxn ang="0">
                      <a:pos x="7" y="7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83" h="202">
                      <a:moveTo>
                        <a:pt x="0" y="0"/>
                      </a:moveTo>
                      <a:lnTo>
                        <a:pt x="51" y="2"/>
                      </a:lnTo>
                      <a:lnTo>
                        <a:pt x="90" y="41"/>
                      </a:lnTo>
                      <a:lnTo>
                        <a:pt x="138" y="64"/>
                      </a:lnTo>
                      <a:lnTo>
                        <a:pt x="153" y="31"/>
                      </a:lnTo>
                      <a:lnTo>
                        <a:pt x="158" y="83"/>
                      </a:lnTo>
                      <a:lnTo>
                        <a:pt x="193" y="103"/>
                      </a:lnTo>
                      <a:lnTo>
                        <a:pt x="238" y="127"/>
                      </a:lnTo>
                      <a:lnTo>
                        <a:pt x="340" y="134"/>
                      </a:lnTo>
                      <a:lnTo>
                        <a:pt x="383" y="150"/>
                      </a:lnTo>
                      <a:lnTo>
                        <a:pt x="359" y="197"/>
                      </a:lnTo>
                      <a:lnTo>
                        <a:pt x="315" y="197"/>
                      </a:lnTo>
                      <a:lnTo>
                        <a:pt x="265" y="202"/>
                      </a:lnTo>
                      <a:lnTo>
                        <a:pt x="224" y="178"/>
                      </a:lnTo>
                      <a:lnTo>
                        <a:pt x="169" y="166"/>
                      </a:lnTo>
                      <a:lnTo>
                        <a:pt x="98" y="138"/>
                      </a:lnTo>
                      <a:lnTo>
                        <a:pt x="42" y="123"/>
                      </a:lnTo>
                      <a:lnTo>
                        <a:pt x="7" y="7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19" name="Freeform 29"/>
                <p:cNvSpPr>
                  <a:spLocks/>
                </p:cNvSpPr>
                <p:nvPr/>
              </p:nvSpPr>
              <p:spPr bwMode="auto">
                <a:xfrm>
                  <a:off x="3798" y="2242"/>
                  <a:ext cx="128" cy="6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1" y="2"/>
                    </a:cxn>
                    <a:cxn ang="0">
                      <a:pos x="90" y="41"/>
                    </a:cxn>
                    <a:cxn ang="0">
                      <a:pos x="138" y="64"/>
                    </a:cxn>
                    <a:cxn ang="0">
                      <a:pos x="153" y="31"/>
                    </a:cxn>
                    <a:cxn ang="0">
                      <a:pos x="158" y="83"/>
                    </a:cxn>
                    <a:cxn ang="0">
                      <a:pos x="193" y="103"/>
                    </a:cxn>
                    <a:cxn ang="0">
                      <a:pos x="238" y="127"/>
                    </a:cxn>
                    <a:cxn ang="0">
                      <a:pos x="340" y="134"/>
                    </a:cxn>
                    <a:cxn ang="0">
                      <a:pos x="383" y="150"/>
                    </a:cxn>
                    <a:cxn ang="0">
                      <a:pos x="359" y="197"/>
                    </a:cxn>
                    <a:cxn ang="0">
                      <a:pos x="315" y="197"/>
                    </a:cxn>
                    <a:cxn ang="0">
                      <a:pos x="265" y="202"/>
                    </a:cxn>
                    <a:cxn ang="0">
                      <a:pos x="224" y="178"/>
                    </a:cxn>
                    <a:cxn ang="0">
                      <a:pos x="169" y="166"/>
                    </a:cxn>
                    <a:cxn ang="0">
                      <a:pos x="98" y="138"/>
                    </a:cxn>
                    <a:cxn ang="0">
                      <a:pos x="42" y="123"/>
                    </a:cxn>
                    <a:cxn ang="0">
                      <a:pos x="7" y="7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83" h="202">
                      <a:moveTo>
                        <a:pt x="0" y="0"/>
                      </a:moveTo>
                      <a:lnTo>
                        <a:pt x="51" y="2"/>
                      </a:lnTo>
                      <a:lnTo>
                        <a:pt x="90" y="41"/>
                      </a:lnTo>
                      <a:lnTo>
                        <a:pt x="138" y="64"/>
                      </a:lnTo>
                      <a:lnTo>
                        <a:pt x="153" y="31"/>
                      </a:lnTo>
                      <a:lnTo>
                        <a:pt x="158" y="83"/>
                      </a:lnTo>
                      <a:lnTo>
                        <a:pt x="193" y="103"/>
                      </a:lnTo>
                      <a:lnTo>
                        <a:pt x="238" y="127"/>
                      </a:lnTo>
                      <a:lnTo>
                        <a:pt x="340" y="134"/>
                      </a:lnTo>
                      <a:lnTo>
                        <a:pt x="383" y="150"/>
                      </a:lnTo>
                      <a:lnTo>
                        <a:pt x="359" y="197"/>
                      </a:lnTo>
                      <a:lnTo>
                        <a:pt x="315" y="197"/>
                      </a:lnTo>
                      <a:lnTo>
                        <a:pt x="265" y="202"/>
                      </a:lnTo>
                      <a:lnTo>
                        <a:pt x="224" y="178"/>
                      </a:lnTo>
                      <a:lnTo>
                        <a:pt x="169" y="166"/>
                      </a:lnTo>
                      <a:lnTo>
                        <a:pt x="98" y="138"/>
                      </a:lnTo>
                      <a:lnTo>
                        <a:pt x="42" y="123"/>
                      </a:lnTo>
                      <a:lnTo>
                        <a:pt x="7" y="79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20" name="Freeform 30"/>
                <p:cNvSpPr>
                  <a:spLocks/>
                </p:cNvSpPr>
                <p:nvPr/>
              </p:nvSpPr>
              <p:spPr bwMode="auto">
                <a:xfrm>
                  <a:off x="4077" y="2402"/>
                  <a:ext cx="119" cy="208"/>
                </a:xfrm>
                <a:custGeom>
                  <a:avLst/>
                  <a:gdLst/>
                  <a:ahLst/>
                  <a:cxnLst>
                    <a:cxn ang="0">
                      <a:pos x="43" y="561"/>
                    </a:cxn>
                    <a:cxn ang="0">
                      <a:pos x="63" y="530"/>
                    </a:cxn>
                    <a:cxn ang="0">
                      <a:pos x="94" y="462"/>
                    </a:cxn>
                    <a:cxn ang="0">
                      <a:pos x="55" y="427"/>
                    </a:cxn>
                    <a:cxn ang="0">
                      <a:pos x="39" y="368"/>
                    </a:cxn>
                    <a:cxn ang="0">
                      <a:pos x="35" y="328"/>
                    </a:cxn>
                    <a:cxn ang="0">
                      <a:pos x="48" y="249"/>
                    </a:cxn>
                    <a:cxn ang="0">
                      <a:pos x="11" y="202"/>
                    </a:cxn>
                    <a:cxn ang="0">
                      <a:pos x="0" y="171"/>
                    </a:cxn>
                    <a:cxn ang="0">
                      <a:pos x="4" y="87"/>
                    </a:cxn>
                    <a:cxn ang="0">
                      <a:pos x="52" y="68"/>
                    </a:cxn>
                    <a:cxn ang="0">
                      <a:pos x="79" y="44"/>
                    </a:cxn>
                    <a:cxn ang="0">
                      <a:pos x="99" y="0"/>
                    </a:cxn>
                    <a:cxn ang="0">
                      <a:pos x="107" y="40"/>
                    </a:cxn>
                    <a:cxn ang="0">
                      <a:pos x="118" y="87"/>
                    </a:cxn>
                    <a:cxn ang="0">
                      <a:pos x="142" y="107"/>
                    </a:cxn>
                    <a:cxn ang="0">
                      <a:pos x="173" y="123"/>
                    </a:cxn>
                    <a:cxn ang="0">
                      <a:pos x="221" y="182"/>
                    </a:cxn>
                    <a:cxn ang="0">
                      <a:pos x="256" y="151"/>
                    </a:cxn>
                    <a:cxn ang="0">
                      <a:pos x="293" y="190"/>
                    </a:cxn>
                    <a:cxn ang="0">
                      <a:pos x="316" y="254"/>
                    </a:cxn>
                    <a:cxn ang="0">
                      <a:pos x="332" y="289"/>
                    </a:cxn>
                    <a:cxn ang="0">
                      <a:pos x="355" y="293"/>
                    </a:cxn>
                    <a:cxn ang="0">
                      <a:pos x="355" y="368"/>
                    </a:cxn>
                    <a:cxn ang="0">
                      <a:pos x="308" y="375"/>
                    </a:cxn>
                    <a:cxn ang="0">
                      <a:pos x="265" y="348"/>
                    </a:cxn>
                    <a:cxn ang="0">
                      <a:pos x="221" y="392"/>
                    </a:cxn>
                    <a:cxn ang="0">
                      <a:pos x="201" y="447"/>
                    </a:cxn>
                    <a:cxn ang="0">
                      <a:pos x="155" y="439"/>
                    </a:cxn>
                    <a:cxn ang="0">
                      <a:pos x="126" y="535"/>
                    </a:cxn>
                    <a:cxn ang="0">
                      <a:pos x="153" y="585"/>
                    </a:cxn>
                    <a:cxn ang="0">
                      <a:pos x="113" y="624"/>
                    </a:cxn>
                    <a:cxn ang="0">
                      <a:pos x="79" y="601"/>
                    </a:cxn>
                    <a:cxn ang="0">
                      <a:pos x="43" y="561"/>
                    </a:cxn>
                  </a:cxnLst>
                  <a:rect l="0" t="0" r="r" b="b"/>
                  <a:pathLst>
                    <a:path w="355" h="624">
                      <a:moveTo>
                        <a:pt x="43" y="561"/>
                      </a:moveTo>
                      <a:lnTo>
                        <a:pt x="63" y="530"/>
                      </a:lnTo>
                      <a:lnTo>
                        <a:pt x="94" y="462"/>
                      </a:lnTo>
                      <a:lnTo>
                        <a:pt x="55" y="427"/>
                      </a:lnTo>
                      <a:lnTo>
                        <a:pt x="39" y="368"/>
                      </a:lnTo>
                      <a:lnTo>
                        <a:pt x="35" y="328"/>
                      </a:lnTo>
                      <a:lnTo>
                        <a:pt x="48" y="249"/>
                      </a:lnTo>
                      <a:lnTo>
                        <a:pt x="11" y="202"/>
                      </a:lnTo>
                      <a:lnTo>
                        <a:pt x="0" y="171"/>
                      </a:lnTo>
                      <a:lnTo>
                        <a:pt x="4" y="87"/>
                      </a:lnTo>
                      <a:lnTo>
                        <a:pt x="52" y="68"/>
                      </a:lnTo>
                      <a:lnTo>
                        <a:pt x="79" y="44"/>
                      </a:lnTo>
                      <a:lnTo>
                        <a:pt x="99" y="0"/>
                      </a:lnTo>
                      <a:lnTo>
                        <a:pt x="107" y="40"/>
                      </a:lnTo>
                      <a:lnTo>
                        <a:pt x="118" y="87"/>
                      </a:lnTo>
                      <a:lnTo>
                        <a:pt x="142" y="107"/>
                      </a:lnTo>
                      <a:lnTo>
                        <a:pt x="173" y="123"/>
                      </a:lnTo>
                      <a:lnTo>
                        <a:pt x="221" y="182"/>
                      </a:lnTo>
                      <a:lnTo>
                        <a:pt x="256" y="151"/>
                      </a:lnTo>
                      <a:lnTo>
                        <a:pt x="293" y="190"/>
                      </a:lnTo>
                      <a:lnTo>
                        <a:pt x="316" y="254"/>
                      </a:lnTo>
                      <a:lnTo>
                        <a:pt x="332" y="289"/>
                      </a:lnTo>
                      <a:lnTo>
                        <a:pt x="355" y="293"/>
                      </a:lnTo>
                      <a:lnTo>
                        <a:pt x="355" y="368"/>
                      </a:lnTo>
                      <a:lnTo>
                        <a:pt x="308" y="375"/>
                      </a:lnTo>
                      <a:lnTo>
                        <a:pt x="265" y="348"/>
                      </a:lnTo>
                      <a:lnTo>
                        <a:pt x="221" y="392"/>
                      </a:lnTo>
                      <a:lnTo>
                        <a:pt x="201" y="447"/>
                      </a:lnTo>
                      <a:lnTo>
                        <a:pt x="155" y="439"/>
                      </a:lnTo>
                      <a:lnTo>
                        <a:pt x="126" y="535"/>
                      </a:lnTo>
                      <a:lnTo>
                        <a:pt x="153" y="585"/>
                      </a:lnTo>
                      <a:lnTo>
                        <a:pt x="113" y="624"/>
                      </a:lnTo>
                      <a:lnTo>
                        <a:pt x="79" y="601"/>
                      </a:lnTo>
                      <a:lnTo>
                        <a:pt x="43" y="561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21" name="Freeform 31"/>
                <p:cNvSpPr>
                  <a:spLocks/>
                </p:cNvSpPr>
                <p:nvPr/>
              </p:nvSpPr>
              <p:spPr bwMode="auto">
                <a:xfrm>
                  <a:off x="3241" y="1393"/>
                  <a:ext cx="24" cy="24"/>
                </a:xfrm>
                <a:custGeom>
                  <a:avLst/>
                  <a:gdLst/>
                  <a:ahLst/>
                  <a:cxnLst>
                    <a:cxn ang="0">
                      <a:pos x="37" y="0"/>
                    </a:cxn>
                    <a:cxn ang="0">
                      <a:pos x="0" y="41"/>
                    </a:cxn>
                    <a:cxn ang="0">
                      <a:pos x="17" y="72"/>
                    </a:cxn>
                    <a:cxn ang="0">
                      <a:pos x="44" y="68"/>
                    </a:cxn>
                    <a:cxn ang="0">
                      <a:pos x="72" y="28"/>
                    </a:cxn>
                    <a:cxn ang="0">
                      <a:pos x="37" y="0"/>
                    </a:cxn>
                  </a:cxnLst>
                  <a:rect l="0" t="0" r="r" b="b"/>
                  <a:pathLst>
                    <a:path w="72" h="72">
                      <a:moveTo>
                        <a:pt x="37" y="0"/>
                      </a:moveTo>
                      <a:lnTo>
                        <a:pt x="0" y="41"/>
                      </a:lnTo>
                      <a:lnTo>
                        <a:pt x="17" y="72"/>
                      </a:lnTo>
                      <a:lnTo>
                        <a:pt x="44" y="68"/>
                      </a:lnTo>
                      <a:lnTo>
                        <a:pt x="72" y="28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22" name="Freeform 32"/>
                <p:cNvSpPr>
                  <a:spLocks/>
                </p:cNvSpPr>
                <p:nvPr/>
              </p:nvSpPr>
              <p:spPr bwMode="auto">
                <a:xfrm>
                  <a:off x="3359" y="1370"/>
                  <a:ext cx="35" cy="16"/>
                </a:xfrm>
                <a:custGeom>
                  <a:avLst/>
                  <a:gdLst/>
                  <a:ahLst/>
                  <a:cxnLst>
                    <a:cxn ang="0">
                      <a:pos x="88" y="15"/>
                    </a:cxn>
                    <a:cxn ang="0">
                      <a:pos x="44" y="0"/>
                    </a:cxn>
                    <a:cxn ang="0">
                      <a:pos x="0" y="39"/>
                    </a:cxn>
                    <a:cxn ang="0">
                      <a:pos x="32" y="43"/>
                    </a:cxn>
                    <a:cxn ang="0">
                      <a:pos x="103" y="50"/>
                    </a:cxn>
                    <a:cxn ang="0">
                      <a:pos x="88" y="15"/>
                    </a:cxn>
                  </a:cxnLst>
                  <a:rect l="0" t="0" r="r" b="b"/>
                  <a:pathLst>
                    <a:path w="103" h="50">
                      <a:moveTo>
                        <a:pt x="88" y="15"/>
                      </a:moveTo>
                      <a:lnTo>
                        <a:pt x="44" y="0"/>
                      </a:lnTo>
                      <a:lnTo>
                        <a:pt x="0" y="39"/>
                      </a:lnTo>
                      <a:lnTo>
                        <a:pt x="32" y="43"/>
                      </a:lnTo>
                      <a:lnTo>
                        <a:pt x="103" y="50"/>
                      </a:lnTo>
                      <a:lnTo>
                        <a:pt x="88" y="1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23" name="Freeform 33"/>
                <p:cNvSpPr>
                  <a:spLocks/>
                </p:cNvSpPr>
                <p:nvPr/>
              </p:nvSpPr>
              <p:spPr bwMode="auto">
                <a:xfrm>
                  <a:off x="3284" y="1196"/>
                  <a:ext cx="203" cy="175"/>
                </a:xfrm>
                <a:custGeom>
                  <a:avLst/>
                  <a:gdLst/>
                  <a:ahLst/>
                  <a:cxnLst>
                    <a:cxn ang="0">
                      <a:pos x="151" y="300"/>
                    </a:cxn>
                    <a:cxn ang="0">
                      <a:pos x="186" y="269"/>
                    </a:cxn>
                    <a:cxn ang="0">
                      <a:pos x="202" y="248"/>
                    </a:cxn>
                    <a:cxn ang="0">
                      <a:pos x="257" y="206"/>
                    </a:cxn>
                    <a:cxn ang="0">
                      <a:pos x="316" y="169"/>
                    </a:cxn>
                    <a:cxn ang="0">
                      <a:pos x="387" y="118"/>
                    </a:cxn>
                    <a:cxn ang="0">
                      <a:pos x="431" y="103"/>
                    </a:cxn>
                    <a:cxn ang="0">
                      <a:pos x="517" y="71"/>
                    </a:cxn>
                    <a:cxn ang="0">
                      <a:pos x="581" y="51"/>
                    </a:cxn>
                    <a:cxn ang="0">
                      <a:pos x="609" y="35"/>
                    </a:cxn>
                    <a:cxn ang="0">
                      <a:pos x="589" y="4"/>
                    </a:cxn>
                    <a:cxn ang="0">
                      <a:pos x="510" y="0"/>
                    </a:cxn>
                    <a:cxn ang="0">
                      <a:pos x="462" y="40"/>
                    </a:cxn>
                    <a:cxn ang="0">
                      <a:pos x="387" y="59"/>
                    </a:cxn>
                    <a:cxn ang="0">
                      <a:pos x="300" y="63"/>
                    </a:cxn>
                    <a:cxn ang="0">
                      <a:pos x="257" y="103"/>
                    </a:cxn>
                    <a:cxn ang="0">
                      <a:pos x="206" y="103"/>
                    </a:cxn>
                    <a:cxn ang="0">
                      <a:pos x="182" y="138"/>
                    </a:cxn>
                    <a:cxn ang="0">
                      <a:pos x="103" y="154"/>
                    </a:cxn>
                    <a:cxn ang="0">
                      <a:pos x="90" y="213"/>
                    </a:cxn>
                    <a:cxn ang="0">
                      <a:pos x="87" y="245"/>
                    </a:cxn>
                    <a:cxn ang="0">
                      <a:pos x="51" y="241"/>
                    </a:cxn>
                    <a:cxn ang="0">
                      <a:pos x="51" y="252"/>
                    </a:cxn>
                    <a:cxn ang="0">
                      <a:pos x="55" y="269"/>
                    </a:cxn>
                    <a:cxn ang="0">
                      <a:pos x="44" y="292"/>
                    </a:cxn>
                    <a:cxn ang="0">
                      <a:pos x="20" y="309"/>
                    </a:cxn>
                    <a:cxn ang="0">
                      <a:pos x="7" y="359"/>
                    </a:cxn>
                    <a:cxn ang="0">
                      <a:pos x="0" y="423"/>
                    </a:cxn>
                    <a:cxn ang="0">
                      <a:pos x="40" y="443"/>
                    </a:cxn>
                    <a:cxn ang="0">
                      <a:pos x="75" y="517"/>
                    </a:cxn>
                    <a:cxn ang="0">
                      <a:pos x="134" y="526"/>
                    </a:cxn>
                    <a:cxn ang="0">
                      <a:pos x="210" y="517"/>
                    </a:cxn>
                    <a:cxn ang="0">
                      <a:pos x="217" y="486"/>
                    </a:cxn>
                    <a:cxn ang="0">
                      <a:pos x="169" y="458"/>
                    </a:cxn>
                    <a:cxn ang="0">
                      <a:pos x="138" y="427"/>
                    </a:cxn>
                    <a:cxn ang="0">
                      <a:pos x="138" y="364"/>
                    </a:cxn>
                    <a:cxn ang="0">
                      <a:pos x="151" y="312"/>
                    </a:cxn>
                    <a:cxn ang="0">
                      <a:pos x="151" y="300"/>
                    </a:cxn>
                  </a:cxnLst>
                  <a:rect l="0" t="0" r="r" b="b"/>
                  <a:pathLst>
                    <a:path w="609" h="526">
                      <a:moveTo>
                        <a:pt x="151" y="300"/>
                      </a:moveTo>
                      <a:lnTo>
                        <a:pt x="186" y="269"/>
                      </a:lnTo>
                      <a:lnTo>
                        <a:pt x="202" y="248"/>
                      </a:lnTo>
                      <a:lnTo>
                        <a:pt x="257" y="206"/>
                      </a:lnTo>
                      <a:lnTo>
                        <a:pt x="316" y="169"/>
                      </a:lnTo>
                      <a:lnTo>
                        <a:pt x="387" y="118"/>
                      </a:lnTo>
                      <a:lnTo>
                        <a:pt x="431" y="103"/>
                      </a:lnTo>
                      <a:lnTo>
                        <a:pt x="517" y="71"/>
                      </a:lnTo>
                      <a:lnTo>
                        <a:pt x="581" y="51"/>
                      </a:lnTo>
                      <a:lnTo>
                        <a:pt x="609" y="35"/>
                      </a:lnTo>
                      <a:lnTo>
                        <a:pt x="589" y="4"/>
                      </a:lnTo>
                      <a:lnTo>
                        <a:pt x="510" y="0"/>
                      </a:lnTo>
                      <a:lnTo>
                        <a:pt x="462" y="40"/>
                      </a:lnTo>
                      <a:lnTo>
                        <a:pt x="387" y="59"/>
                      </a:lnTo>
                      <a:lnTo>
                        <a:pt x="300" y="63"/>
                      </a:lnTo>
                      <a:lnTo>
                        <a:pt x="257" y="103"/>
                      </a:lnTo>
                      <a:lnTo>
                        <a:pt x="206" y="103"/>
                      </a:lnTo>
                      <a:lnTo>
                        <a:pt x="182" y="138"/>
                      </a:lnTo>
                      <a:lnTo>
                        <a:pt x="103" y="154"/>
                      </a:lnTo>
                      <a:lnTo>
                        <a:pt x="90" y="213"/>
                      </a:lnTo>
                      <a:lnTo>
                        <a:pt x="87" y="245"/>
                      </a:lnTo>
                      <a:lnTo>
                        <a:pt x="51" y="241"/>
                      </a:lnTo>
                      <a:lnTo>
                        <a:pt x="51" y="252"/>
                      </a:lnTo>
                      <a:lnTo>
                        <a:pt x="55" y="269"/>
                      </a:lnTo>
                      <a:lnTo>
                        <a:pt x="44" y="292"/>
                      </a:lnTo>
                      <a:lnTo>
                        <a:pt x="20" y="309"/>
                      </a:lnTo>
                      <a:lnTo>
                        <a:pt x="7" y="359"/>
                      </a:lnTo>
                      <a:lnTo>
                        <a:pt x="0" y="423"/>
                      </a:lnTo>
                      <a:lnTo>
                        <a:pt x="40" y="443"/>
                      </a:lnTo>
                      <a:lnTo>
                        <a:pt x="75" y="517"/>
                      </a:lnTo>
                      <a:lnTo>
                        <a:pt x="134" y="526"/>
                      </a:lnTo>
                      <a:lnTo>
                        <a:pt x="210" y="517"/>
                      </a:lnTo>
                      <a:lnTo>
                        <a:pt x="217" y="486"/>
                      </a:lnTo>
                      <a:lnTo>
                        <a:pt x="169" y="458"/>
                      </a:lnTo>
                      <a:lnTo>
                        <a:pt x="138" y="427"/>
                      </a:lnTo>
                      <a:lnTo>
                        <a:pt x="138" y="364"/>
                      </a:lnTo>
                      <a:lnTo>
                        <a:pt x="151" y="312"/>
                      </a:lnTo>
                      <a:lnTo>
                        <a:pt x="151" y="30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24" name="Freeform 34"/>
                <p:cNvSpPr>
                  <a:spLocks/>
                </p:cNvSpPr>
                <p:nvPr/>
              </p:nvSpPr>
              <p:spPr bwMode="auto">
                <a:xfrm>
                  <a:off x="3515" y="1259"/>
                  <a:ext cx="9" cy="17"/>
                </a:xfrm>
                <a:custGeom>
                  <a:avLst/>
                  <a:gdLst/>
                  <a:ahLst/>
                  <a:cxnLst>
                    <a:cxn ang="0">
                      <a:pos x="14" y="50"/>
                    </a:cxn>
                    <a:cxn ang="0">
                      <a:pos x="14" y="50"/>
                    </a:cxn>
                    <a:cxn ang="0">
                      <a:pos x="16" y="49"/>
                    </a:cxn>
                    <a:cxn ang="0">
                      <a:pos x="19" y="47"/>
                    </a:cxn>
                    <a:cxn ang="0">
                      <a:pos x="24" y="42"/>
                    </a:cxn>
                    <a:cxn ang="0">
                      <a:pos x="26" y="34"/>
                    </a:cxn>
                    <a:cxn ang="0">
                      <a:pos x="27" y="25"/>
                    </a:cxn>
                    <a:cxn ang="0">
                      <a:pos x="27" y="25"/>
                    </a:cxn>
                    <a:cxn ang="0">
                      <a:pos x="26" y="15"/>
                    </a:cxn>
                    <a:cxn ang="0">
                      <a:pos x="24" y="6"/>
                    </a:cxn>
                    <a:cxn ang="0">
                      <a:pos x="19" y="1"/>
                    </a:cxn>
                    <a:cxn ang="0">
                      <a:pos x="16" y="0"/>
                    </a:cxn>
                    <a:cxn ang="0">
                      <a:pos x="14" y="0"/>
                    </a:cxn>
                    <a:cxn ang="0">
                      <a:pos x="14" y="0"/>
                    </a:cxn>
                    <a:cxn ang="0">
                      <a:pos x="11" y="0"/>
                    </a:cxn>
                    <a:cxn ang="0">
                      <a:pos x="9" y="1"/>
                    </a:cxn>
                    <a:cxn ang="0">
                      <a:pos x="3" y="6"/>
                    </a:cxn>
                    <a:cxn ang="0">
                      <a:pos x="1" y="15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1" y="34"/>
                    </a:cxn>
                    <a:cxn ang="0">
                      <a:pos x="3" y="42"/>
                    </a:cxn>
                    <a:cxn ang="0">
                      <a:pos x="9" y="47"/>
                    </a:cxn>
                    <a:cxn ang="0">
                      <a:pos x="11" y="49"/>
                    </a:cxn>
                    <a:cxn ang="0">
                      <a:pos x="14" y="50"/>
                    </a:cxn>
                    <a:cxn ang="0">
                      <a:pos x="14" y="50"/>
                    </a:cxn>
                  </a:cxnLst>
                  <a:rect l="0" t="0" r="r" b="b"/>
                  <a:pathLst>
                    <a:path w="27" h="50">
                      <a:moveTo>
                        <a:pt x="14" y="50"/>
                      </a:moveTo>
                      <a:lnTo>
                        <a:pt x="14" y="50"/>
                      </a:lnTo>
                      <a:lnTo>
                        <a:pt x="16" y="49"/>
                      </a:lnTo>
                      <a:lnTo>
                        <a:pt x="19" y="47"/>
                      </a:lnTo>
                      <a:lnTo>
                        <a:pt x="24" y="42"/>
                      </a:lnTo>
                      <a:lnTo>
                        <a:pt x="26" y="34"/>
                      </a:lnTo>
                      <a:lnTo>
                        <a:pt x="27" y="25"/>
                      </a:lnTo>
                      <a:lnTo>
                        <a:pt x="27" y="25"/>
                      </a:lnTo>
                      <a:lnTo>
                        <a:pt x="26" y="15"/>
                      </a:lnTo>
                      <a:lnTo>
                        <a:pt x="24" y="6"/>
                      </a:lnTo>
                      <a:lnTo>
                        <a:pt x="19" y="1"/>
                      </a:lnTo>
                      <a:lnTo>
                        <a:pt x="16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1" y="0"/>
                      </a:lnTo>
                      <a:lnTo>
                        <a:pt x="9" y="1"/>
                      </a:lnTo>
                      <a:lnTo>
                        <a:pt x="3" y="6"/>
                      </a:lnTo>
                      <a:lnTo>
                        <a:pt x="1" y="15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1" y="34"/>
                      </a:lnTo>
                      <a:lnTo>
                        <a:pt x="3" y="42"/>
                      </a:lnTo>
                      <a:lnTo>
                        <a:pt x="9" y="47"/>
                      </a:lnTo>
                      <a:lnTo>
                        <a:pt x="11" y="49"/>
                      </a:lnTo>
                      <a:lnTo>
                        <a:pt x="14" y="50"/>
                      </a:lnTo>
                      <a:lnTo>
                        <a:pt x="14" y="5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25" name="Freeform 35"/>
                <p:cNvSpPr>
                  <a:spLocks/>
                </p:cNvSpPr>
                <p:nvPr/>
              </p:nvSpPr>
              <p:spPr bwMode="auto">
                <a:xfrm>
                  <a:off x="3743" y="1057"/>
                  <a:ext cx="71" cy="54"/>
                </a:xfrm>
                <a:custGeom>
                  <a:avLst/>
                  <a:gdLst/>
                  <a:ahLst/>
                  <a:cxnLst>
                    <a:cxn ang="0">
                      <a:pos x="106" y="23"/>
                    </a:cxn>
                    <a:cxn ang="0">
                      <a:pos x="71" y="56"/>
                    </a:cxn>
                    <a:cxn ang="0">
                      <a:pos x="36" y="59"/>
                    </a:cxn>
                    <a:cxn ang="0">
                      <a:pos x="0" y="87"/>
                    </a:cxn>
                    <a:cxn ang="0">
                      <a:pos x="27" y="126"/>
                    </a:cxn>
                    <a:cxn ang="0">
                      <a:pos x="83" y="162"/>
                    </a:cxn>
                    <a:cxn ang="0">
                      <a:pos x="154" y="130"/>
                    </a:cxn>
                    <a:cxn ang="0">
                      <a:pos x="213" y="102"/>
                    </a:cxn>
                    <a:cxn ang="0">
                      <a:pos x="202" y="36"/>
                    </a:cxn>
                    <a:cxn ang="0">
                      <a:pos x="143" y="0"/>
                    </a:cxn>
                    <a:cxn ang="0">
                      <a:pos x="106" y="23"/>
                    </a:cxn>
                  </a:cxnLst>
                  <a:rect l="0" t="0" r="r" b="b"/>
                  <a:pathLst>
                    <a:path w="213" h="162">
                      <a:moveTo>
                        <a:pt x="106" y="23"/>
                      </a:moveTo>
                      <a:lnTo>
                        <a:pt x="71" y="56"/>
                      </a:lnTo>
                      <a:lnTo>
                        <a:pt x="36" y="59"/>
                      </a:lnTo>
                      <a:lnTo>
                        <a:pt x="0" y="87"/>
                      </a:lnTo>
                      <a:lnTo>
                        <a:pt x="27" y="126"/>
                      </a:lnTo>
                      <a:lnTo>
                        <a:pt x="83" y="162"/>
                      </a:lnTo>
                      <a:lnTo>
                        <a:pt x="154" y="130"/>
                      </a:lnTo>
                      <a:lnTo>
                        <a:pt x="213" y="102"/>
                      </a:lnTo>
                      <a:lnTo>
                        <a:pt x="202" y="36"/>
                      </a:lnTo>
                      <a:lnTo>
                        <a:pt x="143" y="0"/>
                      </a:lnTo>
                      <a:lnTo>
                        <a:pt x="106" y="2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26" name="Freeform 36"/>
                <p:cNvSpPr>
                  <a:spLocks/>
                </p:cNvSpPr>
                <p:nvPr/>
              </p:nvSpPr>
              <p:spPr bwMode="auto">
                <a:xfrm>
                  <a:off x="3792" y="1097"/>
                  <a:ext cx="68" cy="45"/>
                </a:xfrm>
                <a:custGeom>
                  <a:avLst/>
                  <a:gdLst/>
                  <a:ahLst/>
                  <a:cxnLst>
                    <a:cxn ang="0">
                      <a:pos x="55" y="48"/>
                    </a:cxn>
                    <a:cxn ang="0">
                      <a:pos x="79" y="8"/>
                    </a:cxn>
                    <a:cxn ang="0">
                      <a:pos x="114" y="0"/>
                    </a:cxn>
                    <a:cxn ang="0">
                      <a:pos x="149" y="12"/>
                    </a:cxn>
                    <a:cxn ang="0">
                      <a:pos x="177" y="56"/>
                    </a:cxn>
                    <a:cxn ang="0">
                      <a:pos x="177" y="87"/>
                    </a:cxn>
                    <a:cxn ang="0">
                      <a:pos x="200" y="83"/>
                    </a:cxn>
                    <a:cxn ang="0">
                      <a:pos x="206" y="115"/>
                    </a:cxn>
                    <a:cxn ang="0">
                      <a:pos x="134" y="135"/>
                    </a:cxn>
                    <a:cxn ang="0">
                      <a:pos x="66" y="107"/>
                    </a:cxn>
                    <a:cxn ang="0">
                      <a:pos x="0" y="83"/>
                    </a:cxn>
                    <a:cxn ang="0">
                      <a:pos x="11" y="52"/>
                    </a:cxn>
                    <a:cxn ang="0">
                      <a:pos x="55" y="48"/>
                    </a:cxn>
                  </a:cxnLst>
                  <a:rect l="0" t="0" r="r" b="b"/>
                  <a:pathLst>
                    <a:path w="206" h="135">
                      <a:moveTo>
                        <a:pt x="55" y="48"/>
                      </a:moveTo>
                      <a:lnTo>
                        <a:pt x="79" y="8"/>
                      </a:lnTo>
                      <a:lnTo>
                        <a:pt x="114" y="0"/>
                      </a:lnTo>
                      <a:lnTo>
                        <a:pt x="149" y="12"/>
                      </a:lnTo>
                      <a:lnTo>
                        <a:pt x="177" y="56"/>
                      </a:lnTo>
                      <a:lnTo>
                        <a:pt x="177" y="87"/>
                      </a:lnTo>
                      <a:lnTo>
                        <a:pt x="200" y="83"/>
                      </a:lnTo>
                      <a:lnTo>
                        <a:pt x="206" y="115"/>
                      </a:lnTo>
                      <a:lnTo>
                        <a:pt x="134" y="135"/>
                      </a:lnTo>
                      <a:lnTo>
                        <a:pt x="66" y="107"/>
                      </a:lnTo>
                      <a:lnTo>
                        <a:pt x="0" y="83"/>
                      </a:lnTo>
                      <a:lnTo>
                        <a:pt x="11" y="52"/>
                      </a:lnTo>
                      <a:lnTo>
                        <a:pt x="55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27" name="Freeform 37"/>
                <p:cNvSpPr>
                  <a:spLocks/>
                </p:cNvSpPr>
                <p:nvPr/>
              </p:nvSpPr>
              <p:spPr bwMode="auto">
                <a:xfrm>
                  <a:off x="3868" y="1116"/>
                  <a:ext cx="57" cy="44"/>
                </a:xfrm>
                <a:custGeom>
                  <a:avLst/>
                  <a:gdLst/>
                  <a:ahLst/>
                  <a:cxnLst>
                    <a:cxn ang="0">
                      <a:pos x="20" y="56"/>
                    </a:cxn>
                    <a:cxn ang="0">
                      <a:pos x="40" y="24"/>
                    </a:cxn>
                    <a:cxn ang="0">
                      <a:pos x="75" y="0"/>
                    </a:cxn>
                    <a:cxn ang="0">
                      <a:pos x="88" y="24"/>
                    </a:cxn>
                    <a:cxn ang="0">
                      <a:pos x="107" y="32"/>
                    </a:cxn>
                    <a:cxn ang="0">
                      <a:pos x="131" y="32"/>
                    </a:cxn>
                    <a:cxn ang="0">
                      <a:pos x="162" y="44"/>
                    </a:cxn>
                    <a:cxn ang="0">
                      <a:pos x="171" y="83"/>
                    </a:cxn>
                    <a:cxn ang="0">
                      <a:pos x="151" y="120"/>
                    </a:cxn>
                    <a:cxn ang="0">
                      <a:pos x="92" y="131"/>
                    </a:cxn>
                    <a:cxn ang="0">
                      <a:pos x="20" y="124"/>
                    </a:cxn>
                    <a:cxn ang="0">
                      <a:pos x="0" y="100"/>
                    </a:cxn>
                    <a:cxn ang="0">
                      <a:pos x="20" y="56"/>
                    </a:cxn>
                  </a:cxnLst>
                  <a:rect l="0" t="0" r="r" b="b"/>
                  <a:pathLst>
                    <a:path w="171" h="131">
                      <a:moveTo>
                        <a:pt x="20" y="56"/>
                      </a:moveTo>
                      <a:lnTo>
                        <a:pt x="40" y="24"/>
                      </a:lnTo>
                      <a:lnTo>
                        <a:pt x="75" y="0"/>
                      </a:lnTo>
                      <a:lnTo>
                        <a:pt x="88" y="24"/>
                      </a:lnTo>
                      <a:lnTo>
                        <a:pt x="107" y="32"/>
                      </a:lnTo>
                      <a:lnTo>
                        <a:pt x="131" y="32"/>
                      </a:lnTo>
                      <a:lnTo>
                        <a:pt x="162" y="44"/>
                      </a:lnTo>
                      <a:lnTo>
                        <a:pt x="171" y="83"/>
                      </a:lnTo>
                      <a:lnTo>
                        <a:pt x="151" y="120"/>
                      </a:lnTo>
                      <a:lnTo>
                        <a:pt x="92" y="131"/>
                      </a:lnTo>
                      <a:lnTo>
                        <a:pt x="20" y="124"/>
                      </a:lnTo>
                      <a:lnTo>
                        <a:pt x="0" y="100"/>
                      </a:lnTo>
                      <a:lnTo>
                        <a:pt x="20" y="5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28" name="Freeform 38"/>
                <p:cNvSpPr>
                  <a:spLocks/>
                </p:cNvSpPr>
                <p:nvPr/>
              </p:nvSpPr>
              <p:spPr bwMode="auto">
                <a:xfrm>
                  <a:off x="4364" y="1213"/>
                  <a:ext cx="99" cy="43"/>
                </a:xfrm>
                <a:custGeom>
                  <a:avLst/>
                  <a:gdLst/>
                  <a:ahLst/>
                  <a:cxnLst>
                    <a:cxn ang="0">
                      <a:pos x="162" y="12"/>
                    </a:cxn>
                    <a:cxn ang="0">
                      <a:pos x="155" y="48"/>
                    </a:cxn>
                    <a:cxn ang="0">
                      <a:pos x="103" y="44"/>
                    </a:cxn>
                    <a:cxn ang="0">
                      <a:pos x="87" y="24"/>
                    </a:cxn>
                    <a:cxn ang="0">
                      <a:pos x="39" y="0"/>
                    </a:cxn>
                    <a:cxn ang="0">
                      <a:pos x="0" y="24"/>
                    </a:cxn>
                    <a:cxn ang="0">
                      <a:pos x="0" y="79"/>
                    </a:cxn>
                    <a:cxn ang="0">
                      <a:pos x="59" y="123"/>
                    </a:cxn>
                    <a:cxn ang="0">
                      <a:pos x="135" y="131"/>
                    </a:cxn>
                    <a:cxn ang="0">
                      <a:pos x="166" y="103"/>
                    </a:cxn>
                    <a:cxn ang="0">
                      <a:pos x="214" y="123"/>
                    </a:cxn>
                    <a:cxn ang="0">
                      <a:pos x="273" y="118"/>
                    </a:cxn>
                    <a:cxn ang="0">
                      <a:pos x="297" y="87"/>
                    </a:cxn>
                    <a:cxn ang="0">
                      <a:pos x="249" y="72"/>
                    </a:cxn>
                    <a:cxn ang="0">
                      <a:pos x="225" y="24"/>
                    </a:cxn>
                    <a:cxn ang="0">
                      <a:pos x="182" y="4"/>
                    </a:cxn>
                    <a:cxn ang="0">
                      <a:pos x="162" y="12"/>
                    </a:cxn>
                  </a:cxnLst>
                  <a:rect l="0" t="0" r="r" b="b"/>
                  <a:pathLst>
                    <a:path w="297" h="131">
                      <a:moveTo>
                        <a:pt x="162" y="12"/>
                      </a:moveTo>
                      <a:lnTo>
                        <a:pt x="155" y="48"/>
                      </a:lnTo>
                      <a:lnTo>
                        <a:pt x="103" y="44"/>
                      </a:lnTo>
                      <a:lnTo>
                        <a:pt x="87" y="24"/>
                      </a:lnTo>
                      <a:lnTo>
                        <a:pt x="39" y="0"/>
                      </a:lnTo>
                      <a:lnTo>
                        <a:pt x="0" y="24"/>
                      </a:lnTo>
                      <a:lnTo>
                        <a:pt x="0" y="79"/>
                      </a:lnTo>
                      <a:lnTo>
                        <a:pt x="59" y="123"/>
                      </a:lnTo>
                      <a:lnTo>
                        <a:pt x="135" y="131"/>
                      </a:lnTo>
                      <a:lnTo>
                        <a:pt x="166" y="103"/>
                      </a:lnTo>
                      <a:lnTo>
                        <a:pt x="214" y="123"/>
                      </a:lnTo>
                      <a:lnTo>
                        <a:pt x="273" y="118"/>
                      </a:lnTo>
                      <a:lnTo>
                        <a:pt x="297" y="87"/>
                      </a:lnTo>
                      <a:lnTo>
                        <a:pt x="249" y="72"/>
                      </a:lnTo>
                      <a:lnTo>
                        <a:pt x="225" y="24"/>
                      </a:lnTo>
                      <a:lnTo>
                        <a:pt x="182" y="4"/>
                      </a:lnTo>
                      <a:lnTo>
                        <a:pt x="162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29" name="Freeform 39"/>
                <p:cNvSpPr>
                  <a:spLocks/>
                </p:cNvSpPr>
                <p:nvPr/>
              </p:nvSpPr>
              <p:spPr bwMode="auto">
                <a:xfrm>
                  <a:off x="4487" y="1227"/>
                  <a:ext cx="59" cy="24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28" y="19"/>
                    </a:cxn>
                    <a:cxn ang="0">
                      <a:pos x="94" y="19"/>
                    </a:cxn>
                    <a:cxn ang="0">
                      <a:pos x="170" y="19"/>
                    </a:cxn>
                    <a:cxn ang="0">
                      <a:pos x="177" y="63"/>
                    </a:cxn>
                    <a:cxn ang="0">
                      <a:pos x="83" y="71"/>
                    </a:cxn>
                    <a:cxn ang="0">
                      <a:pos x="28" y="55"/>
                    </a:cxn>
                    <a:cxn ang="0">
                      <a:pos x="0" y="23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177" h="71">
                      <a:moveTo>
                        <a:pt x="4" y="0"/>
                      </a:moveTo>
                      <a:lnTo>
                        <a:pt x="28" y="19"/>
                      </a:lnTo>
                      <a:lnTo>
                        <a:pt x="94" y="19"/>
                      </a:lnTo>
                      <a:lnTo>
                        <a:pt x="170" y="19"/>
                      </a:lnTo>
                      <a:lnTo>
                        <a:pt x="177" y="63"/>
                      </a:lnTo>
                      <a:lnTo>
                        <a:pt x="83" y="71"/>
                      </a:lnTo>
                      <a:lnTo>
                        <a:pt x="28" y="55"/>
                      </a:lnTo>
                      <a:lnTo>
                        <a:pt x="0" y="23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30" name="Freeform 40"/>
                <p:cNvSpPr>
                  <a:spLocks/>
                </p:cNvSpPr>
                <p:nvPr/>
              </p:nvSpPr>
              <p:spPr bwMode="auto">
                <a:xfrm>
                  <a:off x="4966" y="1334"/>
                  <a:ext cx="43" cy="28"/>
                </a:xfrm>
                <a:custGeom>
                  <a:avLst/>
                  <a:gdLst/>
                  <a:ahLst/>
                  <a:cxnLst>
                    <a:cxn ang="0">
                      <a:pos x="51" y="8"/>
                    </a:cxn>
                    <a:cxn ang="0">
                      <a:pos x="12" y="39"/>
                    </a:cxn>
                    <a:cxn ang="0">
                      <a:pos x="0" y="83"/>
                    </a:cxn>
                    <a:cxn ang="0">
                      <a:pos x="68" y="78"/>
                    </a:cxn>
                    <a:cxn ang="0">
                      <a:pos x="115" y="75"/>
                    </a:cxn>
                    <a:cxn ang="0">
                      <a:pos x="127" y="28"/>
                    </a:cxn>
                    <a:cxn ang="0">
                      <a:pos x="84" y="0"/>
                    </a:cxn>
                    <a:cxn ang="0">
                      <a:pos x="51" y="8"/>
                    </a:cxn>
                  </a:cxnLst>
                  <a:rect l="0" t="0" r="r" b="b"/>
                  <a:pathLst>
                    <a:path w="127" h="83">
                      <a:moveTo>
                        <a:pt x="51" y="8"/>
                      </a:moveTo>
                      <a:lnTo>
                        <a:pt x="12" y="39"/>
                      </a:lnTo>
                      <a:lnTo>
                        <a:pt x="0" y="83"/>
                      </a:lnTo>
                      <a:lnTo>
                        <a:pt x="68" y="78"/>
                      </a:lnTo>
                      <a:lnTo>
                        <a:pt x="115" y="75"/>
                      </a:lnTo>
                      <a:lnTo>
                        <a:pt x="127" y="28"/>
                      </a:lnTo>
                      <a:lnTo>
                        <a:pt x="84" y="0"/>
                      </a:lnTo>
                      <a:lnTo>
                        <a:pt x="51" y="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31" name="Freeform 41"/>
                <p:cNvSpPr>
                  <a:spLocks/>
                </p:cNvSpPr>
                <p:nvPr/>
              </p:nvSpPr>
              <p:spPr bwMode="auto">
                <a:xfrm>
                  <a:off x="1227" y="2476"/>
                  <a:ext cx="53" cy="65"/>
                </a:xfrm>
                <a:custGeom>
                  <a:avLst/>
                  <a:gdLst/>
                  <a:ahLst/>
                  <a:cxnLst>
                    <a:cxn ang="0">
                      <a:pos x="0" y="155"/>
                    </a:cxn>
                    <a:cxn ang="0">
                      <a:pos x="20" y="99"/>
                    </a:cxn>
                    <a:cxn ang="0">
                      <a:pos x="60" y="87"/>
                    </a:cxn>
                    <a:cxn ang="0">
                      <a:pos x="68" y="32"/>
                    </a:cxn>
                    <a:cxn ang="0">
                      <a:pos x="138" y="0"/>
                    </a:cxn>
                    <a:cxn ang="0">
                      <a:pos x="133" y="60"/>
                    </a:cxn>
                    <a:cxn ang="0">
                      <a:pos x="133" y="104"/>
                    </a:cxn>
                    <a:cxn ang="0">
                      <a:pos x="158" y="111"/>
                    </a:cxn>
                    <a:cxn ang="0">
                      <a:pos x="151" y="150"/>
                    </a:cxn>
                    <a:cxn ang="0">
                      <a:pos x="119" y="150"/>
                    </a:cxn>
                    <a:cxn ang="0">
                      <a:pos x="110" y="194"/>
                    </a:cxn>
                    <a:cxn ang="0">
                      <a:pos x="46" y="191"/>
                    </a:cxn>
                    <a:cxn ang="0">
                      <a:pos x="0" y="155"/>
                    </a:cxn>
                  </a:cxnLst>
                  <a:rect l="0" t="0" r="r" b="b"/>
                  <a:pathLst>
                    <a:path w="158" h="194">
                      <a:moveTo>
                        <a:pt x="0" y="155"/>
                      </a:moveTo>
                      <a:lnTo>
                        <a:pt x="20" y="99"/>
                      </a:lnTo>
                      <a:lnTo>
                        <a:pt x="60" y="87"/>
                      </a:lnTo>
                      <a:lnTo>
                        <a:pt x="68" y="32"/>
                      </a:lnTo>
                      <a:lnTo>
                        <a:pt x="138" y="0"/>
                      </a:lnTo>
                      <a:lnTo>
                        <a:pt x="133" y="60"/>
                      </a:lnTo>
                      <a:lnTo>
                        <a:pt x="133" y="104"/>
                      </a:lnTo>
                      <a:lnTo>
                        <a:pt x="158" y="111"/>
                      </a:lnTo>
                      <a:lnTo>
                        <a:pt x="151" y="150"/>
                      </a:lnTo>
                      <a:lnTo>
                        <a:pt x="119" y="150"/>
                      </a:lnTo>
                      <a:lnTo>
                        <a:pt x="110" y="194"/>
                      </a:lnTo>
                      <a:lnTo>
                        <a:pt x="46" y="191"/>
                      </a:lnTo>
                      <a:lnTo>
                        <a:pt x="0" y="15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32" name="Freeform 42"/>
                <p:cNvSpPr>
                  <a:spLocks/>
                </p:cNvSpPr>
                <p:nvPr/>
              </p:nvSpPr>
              <p:spPr bwMode="auto">
                <a:xfrm>
                  <a:off x="1388" y="2816"/>
                  <a:ext cx="194" cy="286"/>
                </a:xfrm>
                <a:custGeom>
                  <a:avLst/>
                  <a:gdLst/>
                  <a:ahLst/>
                  <a:cxnLst>
                    <a:cxn ang="0">
                      <a:pos x="471" y="35"/>
                    </a:cxn>
                    <a:cxn ang="0">
                      <a:pos x="431" y="7"/>
                    </a:cxn>
                    <a:cxn ang="0">
                      <a:pos x="352" y="0"/>
                    </a:cxn>
                    <a:cxn ang="0">
                      <a:pos x="328" y="31"/>
                    </a:cxn>
                    <a:cxn ang="0">
                      <a:pos x="197" y="90"/>
                    </a:cxn>
                    <a:cxn ang="0">
                      <a:pos x="135" y="134"/>
                    </a:cxn>
                    <a:cxn ang="0">
                      <a:pos x="87" y="169"/>
                    </a:cxn>
                    <a:cxn ang="0">
                      <a:pos x="56" y="134"/>
                    </a:cxn>
                    <a:cxn ang="0">
                      <a:pos x="44" y="94"/>
                    </a:cxn>
                    <a:cxn ang="0">
                      <a:pos x="18" y="96"/>
                    </a:cxn>
                    <a:cxn ang="0">
                      <a:pos x="0" y="115"/>
                    </a:cxn>
                    <a:cxn ang="0">
                      <a:pos x="3" y="222"/>
                    </a:cxn>
                    <a:cxn ang="0">
                      <a:pos x="49" y="222"/>
                    </a:cxn>
                    <a:cxn ang="0">
                      <a:pos x="69" y="297"/>
                    </a:cxn>
                    <a:cxn ang="0">
                      <a:pos x="93" y="311"/>
                    </a:cxn>
                    <a:cxn ang="0">
                      <a:pos x="100" y="359"/>
                    </a:cxn>
                    <a:cxn ang="0">
                      <a:pos x="117" y="400"/>
                    </a:cxn>
                    <a:cxn ang="0">
                      <a:pos x="142" y="414"/>
                    </a:cxn>
                    <a:cxn ang="0">
                      <a:pos x="148" y="463"/>
                    </a:cxn>
                    <a:cxn ang="0">
                      <a:pos x="162" y="473"/>
                    </a:cxn>
                    <a:cxn ang="0">
                      <a:pos x="180" y="501"/>
                    </a:cxn>
                    <a:cxn ang="0">
                      <a:pos x="194" y="545"/>
                    </a:cxn>
                    <a:cxn ang="0">
                      <a:pos x="214" y="590"/>
                    </a:cxn>
                    <a:cxn ang="0">
                      <a:pos x="235" y="607"/>
                    </a:cxn>
                    <a:cxn ang="0">
                      <a:pos x="225" y="627"/>
                    </a:cxn>
                    <a:cxn ang="0">
                      <a:pos x="241" y="666"/>
                    </a:cxn>
                    <a:cxn ang="0">
                      <a:pos x="289" y="699"/>
                    </a:cxn>
                    <a:cxn ang="0">
                      <a:pos x="334" y="752"/>
                    </a:cxn>
                    <a:cxn ang="0">
                      <a:pos x="401" y="778"/>
                    </a:cxn>
                    <a:cxn ang="0">
                      <a:pos x="465" y="828"/>
                    </a:cxn>
                    <a:cxn ang="0">
                      <a:pos x="504" y="858"/>
                    </a:cxn>
                    <a:cxn ang="0">
                      <a:pos x="536" y="830"/>
                    </a:cxn>
                    <a:cxn ang="0">
                      <a:pos x="550" y="792"/>
                    </a:cxn>
                    <a:cxn ang="0">
                      <a:pos x="565" y="786"/>
                    </a:cxn>
                    <a:cxn ang="0">
                      <a:pos x="550" y="758"/>
                    </a:cxn>
                    <a:cxn ang="0">
                      <a:pos x="558" y="679"/>
                    </a:cxn>
                    <a:cxn ang="0">
                      <a:pos x="555" y="617"/>
                    </a:cxn>
                    <a:cxn ang="0">
                      <a:pos x="578" y="599"/>
                    </a:cxn>
                    <a:cxn ang="0">
                      <a:pos x="583" y="552"/>
                    </a:cxn>
                    <a:cxn ang="0">
                      <a:pos x="548" y="497"/>
                    </a:cxn>
                    <a:cxn ang="0">
                      <a:pos x="509" y="478"/>
                    </a:cxn>
                    <a:cxn ang="0">
                      <a:pos x="490" y="418"/>
                    </a:cxn>
                    <a:cxn ang="0">
                      <a:pos x="455" y="440"/>
                    </a:cxn>
                    <a:cxn ang="0">
                      <a:pos x="413" y="434"/>
                    </a:cxn>
                    <a:cxn ang="0">
                      <a:pos x="407" y="408"/>
                    </a:cxn>
                    <a:cxn ang="0">
                      <a:pos x="376" y="403"/>
                    </a:cxn>
                    <a:cxn ang="0">
                      <a:pos x="364" y="371"/>
                    </a:cxn>
                    <a:cxn ang="0">
                      <a:pos x="332" y="345"/>
                    </a:cxn>
                    <a:cxn ang="0">
                      <a:pos x="320" y="313"/>
                    </a:cxn>
                    <a:cxn ang="0">
                      <a:pos x="331" y="272"/>
                    </a:cxn>
                    <a:cxn ang="0">
                      <a:pos x="358" y="259"/>
                    </a:cxn>
                    <a:cxn ang="0">
                      <a:pos x="378" y="242"/>
                    </a:cxn>
                    <a:cxn ang="0">
                      <a:pos x="369" y="211"/>
                    </a:cxn>
                    <a:cxn ang="0">
                      <a:pos x="382" y="169"/>
                    </a:cxn>
                    <a:cxn ang="0">
                      <a:pos x="413" y="148"/>
                    </a:cxn>
                    <a:cxn ang="0">
                      <a:pos x="455" y="158"/>
                    </a:cxn>
                    <a:cxn ang="0">
                      <a:pos x="490" y="138"/>
                    </a:cxn>
                    <a:cxn ang="0">
                      <a:pos x="503" y="96"/>
                    </a:cxn>
                    <a:cxn ang="0">
                      <a:pos x="471" y="35"/>
                    </a:cxn>
                  </a:cxnLst>
                  <a:rect l="0" t="0" r="r" b="b"/>
                  <a:pathLst>
                    <a:path w="583" h="858">
                      <a:moveTo>
                        <a:pt x="471" y="35"/>
                      </a:moveTo>
                      <a:lnTo>
                        <a:pt x="431" y="7"/>
                      </a:lnTo>
                      <a:lnTo>
                        <a:pt x="352" y="0"/>
                      </a:lnTo>
                      <a:lnTo>
                        <a:pt x="328" y="31"/>
                      </a:lnTo>
                      <a:lnTo>
                        <a:pt x="197" y="90"/>
                      </a:lnTo>
                      <a:lnTo>
                        <a:pt x="135" y="134"/>
                      </a:lnTo>
                      <a:lnTo>
                        <a:pt x="87" y="169"/>
                      </a:lnTo>
                      <a:lnTo>
                        <a:pt x="56" y="134"/>
                      </a:lnTo>
                      <a:lnTo>
                        <a:pt x="44" y="94"/>
                      </a:lnTo>
                      <a:lnTo>
                        <a:pt x="18" y="96"/>
                      </a:lnTo>
                      <a:lnTo>
                        <a:pt x="0" y="115"/>
                      </a:lnTo>
                      <a:lnTo>
                        <a:pt x="3" y="222"/>
                      </a:lnTo>
                      <a:lnTo>
                        <a:pt x="49" y="222"/>
                      </a:lnTo>
                      <a:lnTo>
                        <a:pt x="69" y="297"/>
                      </a:lnTo>
                      <a:lnTo>
                        <a:pt x="93" y="311"/>
                      </a:lnTo>
                      <a:lnTo>
                        <a:pt x="100" y="359"/>
                      </a:lnTo>
                      <a:lnTo>
                        <a:pt x="117" y="400"/>
                      </a:lnTo>
                      <a:lnTo>
                        <a:pt x="142" y="414"/>
                      </a:lnTo>
                      <a:lnTo>
                        <a:pt x="148" y="463"/>
                      </a:lnTo>
                      <a:lnTo>
                        <a:pt x="162" y="473"/>
                      </a:lnTo>
                      <a:lnTo>
                        <a:pt x="180" y="501"/>
                      </a:lnTo>
                      <a:lnTo>
                        <a:pt x="194" y="545"/>
                      </a:lnTo>
                      <a:lnTo>
                        <a:pt x="214" y="590"/>
                      </a:lnTo>
                      <a:lnTo>
                        <a:pt x="235" y="607"/>
                      </a:lnTo>
                      <a:lnTo>
                        <a:pt x="225" y="627"/>
                      </a:lnTo>
                      <a:lnTo>
                        <a:pt x="241" y="666"/>
                      </a:lnTo>
                      <a:lnTo>
                        <a:pt x="289" y="699"/>
                      </a:lnTo>
                      <a:lnTo>
                        <a:pt x="334" y="752"/>
                      </a:lnTo>
                      <a:lnTo>
                        <a:pt x="401" y="778"/>
                      </a:lnTo>
                      <a:lnTo>
                        <a:pt x="465" y="828"/>
                      </a:lnTo>
                      <a:lnTo>
                        <a:pt x="504" y="858"/>
                      </a:lnTo>
                      <a:lnTo>
                        <a:pt x="536" y="830"/>
                      </a:lnTo>
                      <a:lnTo>
                        <a:pt x="550" y="792"/>
                      </a:lnTo>
                      <a:lnTo>
                        <a:pt x="565" y="786"/>
                      </a:lnTo>
                      <a:lnTo>
                        <a:pt x="550" y="758"/>
                      </a:lnTo>
                      <a:lnTo>
                        <a:pt x="558" y="679"/>
                      </a:lnTo>
                      <a:lnTo>
                        <a:pt x="555" y="617"/>
                      </a:lnTo>
                      <a:lnTo>
                        <a:pt x="578" y="599"/>
                      </a:lnTo>
                      <a:lnTo>
                        <a:pt x="583" y="552"/>
                      </a:lnTo>
                      <a:lnTo>
                        <a:pt x="548" y="497"/>
                      </a:lnTo>
                      <a:lnTo>
                        <a:pt x="509" y="478"/>
                      </a:lnTo>
                      <a:lnTo>
                        <a:pt x="490" y="418"/>
                      </a:lnTo>
                      <a:lnTo>
                        <a:pt x="455" y="440"/>
                      </a:lnTo>
                      <a:lnTo>
                        <a:pt x="413" y="434"/>
                      </a:lnTo>
                      <a:lnTo>
                        <a:pt x="407" y="408"/>
                      </a:lnTo>
                      <a:lnTo>
                        <a:pt x="376" y="403"/>
                      </a:lnTo>
                      <a:lnTo>
                        <a:pt x="364" y="371"/>
                      </a:lnTo>
                      <a:lnTo>
                        <a:pt x="332" y="345"/>
                      </a:lnTo>
                      <a:lnTo>
                        <a:pt x="320" y="313"/>
                      </a:lnTo>
                      <a:lnTo>
                        <a:pt x="331" y="272"/>
                      </a:lnTo>
                      <a:lnTo>
                        <a:pt x="358" y="259"/>
                      </a:lnTo>
                      <a:lnTo>
                        <a:pt x="378" y="242"/>
                      </a:lnTo>
                      <a:lnTo>
                        <a:pt x="369" y="211"/>
                      </a:lnTo>
                      <a:lnTo>
                        <a:pt x="382" y="169"/>
                      </a:lnTo>
                      <a:lnTo>
                        <a:pt x="413" y="148"/>
                      </a:lnTo>
                      <a:lnTo>
                        <a:pt x="455" y="158"/>
                      </a:lnTo>
                      <a:lnTo>
                        <a:pt x="490" y="138"/>
                      </a:lnTo>
                      <a:lnTo>
                        <a:pt x="503" y="96"/>
                      </a:lnTo>
                      <a:lnTo>
                        <a:pt x="471" y="3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33" name="Freeform 43"/>
                <p:cNvSpPr>
                  <a:spLocks/>
                </p:cNvSpPr>
                <p:nvPr/>
              </p:nvSpPr>
              <p:spPr bwMode="auto">
                <a:xfrm>
                  <a:off x="2421" y="2322"/>
                  <a:ext cx="247" cy="280"/>
                </a:xfrm>
                <a:custGeom>
                  <a:avLst/>
                  <a:gdLst/>
                  <a:ahLst/>
                  <a:cxnLst>
                    <a:cxn ang="0">
                      <a:pos x="0" y="609"/>
                    </a:cxn>
                    <a:cxn ang="0">
                      <a:pos x="46" y="547"/>
                    </a:cxn>
                    <a:cxn ang="0">
                      <a:pos x="81" y="566"/>
                    </a:cxn>
                    <a:cxn ang="0">
                      <a:pos x="243" y="578"/>
                    </a:cxn>
                    <a:cxn ang="0">
                      <a:pos x="303" y="570"/>
                    </a:cxn>
                    <a:cxn ang="0">
                      <a:pos x="300" y="514"/>
                    </a:cxn>
                    <a:cxn ang="0">
                      <a:pos x="263" y="503"/>
                    </a:cxn>
                    <a:cxn ang="0">
                      <a:pos x="267" y="152"/>
                    </a:cxn>
                    <a:cxn ang="0">
                      <a:pos x="243" y="120"/>
                    </a:cxn>
                    <a:cxn ang="0">
                      <a:pos x="243" y="52"/>
                    </a:cxn>
                    <a:cxn ang="0">
                      <a:pos x="276" y="45"/>
                    </a:cxn>
                    <a:cxn ang="0">
                      <a:pos x="276" y="0"/>
                    </a:cxn>
                    <a:cxn ang="0">
                      <a:pos x="324" y="31"/>
                    </a:cxn>
                    <a:cxn ang="0">
                      <a:pos x="640" y="285"/>
                    </a:cxn>
                    <a:cxn ang="0">
                      <a:pos x="684" y="305"/>
                    </a:cxn>
                    <a:cxn ang="0">
                      <a:pos x="695" y="379"/>
                    </a:cxn>
                    <a:cxn ang="0">
                      <a:pos x="735" y="371"/>
                    </a:cxn>
                    <a:cxn ang="0">
                      <a:pos x="743" y="522"/>
                    </a:cxn>
                    <a:cxn ang="0">
                      <a:pos x="711" y="526"/>
                    </a:cxn>
                    <a:cxn ang="0">
                      <a:pos x="711" y="553"/>
                    </a:cxn>
                    <a:cxn ang="0">
                      <a:pos x="592" y="568"/>
                    </a:cxn>
                    <a:cxn ang="0">
                      <a:pos x="557" y="594"/>
                    </a:cxn>
                    <a:cxn ang="0">
                      <a:pos x="480" y="590"/>
                    </a:cxn>
                    <a:cxn ang="0">
                      <a:pos x="457" y="621"/>
                    </a:cxn>
                    <a:cxn ang="0">
                      <a:pos x="434" y="645"/>
                    </a:cxn>
                    <a:cxn ang="0">
                      <a:pos x="374" y="665"/>
                    </a:cxn>
                    <a:cxn ang="0">
                      <a:pos x="362" y="689"/>
                    </a:cxn>
                    <a:cxn ang="0">
                      <a:pos x="346" y="724"/>
                    </a:cxn>
                    <a:cxn ang="0">
                      <a:pos x="315" y="768"/>
                    </a:cxn>
                    <a:cxn ang="0">
                      <a:pos x="300" y="830"/>
                    </a:cxn>
                    <a:cxn ang="0">
                      <a:pos x="244" y="837"/>
                    </a:cxn>
                    <a:cxn ang="0">
                      <a:pos x="206" y="842"/>
                    </a:cxn>
                    <a:cxn ang="0">
                      <a:pos x="193" y="779"/>
                    </a:cxn>
                    <a:cxn ang="0">
                      <a:pos x="157" y="744"/>
                    </a:cxn>
                    <a:cxn ang="0">
                      <a:pos x="105" y="732"/>
                    </a:cxn>
                    <a:cxn ang="0">
                      <a:pos x="59" y="719"/>
                    </a:cxn>
                    <a:cxn ang="0">
                      <a:pos x="36" y="668"/>
                    </a:cxn>
                    <a:cxn ang="0">
                      <a:pos x="8" y="648"/>
                    </a:cxn>
                    <a:cxn ang="0">
                      <a:pos x="0" y="609"/>
                    </a:cxn>
                  </a:cxnLst>
                  <a:rect l="0" t="0" r="r" b="b"/>
                  <a:pathLst>
                    <a:path w="743" h="842">
                      <a:moveTo>
                        <a:pt x="0" y="609"/>
                      </a:moveTo>
                      <a:lnTo>
                        <a:pt x="46" y="547"/>
                      </a:lnTo>
                      <a:lnTo>
                        <a:pt x="81" y="566"/>
                      </a:lnTo>
                      <a:lnTo>
                        <a:pt x="243" y="578"/>
                      </a:lnTo>
                      <a:lnTo>
                        <a:pt x="303" y="570"/>
                      </a:lnTo>
                      <a:lnTo>
                        <a:pt x="300" y="514"/>
                      </a:lnTo>
                      <a:lnTo>
                        <a:pt x="263" y="503"/>
                      </a:lnTo>
                      <a:lnTo>
                        <a:pt x="267" y="152"/>
                      </a:lnTo>
                      <a:lnTo>
                        <a:pt x="243" y="120"/>
                      </a:lnTo>
                      <a:lnTo>
                        <a:pt x="243" y="52"/>
                      </a:lnTo>
                      <a:lnTo>
                        <a:pt x="276" y="45"/>
                      </a:lnTo>
                      <a:lnTo>
                        <a:pt x="276" y="0"/>
                      </a:lnTo>
                      <a:lnTo>
                        <a:pt x="324" y="31"/>
                      </a:lnTo>
                      <a:lnTo>
                        <a:pt x="640" y="285"/>
                      </a:lnTo>
                      <a:lnTo>
                        <a:pt x="684" y="305"/>
                      </a:lnTo>
                      <a:lnTo>
                        <a:pt x="695" y="379"/>
                      </a:lnTo>
                      <a:lnTo>
                        <a:pt x="735" y="371"/>
                      </a:lnTo>
                      <a:lnTo>
                        <a:pt x="743" y="522"/>
                      </a:lnTo>
                      <a:lnTo>
                        <a:pt x="711" y="526"/>
                      </a:lnTo>
                      <a:lnTo>
                        <a:pt x="711" y="553"/>
                      </a:lnTo>
                      <a:lnTo>
                        <a:pt x="592" y="568"/>
                      </a:lnTo>
                      <a:lnTo>
                        <a:pt x="557" y="594"/>
                      </a:lnTo>
                      <a:lnTo>
                        <a:pt x="480" y="590"/>
                      </a:lnTo>
                      <a:lnTo>
                        <a:pt x="457" y="621"/>
                      </a:lnTo>
                      <a:lnTo>
                        <a:pt x="434" y="645"/>
                      </a:lnTo>
                      <a:lnTo>
                        <a:pt x="374" y="665"/>
                      </a:lnTo>
                      <a:lnTo>
                        <a:pt x="362" y="689"/>
                      </a:lnTo>
                      <a:lnTo>
                        <a:pt x="346" y="724"/>
                      </a:lnTo>
                      <a:lnTo>
                        <a:pt x="315" y="768"/>
                      </a:lnTo>
                      <a:lnTo>
                        <a:pt x="300" y="830"/>
                      </a:lnTo>
                      <a:lnTo>
                        <a:pt x="244" y="837"/>
                      </a:lnTo>
                      <a:lnTo>
                        <a:pt x="206" y="842"/>
                      </a:lnTo>
                      <a:lnTo>
                        <a:pt x="193" y="779"/>
                      </a:lnTo>
                      <a:lnTo>
                        <a:pt x="157" y="744"/>
                      </a:lnTo>
                      <a:lnTo>
                        <a:pt x="105" y="732"/>
                      </a:lnTo>
                      <a:lnTo>
                        <a:pt x="59" y="719"/>
                      </a:lnTo>
                      <a:lnTo>
                        <a:pt x="36" y="668"/>
                      </a:lnTo>
                      <a:lnTo>
                        <a:pt x="8" y="648"/>
                      </a:lnTo>
                      <a:lnTo>
                        <a:pt x="0" y="60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34" name="Freeform 44"/>
                <p:cNvSpPr>
                  <a:spLocks/>
                </p:cNvSpPr>
                <p:nvPr/>
              </p:nvSpPr>
              <p:spPr bwMode="auto">
                <a:xfrm>
                  <a:off x="2402" y="2607"/>
                  <a:ext cx="50" cy="54"/>
                </a:xfrm>
                <a:custGeom>
                  <a:avLst/>
                  <a:gdLst/>
                  <a:ahLst/>
                  <a:cxnLst>
                    <a:cxn ang="0">
                      <a:pos x="151" y="79"/>
                    </a:cxn>
                    <a:cxn ang="0">
                      <a:pos x="138" y="27"/>
                    </a:cxn>
                    <a:cxn ang="0">
                      <a:pos x="88" y="0"/>
                    </a:cxn>
                    <a:cxn ang="0">
                      <a:pos x="48" y="20"/>
                    </a:cxn>
                    <a:cxn ang="0">
                      <a:pos x="0" y="31"/>
                    </a:cxn>
                    <a:cxn ang="0">
                      <a:pos x="13" y="75"/>
                    </a:cxn>
                    <a:cxn ang="0">
                      <a:pos x="44" y="86"/>
                    </a:cxn>
                    <a:cxn ang="0">
                      <a:pos x="52" y="127"/>
                    </a:cxn>
                    <a:cxn ang="0">
                      <a:pos x="96" y="138"/>
                    </a:cxn>
                    <a:cxn ang="0">
                      <a:pos x="107" y="162"/>
                    </a:cxn>
                    <a:cxn ang="0">
                      <a:pos x="151" y="79"/>
                    </a:cxn>
                  </a:cxnLst>
                  <a:rect l="0" t="0" r="r" b="b"/>
                  <a:pathLst>
                    <a:path w="151" h="162">
                      <a:moveTo>
                        <a:pt x="151" y="79"/>
                      </a:moveTo>
                      <a:lnTo>
                        <a:pt x="138" y="27"/>
                      </a:lnTo>
                      <a:lnTo>
                        <a:pt x="88" y="0"/>
                      </a:lnTo>
                      <a:lnTo>
                        <a:pt x="48" y="20"/>
                      </a:lnTo>
                      <a:lnTo>
                        <a:pt x="0" y="31"/>
                      </a:lnTo>
                      <a:lnTo>
                        <a:pt x="13" y="75"/>
                      </a:lnTo>
                      <a:lnTo>
                        <a:pt x="44" y="86"/>
                      </a:lnTo>
                      <a:lnTo>
                        <a:pt x="52" y="127"/>
                      </a:lnTo>
                      <a:lnTo>
                        <a:pt x="96" y="138"/>
                      </a:lnTo>
                      <a:lnTo>
                        <a:pt x="107" y="162"/>
                      </a:lnTo>
                      <a:lnTo>
                        <a:pt x="151" y="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35" name="Freeform 45"/>
                <p:cNvSpPr>
                  <a:spLocks/>
                </p:cNvSpPr>
                <p:nvPr/>
              </p:nvSpPr>
              <p:spPr bwMode="auto">
                <a:xfrm>
                  <a:off x="2641" y="2537"/>
                  <a:ext cx="167" cy="165"/>
                </a:xfrm>
                <a:custGeom>
                  <a:avLst/>
                  <a:gdLst/>
                  <a:ahLst/>
                  <a:cxnLst>
                    <a:cxn ang="0">
                      <a:pos x="401" y="320"/>
                    </a:cxn>
                    <a:cxn ang="0">
                      <a:pos x="432" y="269"/>
                    </a:cxn>
                    <a:cxn ang="0">
                      <a:pos x="453" y="180"/>
                    </a:cxn>
                    <a:cxn ang="0">
                      <a:pos x="467" y="158"/>
                    </a:cxn>
                    <a:cxn ang="0">
                      <a:pos x="492" y="138"/>
                    </a:cxn>
                    <a:cxn ang="0">
                      <a:pos x="501" y="79"/>
                    </a:cxn>
                    <a:cxn ang="0">
                      <a:pos x="491" y="0"/>
                    </a:cxn>
                    <a:cxn ang="0">
                      <a:pos x="491" y="0"/>
                    </a:cxn>
                    <a:cxn ang="0">
                      <a:pos x="458" y="19"/>
                    </a:cxn>
                    <a:cxn ang="0">
                      <a:pos x="437" y="44"/>
                    </a:cxn>
                    <a:cxn ang="0">
                      <a:pos x="414" y="19"/>
                    </a:cxn>
                    <a:cxn ang="0">
                      <a:pos x="354" y="16"/>
                    </a:cxn>
                    <a:cxn ang="0">
                      <a:pos x="348" y="43"/>
                    </a:cxn>
                    <a:cxn ang="0">
                      <a:pos x="310" y="39"/>
                    </a:cxn>
                    <a:cxn ang="0">
                      <a:pos x="282" y="13"/>
                    </a:cxn>
                    <a:cxn ang="0">
                      <a:pos x="249" y="16"/>
                    </a:cxn>
                    <a:cxn ang="0">
                      <a:pos x="192" y="23"/>
                    </a:cxn>
                    <a:cxn ang="0">
                      <a:pos x="187" y="43"/>
                    </a:cxn>
                    <a:cxn ang="0">
                      <a:pos x="168" y="11"/>
                    </a:cxn>
                    <a:cxn ang="0">
                      <a:pos x="131" y="5"/>
                    </a:cxn>
                    <a:cxn ang="0">
                      <a:pos x="89" y="16"/>
                    </a:cxn>
                    <a:cxn ang="0">
                      <a:pos x="72" y="50"/>
                    </a:cxn>
                    <a:cxn ang="0">
                      <a:pos x="58" y="74"/>
                    </a:cxn>
                    <a:cxn ang="0">
                      <a:pos x="44" y="74"/>
                    </a:cxn>
                    <a:cxn ang="0">
                      <a:pos x="51" y="133"/>
                    </a:cxn>
                    <a:cxn ang="0">
                      <a:pos x="28" y="236"/>
                    </a:cxn>
                    <a:cxn ang="0">
                      <a:pos x="0" y="271"/>
                    </a:cxn>
                    <a:cxn ang="0">
                      <a:pos x="11" y="374"/>
                    </a:cxn>
                    <a:cxn ang="0">
                      <a:pos x="48" y="382"/>
                    </a:cxn>
                    <a:cxn ang="0">
                      <a:pos x="89" y="375"/>
                    </a:cxn>
                    <a:cxn ang="0">
                      <a:pos x="108" y="397"/>
                    </a:cxn>
                    <a:cxn ang="0">
                      <a:pos x="127" y="424"/>
                    </a:cxn>
                    <a:cxn ang="0">
                      <a:pos x="126" y="468"/>
                    </a:cxn>
                    <a:cxn ang="0">
                      <a:pos x="158" y="495"/>
                    </a:cxn>
                    <a:cxn ang="0">
                      <a:pos x="202" y="496"/>
                    </a:cxn>
                    <a:cxn ang="0">
                      <a:pos x="288" y="427"/>
                    </a:cxn>
                    <a:cxn ang="0">
                      <a:pos x="315" y="392"/>
                    </a:cxn>
                    <a:cxn ang="0">
                      <a:pos x="352" y="357"/>
                    </a:cxn>
                    <a:cxn ang="0">
                      <a:pos x="401" y="320"/>
                    </a:cxn>
                  </a:cxnLst>
                  <a:rect l="0" t="0" r="r" b="b"/>
                  <a:pathLst>
                    <a:path w="501" h="496">
                      <a:moveTo>
                        <a:pt x="401" y="320"/>
                      </a:moveTo>
                      <a:lnTo>
                        <a:pt x="432" y="269"/>
                      </a:lnTo>
                      <a:lnTo>
                        <a:pt x="453" y="180"/>
                      </a:lnTo>
                      <a:lnTo>
                        <a:pt x="467" y="158"/>
                      </a:lnTo>
                      <a:lnTo>
                        <a:pt x="492" y="138"/>
                      </a:lnTo>
                      <a:lnTo>
                        <a:pt x="501" y="79"/>
                      </a:lnTo>
                      <a:lnTo>
                        <a:pt x="491" y="0"/>
                      </a:lnTo>
                      <a:lnTo>
                        <a:pt x="491" y="0"/>
                      </a:lnTo>
                      <a:lnTo>
                        <a:pt x="458" y="19"/>
                      </a:lnTo>
                      <a:lnTo>
                        <a:pt x="437" y="44"/>
                      </a:lnTo>
                      <a:lnTo>
                        <a:pt x="414" y="19"/>
                      </a:lnTo>
                      <a:lnTo>
                        <a:pt x="354" y="16"/>
                      </a:lnTo>
                      <a:lnTo>
                        <a:pt x="348" y="43"/>
                      </a:lnTo>
                      <a:lnTo>
                        <a:pt x="310" y="39"/>
                      </a:lnTo>
                      <a:lnTo>
                        <a:pt x="282" y="13"/>
                      </a:lnTo>
                      <a:lnTo>
                        <a:pt x="249" y="16"/>
                      </a:lnTo>
                      <a:lnTo>
                        <a:pt x="192" y="23"/>
                      </a:lnTo>
                      <a:lnTo>
                        <a:pt x="187" y="43"/>
                      </a:lnTo>
                      <a:lnTo>
                        <a:pt x="168" y="11"/>
                      </a:lnTo>
                      <a:lnTo>
                        <a:pt x="131" y="5"/>
                      </a:lnTo>
                      <a:lnTo>
                        <a:pt x="89" y="16"/>
                      </a:lnTo>
                      <a:lnTo>
                        <a:pt x="72" y="50"/>
                      </a:lnTo>
                      <a:lnTo>
                        <a:pt x="58" y="74"/>
                      </a:lnTo>
                      <a:lnTo>
                        <a:pt x="44" y="74"/>
                      </a:lnTo>
                      <a:lnTo>
                        <a:pt x="51" y="133"/>
                      </a:lnTo>
                      <a:lnTo>
                        <a:pt x="28" y="236"/>
                      </a:lnTo>
                      <a:lnTo>
                        <a:pt x="0" y="271"/>
                      </a:lnTo>
                      <a:lnTo>
                        <a:pt x="11" y="374"/>
                      </a:lnTo>
                      <a:lnTo>
                        <a:pt x="48" y="382"/>
                      </a:lnTo>
                      <a:lnTo>
                        <a:pt x="89" y="375"/>
                      </a:lnTo>
                      <a:lnTo>
                        <a:pt x="108" y="397"/>
                      </a:lnTo>
                      <a:lnTo>
                        <a:pt x="127" y="424"/>
                      </a:lnTo>
                      <a:lnTo>
                        <a:pt x="126" y="468"/>
                      </a:lnTo>
                      <a:lnTo>
                        <a:pt x="158" y="495"/>
                      </a:lnTo>
                      <a:lnTo>
                        <a:pt x="202" y="496"/>
                      </a:lnTo>
                      <a:lnTo>
                        <a:pt x="288" y="427"/>
                      </a:lnTo>
                      <a:lnTo>
                        <a:pt x="315" y="392"/>
                      </a:lnTo>
                      <a:lnTo>
                        <a:pt x="352" y="357"/>
                      </a:lnTo>
                      <a:lnTo>
                        <a:pt x="401" y="32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36" name="Freeform 46"/>
                <p:cNvSpPr>
                  <a:spLocks/>
                </p:cNvSpPr>
                <p:nvPr/>
              </p:nvSpPr>
              <p:spPr bwMode="auto">
                <a:xfrm>
                  <a:off x="2829" y="2584"/>
                  <a:ext cx="186" cy="147"/>
                </a:xfrm>
                <a:custGeom>
                  <a:avLst/>
                  <a:gdLst/>
                  <a:ahLst/>
                  <a:cxnLst>
                    <a:cxn ang="0">
                      <a:pos x="553" y="314"/>
                    </a:cxn>
                    <a:cxn ang="0">
                      <a:pos x="527" y="312"/>
                    </a:cxn>
                    <a:cxn ang="0">
                      <a:pos x="474" y="324"/>
                    </a:cxn>
                    <a:cxn ang="0">
                      <a:pos x="434" y="318"/>
                    </a:cxn>
                    <a:cxn ang="0">
                      <a:pos x="430" y="335"/>
                    </a:cxn>
                    <a:cxn ang="0">
                      <a:pos x="336" y="345"/>
                    </a:cxn>
                    <a:cxn ang="0">
                      <a:pos x="330" y="366"/>
                    </a:cxn>
                    <a:cxn ang="0">
                      <a:pos x="251" y="373"/>
                    </a:cxn>
                    <a:cxn ang="0">
                      <a:pos x="235" y="342"/>
                    </a:cxn>
                    <a:cxn ang="0">
                      <a:pos x="206" y="329"/>
                    </a:cxn>
                    <a:cxn ang="0">
                      <a:pos x="186" y="356"/>
                    </a:cxn>
                    <a:cxn ang="0">
                      <a:pos x="164" y="367"/>
                    </a:cxn>
                    <a:cxn ang="0">
                      <a:pos x="147" y="381"/>
                    </a:cxn>
                    <a:cxn ang="0">
                      <a:pos x="113" y="387"/>
                    </a:cxn>
                    <a:cxn ang="0">
                      <a:pos x="89" y="412"/>
                    </a:cxn>
                    <a:cxn ang="0">
                      <a:pos x="71" y="440"/>
                    </a:cxn>
                    <a:cxn ang="0">
                      <a:pos x="55" y="412"/>
                    </a:cxn>
                    <a:cxn ang="0">
                      <a:pos x="34" y="347"/>
                    </a:cxn>
                    <a:cxn ang="0">
                      <a:pos x="0" y="294"/>
                    </a:cxn>
                    <a:cxn ang="0">
                      <a:pos x="20" y="235"/>
                    </a:cxn>
                    <a:cxn ang="0">
                      <a:pos x="41" y="205"/>
                    </a:cxn>
                    <a:cxn ang="0">
                      <a:pos x="68" y="191"/>
                    </a:cxn>
                    <a:cxn ang="0">
                      <a:pos x="110" y="195"/>
                    </a:cxn>
                    <a:cxn ang="0">
                      <a:pos x="124" y="166"/>
                    </a:cxn>
                    <a:cxn ang="0">
                      <a:pos x="174" y="162"/>
                    </a:cxn>
                    <a:cxn ang="0">
                      <a:pos x="197" y="129"/>
                    </a:cxn>
                    <a:cxn ang="0">
                      <a:pos x="241" y="119"/>
                    </a:cxn>
                    <a:cxn ang="0">
                      <a:pos x="257" y="87"/>
                    </a:cxn>
                    <a:cxn ang="0">
                      <a:pos x="286" y="73"/>
                    </a:cxn>
                    <a:cxn ang="0">
                      <a:pos x="306" y="35"/>
                    </a:cxn>
                    <a:cxn ang="0">
                      <a:pos x="336" y="8"/>
                    </a:cxn>
                    <a:cxn ang="0">
                      <a:pos x="358" y="0"/>
                    </a:cxn>
                    <a:cxn ang="0">
                      <a:pos x="379" y="33"/>
                    </a:cxn>
                    <a:cxn ang="0">
                      <a:pos x="401" y="78"/>
                    </a:cxn>
                    <a:cxn ang="0">
                      <a:pos x="396" y="118"/>
                    </a:cxn>
                    <a:cxn ang="0">
                      <a:pos x="417" y="128"/>
                    </a:cxn>
                    <a:cxn ang="0">
                      <a:pos x="420" y="153"/>
                    </a:cxn>
                    <a:cxn ang="0">
                      <a:pos x="452" y="148"/>
                    </a:cxn>
                    <a:cxn ang="0">
                      <a:pos x="464" y="191"/>
                    </a:cxn>
                    <a:cxn ang="0">
                      <a:pos x="506" y="199"/>
                    </a:cxn>
                    <a:cxn ang="0">
                      <a:pos x="513" y="250"/>
                    </a:cxn>
                    <a:cxn ang="0">
                      <a:pos x="540" y="260"/>
                    </a:cxn>
                    <a:cxn ang="0">
                      <a:pos x="551" y="278"/>
                    </a:cxn>
                    <a:cxn ang="0">
                      <a:pos x="558" y="291"/>
                    </a:cxn>
                    <a:cxn ang="0">
                      <a:pos x="553" y="314"/>
                    </a:cxn>
                  </a:cxnLst>
                  <a:rect l="0" t="0" r="r" b="b"/>
                  <a:pathLst>
                    <a:path w="558" h="440">
                      <a:moveTo>
                        <a:pt x="553" y="314"/>
                      </a:moveTo>
                      <a:lnTo>
                        <a:pt x="527" y="312"/>
                      </a:lnTo>
                      <a:lnTo>
                        <a:pt x="474" y="324"/>
                      </a:lnTo>
                      <a:lnTo>
                        <a:pt x="434" y="318"/>
                      </a:lnTo>
                      <a:lnTo>
                        <a:pt x="430" y="335"/>
                      </a:lnTo>
                      <a:lnTo>
                        <a:pt x="336" y="345"/>
                      </a:lnTo>
                      <a:lnTo>
                        <a:pt x="330" y="366"/>
                      </a:lnTo>
                      <a:lnTo>
                        <a:pt x="251" y="373"/>
                      </a:lnTo>
                      <a:lnTo>
                        <a:pt x="235" y="342"/>
                      </a:lnTo>
                      <a:lnTo>
                        <a:pt x="206" y="329"/>
                      </a:lnTo>
                      <a:lnTo>
                        <a:pt x="186" y="356"/>
                      </a:lnTo>
                      <a:lnTo>
                        <a:pt x="164" y="367"/>
                      </a:lnTo>
                      <a:lnTo>
                        <a:pt x="147" y="381"/>
                      </a:lnTo>
                      <a:lnTo>
                        <a:pt x="113" y="387"/>
                      </a:lnTo>
                      <a:lnTo>
                        <a:pt x="89" y="412"/>
                      </a:lnTo>
                      <a:lnTo>
                        <a:pt x="71" y="440"/>
                      </a:lnTo>
                      <a:lnTo>
                        <a:pt x="55" y="412"/>
                      </a:lnTo>
                      <a:lnTo>
                        <a:pt x="34" y="347"/>
                      </a:lnTo>
                      <a:lnTo>
                        <a:pt x="0" y="294"/>
                      </a:lnTo>
                      <a:lnTo>
                        <a:pt x="20" y="235"/>
                      </a:lnTo>
                      <a:lnTo>
                        <a:pt x="41" y="205"/>
                      </a:lnTo>
                      <a:lnTo>
                        <a:pt x="68" y="191"/>
                      </a:lnTo>
                      <a:lnTo>
                        <a:pt x="110" y="195"/>
                      </a:lnTo>
                      <a:lnTo>
                        <a:pt x="124" y="166"/>
                      </a:lnTo>
                      <a:lnTo>
                        <a:pt x="174" y="162"/>
                      </a:lnTo>
                      <a:lnTo>
                        <a:pt x="197" y="129"/>
                      </a:lnTo>
                      <a:lnTo>
                        <a:pt x="241" y="119"/>
                      </a:lnTo>
                      <a:lnTo>
                        <a:pt x="257" y="87"/>
                      </a:lnTo>
                      <a:lnTo>
                        <a:pt x="286" y="73"/>
                      </a:lnTo>
                      <a:lnTo>
                        <a:pt x="306" y="35"/>
                      </a:lnTo>
                      <a:lnTo>
                        <a:pt x="336" y="8"/>
                      </a:lnTo>
                      <a:lnTo>
                        <a:pt x="358" y="0"/>
                      </a:lnTo>
                      <a:lnTo>
                        <a:pt x="379" y="33"/>
                      </a:lnTo>
                      <a:lnTo>
                        <a:pt x="401" y="78"/>
                      </a:lnTo>
                      <a:lnTo>
                        <a:pt x="396" y="118"/>
                      </a:lnTo>
                      <a:lnTo>
                        <a:pt x="417" y="128"/>
                      </a:lnTo>
                      <a:lnTo>
                        <a:pt x="420" y="153"/>
                      </a:lnTo>
                      <a:lnTo>
                        <a:pt x="452" y="148"/>
                      </a:lnTo>
                      <a:lnTo>
                        <a:pt x="464" y="191"/>
                      </a:lnTo>
                      <a:lnTo>
                        <a:pt x="506" y="199"/>
                      </a:lnTo>
                      <a:lnTo>
                        <a:pt x="513" y="250"/>
                      </a:lnTo>
                      <a:lnTo>
                        <a:pt x="540" y="260"/>
                      </a:lnTo>
                      <a:lnTo>
                        <a:pt x="551" y="278"/>
                      </a:lnTo>
                      <a:lnTo>
                        <a:pt x="558" y="291"/>
                      </a:lnTo>
                      <a:lnTo>
                        <a:pt x="553" y="3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37" name="Freeform 47"/>
                <p:cNvSpPr>
                  <a:spLocks/>
                </p:cNvSpPr>
                <p:nvPr/>
              </p:nvSpPr>
              <p:spPr bwMode="auto">
                <a:xfrm>
                  <a:off x="2975" y="2215"/>
                  <a:ext cx="162" cy="189"/>
                </a:xfrm>
                <a:custGeom>
                  <a:avLst/>
                  <a:gdLst/>
                  <a:ahLst/>
                  <a:cxnLst>
                    <a:cxn ang="0">
                      <a:pos x="0" y="12"/>
                    </a:cxn>
                    <a:cxn ang="0">
                      <a:pos x="3" y="565"/>
                    </a:cxn>
                    <a:cxn ang="0">
                      <a:pos x="31" y="550"/>
                    </a:cxn>
                    <a:cxn ang="0">
                      <a:pos x="66" y="526"/>
                    </a:cxn>
                    <a:cxn ang="0">
                      <a:pos x="362" y="526"/>
                    </a:cxn>
                    <a:cxn ang="0">
                      <a:pos x="390" y="550"/>
                    </a:cxn>
                    <a:cxn ang="0">
                      <a:pos x="469" y="486"/>
                    </a:cxn>
                    <a:cxn ang="0">
                      <a:pos x="469" y="423"/>
                    </a:cxn>
                    <a:cxn ang="0">
                      <a:pos x="485" y="410"/>
                    </a:cxn>
                    <a:cxn ang="0">
                      <a:pos x="378" y="241"/>
                    </a:cxn>
                    <a:cxn ang="0">
                      <a:pos x="318" y="138"/>
                    </a:cxn>
                    <a:cxn ang="0">
                      <a:pos x="318" y="91"/>
                    </a:cxn>
                    <a:cxn ang="0">
                      <a:pos x="351" y="130"/>
                    </a:cxn>
                    <a:cxn ang="0">
                      <a:pos x="402" y="185"/>
                    </a:cxn>
                    <a:cxn ang="0">
                      <a:pos x="425" y="138"/>
                    </a:cxn>
                    <a:cxn ang="0">
                      <a:pos x="425" y="83"/>
                    </a:cxn>
                    <a:cxn ang="0">
                      <a:pos x="382" y="16"/>
                    </a:cxn>
                    <a:cxn ang="0">
                      <a:pos x="318" y="12"/>
                    </a:cxn>
                    <a:cxn ang="0">
                      <a:pos x="204" y="0"/>
                    </a:cxn>
                    <a:cxn ang="0">
                      <a:pos x="189" y="55"/>
                    </a:cxn>
                    <a:cxn ang="0">
                      <a:pos x="156" y="40"/>
                    </a:cxn>
                    <a:cxn ang="0">
                      <a:pos x="125" y="3"/>
                    </a:cxn>
                    <a:cxn ang="0">
                      <a:pos x="0" y="12"/>
                    </a:cxn>
                  </a:cxnLst>
                  <a:rect l="0" t="0" r="r" b="b"/>
                  <a:pathLst>
                    <a:path w="485" h="565">
                      <a:moveTo>
                        <a:pt x="0" y="12"/>
                      </a:moveTo>
                      <a:lnTo>
                        <a:pt x="3" y="565"/>
                      </a:lnTo>
                      <a:lnTo>
                        <a:pt x="31" y="550"/>
                      </a:lnTo>
                      <a:lnTo>
                        <a:pt x="66" y="526"/>
                      </a:lnTo>
                      <a:lnTo>
                        <a:pt x="362" y="526"/>
                      </a:lnTo>
                      <a:lnTo>
                        <a:pt x="390" y="550"/>
                      </a:lnTo>
                      <a:lnTo>
                        <a:pt x="469" y="486"/>
                      </a:lnTo>
                      <a:lnTo>
                        <a:pt x="469" y="423"/>
                      </a:lnTo>
                      <a:lnTo>
                        <a:pt x="485" y="410"/>
                      </a:lnTo>
                      <a:lnTo>
                        <a:pt x="378" y="241"/>
                      </a:lnTo>
                      <a:lnTo>
                        <a:pt x="318" y="138"/>
                      </a:lnTo>
                      <a:lnTo>
                        <a:pt x="318" y="91"/>
                      </a:lnTo>
                      <a:lnTo>
                        <a:pt x="351" y="130"/>
                      </a:lnTo>
                      <a:lnTo>
                        <a:pt x="402" y="185"/>
                      </a:lnTo>
                      <a:lnTo>
                        <a:pt x="425" y="138"/>
                      </a:lnTo>
                      <a:lnTo>
                        <a:pt x="425" y="83"/>
                      </a:lnTo>
                      <a:lnTo>
                        <a:pt x="382" y="16"/>
                      </a:lnTo>
                      <a:lnTo>
                        <a:pt x="318" y="12"/>
                      </a:lnTo>
                      <a:lnTo>
                        <a:pt x="204" y="0"/>
                      </a:lnTo>
                      <a:lnTo>
                        <a:pt x="189" y="55"/>
                      </a:lnTo>
                      <a:lnTo>
                        <a:pt x="156" y="40"/>
                      </a:lnTo>
                      <a:lnTo>
                        <a:pt x="125" y="3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38" name="Freeform 48"/>
                <p:cNvSpPr>
                  <a:spLocks/>
                </p:cNvSpPr>
                <p:nvPr/>
              </p:nvSpPr>
              <p:spPr bwMode="auto">
                <a:xfrm>
                  <a:off x="3528" y="2134"/>
                  <a:ext cx="186" cy="224"/>
                </a:xfrm>
                <a:custGeom>
                  <a:avLst/>
                  <a:gdLst/>
                  <a:ahLst/>
                  <a:cxnLst>
                    <a:cxn ang="0">
                      <a:pos x="430" y="0"/>
                    </a:cxn>
                    <a:cxn ang="0">
                      <a:pos x="388" y="16"/>
                    </a:cxn>
                    <a:cxn ang="0">
                      <a:pos x="378" y="65"/>
                    </a:cxn>
                    <a:cxn ang="0">
                      <a:pos x="378" y="65"/>
                    </a:cxn>
                    <a:cxn ang="0">
                      <a:pos x="360" y="123"/>
                    </a:cxn>
                    <a:cxn ang="0">
                      <a:pos x="340" y="169"/>
                    </a:cxn>
                    <a:cxn ang="0">
                      <a:pos x="309" y="189"/>
                    </a:cxn>
                    <a:cxn ang="0">
                      <a:pos x="296" y="245"/>
                    </a:cxn>
                    <a:cxn ang="0">
                      <a:pos x="257" y="248"/>
                    </a:cxn>
                    <a:cxn ang="0">
                      <a:pos x="206" y="281"/>
                    </a:cxn>
                    <a:cxn ang="0">
                      <a:pos x="170" y="309"/>
                    </a:cxn>
                    <a:cxn ang="0">
                      <a:pos x="150" y="355"/>
                    </a:cxn>
                    <a:cxn ang="0">
                      <a:pos x="20" y="368"/>
                    </a:cxn>
                    <a:cxn ang="0">
                      <a:pos x="0" y="407"/>
                    </a:cxn>
                    <a:cxn ang="0">
                      <a:pos x="12" y="458"/>
                    </a:cxn>
                    <a:cxn ang="0">
                      <a:pos x="47" y="462"/>
                    </a:cxn>
                    <a:cxn ang="0">
                      <a:pos x="64" y="490"/>
                    </a:cxn>
                    <a:cxn ang="0">
                      <a:pos x="36" y="526"/>
                    </a:cxn>
                    <a:cxn ang="0">
                      <a:pos x="0" y="537"/>
                    </a:cxn>
                    <a:cxn ang="0">
                      <a:pos x="36" y="549"/>
                    </a:cxn>
                    <a:cxn ang="0">
                      <a:pos x="55" y="589"/>
                    </a:cxn>
                    <a:cxn ang="0">
                      <a:pos x="134" y="589"/>
                    </a:cxn>
                    <a:cxn ang="0">
                      <a:pos x="185" y="569"/>
                    </a:cxn>
                    <a:cxn ang="0">
                      <a:pos x="194" y="609"/>
                    </a:cxn>
                    <a:cxn ang="0">
                      <a:pos x="246" y="644"/>
                    </a:cxn>
                    <a:cxn ang="0">
                      <a:pos x="285" y="672"/>
                    </a:cxn>
                    <a:cxn ang="0">
                      <a:pos x="312" y="644"/>
                    </a:cxn>
                    <a:cxn ang="0">
                      <a:pos x="403" y="644"/>
                    </a:cxn>
                    <a:cxn ang="0">
                      <a:pos x="408" y="605"/>
                    </a:cxn>
                    <a:cxn ang="0">
                      <a:pos x="360" y="541"/>
                    </a:cxn>
                    <a:cxn ang="0">
                      <a:pos x="320" y="502"/>
                    </a:cxn>
                    <a:cxn ang="0">
                      <a:pos x="336" y="454"/>
                    </a:cxn>
                    <a:cxn ang="0">
                      <a:pos x="364" y="427"/>
                    </a:cxn>
                    <a:cxn ang="0">
                      <a:pos x="443" y="454"/>
                    </a:cxn>
                    <a:cxn ang="0">
                      <a:pos x="454" y="423"/>
                    </a:cxn>
                    <a:cxn ang="0">
                      <a:pos x="459" y="387"/>
                    </a:cxn>
                    <a:cxn ang="0">
                      <a:pos x="509" y="344"/>
                    </a:cxn>
                    <a:cxn ang="0">
                      <a:pos x="526" y="300"/>
                    </a:cxn>
                    <a:cxn ang="0">
                      <a:pos x="557" y="269"/>
                    </a:cxn>
                    <a:cxn ang="0">
                      <a:pos x="553" y="197"/>
                    </a:cxn>
                    <a:cxn ang="0">
                      <a:pos x="509" y="166"/>
                    </a:cxn>
                    <a:cxn ang="0">
                      <a:pos x="514" y="103"/>
                    </a:cxn>
                    <a:cxn ang="0">
                      <a:pos x="491" y="71"/>
                    </a:cxn>
                    <a:cxn ang="0">
                      <a:pos x="498" y="27"/>
                    </a:cxn>
                    <a:cxn ang="0">
                      <a:pos x="459" y="7"/>
                    </a:cxn>
                    <a:cxn ang="0">
                      <a:pos x="430" y="0"/>
                    </a:cxn>
                  </a:cxnLst>
                  <a:rect l="0" t="0" r="r" b="b"/>
                  <a:pathLst>
                    <a:path w="557" h="672">
                      <a:moveTo>
                        <a:pt x="430" y="0"/>
                      </a:moveTo>
                      <a:lnTo>
                        <a:pt x="388" y="16"/>
                      </a:lnTo>
                      <a:lnTo>
                        <a:pt x="378" y="65"/>
                      </a:lnTo>
                      <a:lnTo>
                        <a:pt x="378" y="65"/>
                      </a:lnTo>
                      <a:lnTo>
                        <a:pt x="360" y="123"/>
                      </a:lnTo>
                      <a:lnTo>
                        <a:pt x="340" y="169"/>
                      </a:lnTo>
                      <a:lnTo>
                        <a:pt x="309" y="189"/>
                      </a:lnTo>
                      <a:lnTo>
                        <a:pt x="296" y="245"/>
                      </a:lnTo>
                      <a:lnTo>
                        <a:pt x="257" y="248"/>
                      </a:lnTo>
                      <a:lnTo>
                        <a:pt x="206" y="281"/>
                      </a:lnTo>
                      <a:lnTo>
                        <a:pt x="170" y="309"/>
                      </a:lnTo>
                      <a:lnTo>
                        <a:pt x="150" y="355"/>
                      </a:lnTo>
                      <a:lnTo>
                        <a:pt x="20" y="368"/>
                      </a:lnTo>
                      <a:lnTo>
                        <a:pt x="0" y="407"/>
                      </a:lnTo>
                      <a:lnTo>
                        <a:pt x="12" y="458"/>
                      </a:lnTo>
                      <a:lnTo>
                        <a:pt x="47" y="462"/>
                      </a:lnTo>
                      <a:lnTo>
                        <a:pt x="64" y="490"/>
                      </a:lnTo>
                      <a:lnTo>
                        <a:pt x="36" y="526"/>
                      </a:lnTo>
                      <a:lnTo>
                        <a:pt x="0" y="537"/>
                      </a:lnTo>
                      <a:lnTo>
                        <a:pt x="36" y="549"/>
                      </a:lnTo>
                      <a:lnTo>
                        <a:pt x="55" y="589"/>
                      </a:lnTo>
                      <a:lnTo>
                        <a:pt x="134" y="589"/>
                      </a:lnTo>
                      <a:lnTo>
                        <a:pt x="185" y="569"/>
                      </a:lnTo>
                      <a:lnTo>
                        <a:pt x="194" y="609"/>
                      </a:lnTo>
                      <a:lnTo>
                        <a:pt x="246" y="644"/>
                      </a:lnTo>
                      <a:lnTo>
                        <a:pt x="285" y="672"/>
                      </a:lnTo>
                      <a:lnTo>
                        <a:pt x="312" y="644"/>
                      </a:lnTo>
                      <a:lnTo>
                        <a:pt x="403" y="644"/>
                      </a:lnTo>
                      <a:lnTo>
                        <a:pt x="408" y="605"/>
                      </a:lnTo>
                      <a:lnTo>
                        <a:pt x="360" y="541"/>
                      </a:lnTo>
                      <a:lnTo>
                        <a:pt x="320" y="502"/>
                      </a:lnTo>
                      <a:lnTo>
                        <a:pt x="336" y="454"/>
                      </a:lnTo>
                      <a:lnTo>
                        <a:pt x="364" y="427"/>
                      </a:lnTo>
                      <a:lnTo>
                        <a:pt x="443" y="454"/>
                      </a:lnTo>
                      <a:lnTo>
                        <a:pt x="454" y="423"/>
                      </a:lnTo>
                      <a:lnTo>
                        <a:pt x="459" y="387"/>
                      </a:lnTo>
                      <a:lnTo>
                        <a:pt x="509" y="344"/>
                      </a:lnTo>
                      <a:lnTo>
                        <a:pt x="526" y="300"/>
                      </a:lnTo>
                      <a:lnTo>
                        <a:pt x="557" y="269"/>
                      </a:lnTo>
                      <a:lnTo>
                        <a:pt x="553" y="197"/>
                      </a:lnTo>
                      <a:lnTo>
                        <a:pt x="509" y="166"/>
                      </a:lnTo>
                      <a:lnTo>
                        <a:pt x="514" y="103"/>
                      </a:lnTo>
                      <a:lnTo>
                        <a:pt x="491" y="71"/>
                      </a:lnTo>
                      <a:lnTo>
                        <a:pt x="498" y="27"/>
                      </a:lnTo>
                      <a:lnTo>
                        <a:pt x="459" y="7"/>
                      </a:lnTo>
                      <a:lnTo>
                        <a:pt x="43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39" name="Freeform 49"/>
                <p:cNvSpPr>
                  <a:spLocks/>
                </p:cNvSpPr>
                <p:nvPr/>
              </p:nvSpPr>
              <p:spPr bwMode="auto">
                <a:xfrm>
                  <a:off x="4457" y="2074"/>
                  <a:ext cx="56" cy="91"/>
                </a:xfrm>
                <a:custGeom>
                  <a:avLst/>
                  <a:gdLst/>
                  <a:ahLst/>
                  <a:cxnLst>
                    <a:cxn ang="0">
                      <a:pos x="79" y="0"/>
                    </a:cxn>
                    <a:cxn ang="0">
                      <a:pos x="64" y="48"/>
                    </a:cxn>
                    <a:cxn ang="0">
                      <a:pos x="0" y="72"/>
                    </a:cxn>
                    <a:cxn ang="0">
                      <a:pos x="23" y="111"/>
                    </a:cxn>
                    <a:cxn ang="0">
                      <a:pos x="20" y="147"/>
                    </a:cxn>
                    <a:cxn ang="0">
                      <a:pos x="60" y="162"/>
                    </a:cxn>
                    <a:cxn ang="0">
                      <a:pos x="51" y="254"/>
                    </a:cxn>
                    <a:cxn ang="0">
                      <a:pos x="99" y="274"/>
                    </a:cxn>
                    <a:cxn ang="0">
                      <a:pos x="170" y="230"/>
                    </a:cxn>
                    <a:cxn ang="0">
                      <a:pos x="170" y="120"/>
                    </a:cxn>
                    <a:cxn ang="0">
                      <a:pos x="79" y="0"/>
                    </a:cxn>
                  </a:cxnLst>
                  <a:rect l="0" t="0" r="r" b="b"/>
                  <a:pathLst>
                    <a:path w="170" h="274">
                      <a:moveTo>
                        <a:pt x="79" y="0"/>
                      </a:moveTo>
                      <a:lnTo>
                        <a:pt x="64" y="48"/>
                      </a:lnTo>
                      <a:lnTo>
                        <a:pt x="0" y="72"/>
                      </a:lnTo>
                      <a:lnTo>
                        <a:pt x="23" y="111"/>
                      </a:lnTo>
                      <a:lnTo>
                        <a:pt x="20" y="147"/>
                      </a:lnTo>
                      <a:lnTo>
                        <a:pt x="60" y="162"/>
                      </a:lnTo>
                      <a:lnTo>
                        <a:pt x="51" y="254"/>
                      </a:lnTo>
                      <a:lnTo>
                        <a:pt x="99" y="274"/>
                      </a:lnTo>
                      <a:lnTo>
                        <a:pt x="170" y="230"/>
                      </a:lnTo>
                      <a:lnTo>
                        <a:pt x="170" y="12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40" name="Freeform 50"/>
                <p:cNvSpPr>
                  <a:spLocks/>
                </p:cNvSpPr>
                <p:nvPr/>
              </p:nvSpPr>
              <p:spPr bwMode="auto">
                <a:xfrm>
                  <a:off x="4617" y="1759"/>
                  <a:ext cx="57" cy="115"/>
                </a:xfrm>
                <a:custGeom>
                  <a:avLst/>
                  <a:gdLst/>
                  <a:ahLst/>
                  <a:cxnLst>
                    <a:cxn ang="0">
                      <a:pos x="12" y="32"/>
                    </a:cxn>
                    <a:cxn ang="0">
                      <a:pos x="12" y="68"/>
                    </a:cxn>
                    <a:cxn ang="0">
                      <a:pos x="24" y="111"/>
                    </a:cxn>
                    <a:cxn ang="0">
                      <a:pos x="40" y="166"/>
                    </a:cxn>
                    <a:cxn ang="0">
                      <a:pos x="55" y="230"/>
                    </a:cxn>
                    <a:cxn ang="0">
                      <a:pos x="83" y="258"/>
                    </a:cxn>
                    <a:cxn ang="0">
                      <a:pos x="67" y="300"/>
                    </a:cxn>
                    <a:cxn ang="0">
                      <a:pos x="75" y="322"/>
                    </a:cxn>
                    <a:cxn ang="0">
                      <a:pos x="95" y="320"/>
                    </a:cxn>
                    <a:cxn ang="0">
                      <a:pos x="142" y="343"/>
                    </a:cxn>
                    <a:cxn ang="0">
                      <a:pos x="170" y="324"/>
                    </a:cxn>
                    <a:cxn ang="0">
                      <a:pos x="147" y="265"/>
                    </a:cxn>
                    <a:cxn ang="0">
                      <a:pos x="109" y="175"/>
                    </a:cxn>
                    <a:cxn ang="0">
                      <a:pos x="140" y="181"/>
                    </a:cxn>
                    <a:cxn ang="0">
                      <a:pos x="98" y="122"/>
                    </a:cxn>
                    <a:cxn ang="0">
                      <a:pos x="64" y="76"/>
                    </a:cxn>
                    <a:cxn ang="0">
                      <a:pos x="51" y="13"/>
                    </a:cxn>
                    <a:cxn ang="0">
                      <a:pos x="0" y="0"/>
                    </a:cxn>
                    <a:cxn ang="0">
                      <a:pos x="12" y="32"/>
                    </a:cxn>
                  </a:cxnLst>
                  <a:rect l="0" t="0" r="r" b="b"/>
                  <a:pathLst>
                    <a:path w="170" h="343">
                      <a:moveTo>
                        <a:pt x="12" y="32"/>
                      </a:moveTo>
                      <a:lnTo>
                        <a:pt x="12" y="68"/>
                      </a:lnTo>
                      <a:lnTo>
                        <a:pt x="24" y="111"/>
                      </a:lnTo>
                      <a:lnTo>
                        <a:pt x="40" y="166"/>
                      </a:lnTo>
                      <a:lnTo>
                        <a:pt x="55" y="230"/>
                      </a:lnTo>
                      <a:lnTo>
                        <a:pt x="83" y="258"/>
                      </a:lnTo>
                      <a:lnTo>
                        <a:pt x="67" y="300"/>
                      </a:lnTo>
                      <a:lnTo>
                        <a:pt x="75" y="322"/>
                      </a:lnTo>
                      <a:lnTo>
                        <a:pt x="95" y="320"/>
                      </a:lnTo>
                      <a:lnTo>
                        <a:pt x="142" y="343"/>
                      </a:lnTo>
                      <a:lnTo>
                        <a:pt x="170" y="324"/>
                      </a:lnTo>
                      <a:lnTo>
                        <a:pt x="147" y="265"/>
                      </a:lnTo>
                      <a:lnTo>
                        <a:pt x="109" y="175"/>
                      </a:lnTo>
                      <a:lnTo>
                        <a:pt x="140" y="181"/>
                      </a:lnTo>
                      <a:lnTo>
                        <a:pt x="98" y="122"/>
                      </a:lnTo>
                      <a:lnTo>
                        <a:pt x="64" y="76"/>
                      </a:lnTo>
                      <a:lnTo>
                        <a:pt x="51" y="13"/>
                      </a:lnTo>
                      <a:lnTo>
                        <a:pt x="0" y="0"/>
                      </a:lnTo>
                      <a:lnTo>
                        <a:pt x="12" y="3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41" name="Freeform 51"/>
                <p:cNvSpPr>
                  <a:spLocks/>
                </p:cNvSpPr>
                <p:nvPr/>
              </p:nvSpPr>
              <p:spPr bwMode="auto">
                <a:xfrm>
                  <a:off x="3623" y="2186"/>
                  <a:ext cx="431" cy="448"/>
                </a:xfrm>
                <a:custGeom>
                  <a:avLst/>
                  <a:gdLst/>
                  <a:ahLst/>
                  <a:cxnLst>
                    <a:cxn ang="0">
                      <a:pos x="1288" y="332"/>
                    </a:cxn>
                    <a:cxn ang="0">
                      <a:pos x="1194" y="407"/>
                    </a:cxn>
                    <a:cxn ang="0">
                      <a:pos x="1133" y="514"/>
                    </a:cxn>
                    <a:cxn ang="0">
                      <a:pos x="1133" y="605"/>
                    </a:cxn>
                    <a:cxn ang="0">
                      <a:pos x="1087" y="506"/>
                    </a:cxn>
                    <a:cxn ang="0">
                      <a:pos x="1023" y="419"/>
                    </a:cxn>
                    <a:cxn ang="0">
                      <a:pos x="920" y="372"/>
                    </a:cxn>
                    <a:cxn ang="0">
                      <a:pos x="920" y="478"/>
                    </a:cxn>
                    <a:cxn ang="0">
                      <a:pos x="892" y="604"/>
                    </a:cxn>
                    <a:cxn ang="0">
                      <a:pos x="861" y="683"/>
                    </a:cxn>
                    <a:cxn ang="0">
                      <a:pos x="809" y="747"/>
                    </a:cxn>
                    <a:cxn ang="0">
                      <a:pos x="723" y="810"/>
                    </a:cxn>
                    <a:cxn ang="0">
                      <a:pos x="651" y="889"/>
                    </a:cxn>
                    <a:cxn ang="0">
                      <a:pos x="541" y="964"/>
                    </a:cxn>
                    <a:cxn ang="0">
                      <a:pos x="537" y="1134"/>
                    </a:cxn>
                    <a:cxn ang="0">
                      <a:pos x="526" y="1264"/>
                    </a:cxn>
                    <a:cxn ang="0">
                      <a:pos x="443" y="1344"/>
                    </a:cxn>
                    <a:cxn ang="0">
                      <a:pos x="406" y="1264"/>
                    </a:cxn>
                    <a:cxn ang="0">
                      <a:pos x="300" y="1000"/>
                    </a:cxn>
                    <a:cxn ang="0">
                      <a:pos x="221" y="806"/>
                    </a:cxn>
                    <a:cxn ang="0">
                      <a:pos x="209" y="628"/>
                    </a:cxn>
                    <a:cxn ang="0">
                      <a:pos x="185" y="624"/>
                    </a:cxn>
                    <a:cxn ang="0">
                      <a:pos x="86" y="652"/>
                    </a:cxn>
                    <a:cxn ang="0">
                      <a:pos x="62" y="549"/>
                    </a:cxn>
                    <a:cxn ang="0">
                      <a:pos x="0" y="514"/>
                    </a:cxn>
                    <a:cxn ang="0">
                      <a:pos x="118" y="486"/>
                    </a:cxn>
                    <a:cxn ang="0">
                      <a:pos x="75" y="383"/>
                    </a:cxn>
                    <a:cxn ang="0">
                      <a:pos x="51" y="296"/>
                    </a:cxn>
                    <a:cxn ang="0">
                      <a:pos x="158" y="296"/>
                    </a:cxn>
                    <a:cxn ang="0">
                      <a:pos x="174" y="229"/>
                    </a:cxn>
                    <a:cxn ang="0">
                      <a:pos x="241" y="142"/>
                    </a:cxn>
                    <a:cxn ang="0">
                      <a:pos x="268" y="39"/>
                    </a:cxn>
                    <a:cxn ang="0">
                      <a:pos x="384" y="4"/>
                    </a:cxn>
                    <a:cxn ang="0">
                      <a:pos x="418" y="114"/>
                    </a:cxn>
                    <a:cxn ang="0">
                      <a:pos x="526" y="166"/>
                    </a:cxn>
                    <a:cxn ang="0">
                      <a:pos x="568" y="289"/>
                    </a:cxn>
                    <a:cxn ang="0">
                      <a:pos x="695" y="332"/>
                    </a:cxn>
                    <a:cxn ang="0">
                      <a:pos x="791" y="368"/>
                    </a:cxn>
                    <a:cxn ang="0">
                      <a:pos x="885" y="363"/>
                    </a:cxn>
                    <a:cxn ang="0">
                      <a:pos x="932" y="272"/>
                    </a:cxn>
                    <a:cxn ang="0">
                      <a:pos x="1058" y="295"/>
                    </a:cxn>
                    <a:cxn ang="0">
                      <a:pos x="1137" y="230"/>
                    </a:cxn>
                    <a:cxn ang="0">
                      <a:pos x="1261" y="257"/>
                    </a:cxn>
                  </a:cxnLst>
                  <a:rect l="0" t="0" r="r" b="b"/>
                  <a:pathLst>
                    <a:path w="1292" h="1344">
                      <a:moveTo>
                        <a:pt x="1292" y="305"/>
                      </a:moveTo>
                      <a:lnTo>
                        <a:pt x="1288" y="332"/>
                      </a:lnTo>
                      <a:lnTo>
                        <a:pt x="1229" y="359"/>
                      </a:lnTo>
                      <a:lnTo>
                        <a:pt x="1194" y="407"/>
                      </a:lnTo>
                      <a:lnTo>
                        <a:pt x="1174" y="471"/>
                      </a:lnTo>
                      <a:lnTo>
                        <a:pt x="1133" y="514"/>
                      </a:lnTo>
                      <a:lnTo>
                        <a:pt x="1133" y="605"/>
                      </a:lnTo>
                      <a:lnTo>
                        <a:pt x="1133" y="605"/>
                      </a:lnTo>
                      <a:lnTo>
                        <a:pt x="1106" y="581"/>
                      </a:lnTo>
                      <a:lnTo>
                        <a:pt x="1087" y="506"/>
                      </a:lnTo>
                      <a:lnTo>
                        <a:pt x="1078" y="451"/>
                      </a:lnTo>
                      <a:lnTo>
                        <a:pt x="1023" y="419"/>
                      </a:lnTo>
                      <a:lnTo>
                        <a:pt x="976" y="411"/>
                      </a:lnTo>
                      <a:lnTo>
                        <a:pt x="920" y="372"/>
                      </a:lnTo>
                      <a:lnTo>
                        <a:pt x="889" y="470"/>
                      </a:lnTo>
                      <a:lnTo>
                        <a:pt x="920" y="478"/>
                      </a:lnTo>
                      <a:lnTo>
                        <a:pt x="925" y="600"/>
                      </a:lnTo>
                      <a:lnTo>
                        <a:pt x="892" y="604"/>
                      </a:lnTo>
                      <a:lnTo>
                        <a:pt x="861" y="624"/>
                      </a:lnTo>
                      <a:lnTo>
                        <a:pt x="861" y="683"/>
                      </a:lnTo>
                      <a:lnTo>
                        <a:pt x="846" y="696"/>
                      </a:lnTo>
                      <a:lnTo>
                        <a:pt x="809" y="747"/>
                      </a:lnTo>
                      <a:lnTo>
                        <a:pt x="754" y="771"/>
                      </a:lnTo>
                      <a:lnTo>
                        <a:pt x="723" y="810"/>
                      </a:lnTo>
                      <a:lnTo>
                        <a:pt x="675" y="830"/>
                      </a:lnTo>
                      <a:lnTo>
                        <a:pt x="651" y="889"/>
                      </a:lnTo>
                      <a:lnTo>
                        <a:pt x="605" y="924"/>
                      </a:lnTo>
                      <a:lnTo>
                        <a:pt x="541" y="964"/>
                      </a:lnTo>
                      <a:lnTo>
                        <a:pt x="557" y="1126"/>
                      </a:lnTo>
                      <a:lnTo>
                        <a:pt x="537" y="1134"/>
                      </a:lnTo>
                      <a:lnTo>
                        <a:pt x="557" y="1209"/>
                      </a:lnTo>
                      <a:lnTo>
                        <a:pt x="526" y="1264"/>
                      </a:lnTo>
                      <a:lnTo>
                        <a:pt x="494" y="1316"/>
                      </a:lnTo>
                      <a:lnTo>
                        <a:pt x="443" y="1344"/>
                      </a:lnTo>
                      <a:lnTo>
                        <a:pt x="415" y="1323"/>
                      </a:lnTo>
                      <a:lnTo>
                        <a:pt x="406" y="1264"/>
                      </a:lnTo>
                      <a:lnTo>
                        <a:pt x="351" y="1138"/>
                      </a:lnTo>
                      <a:lnTo>
                        <a:pt x="300" y="1000"/>
                      </a:lnTo>
                      <a:lnTo>
                        <a:pt x="244" y="917"/>
                      </a:lnTo>
                      <a:lnTo>
                        <a:pt x="221" y="806"/>
                      </a:lnTo>
                      <a:lnTo>
                        <a:pt x="221" y="707"/>
                      </a:lnTo>
                      <a:lnTo>
                        <a:pt x="209" y="628"/>
                      </a:lnTo>
                      <a:lnTo>
                        <a:pt x="185" y="581"/>
                      </a:lnTo>
                      <a:lnTo>
                        <a:pt x="185" y="624"/>
                      </a:lnTo>
                      <a:lnTo>
                        <a:pt x="154" y="655"/>
                      </a:lnTo>
                      <a:lnTo>
                        <a:pt x="86" y="652"/>
                      </a:lnTo>
                      <a:lnTo>
                        <a:pt x="35" y="585"/>
                      </a:lnTo>
                      <a:lnTo>
                        <a:pt x="62" y="549"/>
                      </a:lnTo>
                      <a:lnTo>
                        <a:pt x="24" y="554"/>
                      </a:lnTo>
                      <a:lnTo>
                        <a:pt x="0" y="514"/>
                      </a:lnTo>
                      <a:lnTo>
                        <a:pt x="27" y="486"/>
                      </a:lnTo>
                      <a:lnTo>
                        <a:pt x="118" y="486"/>
                      </a:lnTo>
                      <a:lnTo>
                        <a:pt x="123" y="447"/>
                      </a:lnTo>
                      <a:lnTo>
                        <a:pt x="75" y="383"/>
                      </a:lnTo>
                      <a:lnTo>
                        <a:pt x="35" y="344"/>
                      </a:lnTo>
                      <a:lnTo>
                        <a:pt x="51" y="296"/>
                      </a:lnTo>
                      <a:lnTo>
                        <a:pt x="79" y="269"/>
                      </a:lnTo>
                      <a:lnTo>
                        <a:pt x="158" y="296"/>
                      </a:lnTo>
                      <a:lnTo>
                        <a:pt x="169" y="265"/>
                      </a:lnTo>
                      <a:lnTo>
                        <a:pt x="174" y="229"/>
                      </a:lnTo>
                      <a:lnTo>
                        <a:pt x="224" y="186"/>
                      </a:lnTo>
                      <a:lnTo>
                        <a:pt x="241" y="142"/>
                      </a:lnTo>
                      <a:lnTo>
                        <a:pt x="272" y="111"/>
                      </a:lnTo>
                      <a:lnTo>
                        <a:pt x="268" y="39"/>
                      </a:lnTo>
                      <a:lnTo>
                        <a:pt x="331" y="0"/>
                      </a:lnTo>
                      <a:lnTo>
                        <a:pt x="384" y="4"/>
                      </a:lnTo>
                      <a:lnTo>
                        <a:pt x="418" y="31"/>
                      </a:lnTo>
                      <a:lnTo>
                        <a:pt x="418" y="114"/>
                      </a:lnTo>
                      <a:lnTo>
                        <a:pt x="486" y="127"/>
                      </a:lnTo>
                      <a:lnTo>
                        <a:pt x="526" y="166"/>
                      </a:lnTo>
                      <a:lnTo>
                        <a:pt x="533" y="245"/>
                      </a:lnTo>
                      <a:lnTo>
                        <a:pt x="568" y="289"/>
                      </a:lnTo>
                      <a:lnTo>
                        <a:pt x="624" y="304"/>
                      </a:lnTo>
                      <a:lnTo>
                        <a:pt x="695" y="332"/>
                      </a:lnTo>
                      <a:lnTo>
                        <a:pt x="750" y="344"/>
                      </a:lnTo>
                      <a:lnTo>
                        <a:pt x="791" y="368"/>
                      </a:lnTo>
                      <a:lnTo>
                        <a:pt x="841" y="363"/>
                      </a:lnTo>
                      <a:lnTo>
                        <a:pt x="885" y="363"/>
                      </a:lnTo>
                      <a:lnTo>
                        <a:pt x="909" y="316"/>
                      </a:lnTo>
                      <a:lnTo>
                        <a:pt x="932" y="272"/>
                      </a:lnTo>
                      <a:lnTo>
                        <a:pt x="983" y="296"/>
                      </a:lnTo>
                      <a:lnTo>
                        <a:pt x="1058" y="295"/>
                      </a:lnTo>
                      <a:lnTo>
                        <a:pt x="1082" y="260"/>
                      </a:lnTo>
                      <a:lnTo>
                        <a:pt x="1137" y="230"/>
                      </a:lnTo>
                      <a:lnTo>
                        <a:pt x="1209" y="230"/>
                      </a:lnTo>
                      <a:lnTo>
                        <a:pt x="1261" y="257"/>
                      </a:lnTo>
                      <a:lnTo>
                        <a:pt x="1292" y="30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42" name="Freeform 52"/>
                <p:cNvSpPr>
                  <a:spLocks/>
                </p:cNvSpPr>
                <p:nvPr/>
              </p:nvSpPr>
              <p:spPr bwMode="auto">
                <a:xfrm>
                  <a:off x="3623" y="2186"/>
                  <a:ext cx="431" cy="448"/>
                </a:xfrm>
                <a:custGeom>
                  <a:avLst/>
                  <a:gdLst/>
                  <a:ahLst/>
                  <a:cxnLst>
                    <a:cxn ang="0">
                      <a:pos x="1288" y="332"/>
                    </a:cxn>
                    <a:cxn ang="0">
                      <a:pos x="1194" y="407"/>
                    </a:cxn>
                    <a:cxn ang="0">
                      <a:pos x="1133" y="514"/>
                    </a:cxn>
                    <a:cxn ang="0">
                      <a:pos x="1133" y="605"/>
                    </a:cxn>
                    <a:cxn ang="0">
                      <a:pos x="1087" y="506"/>
                    </a:cxn>
                    <a:cxn ang="0">
                      <a:pos x="1023" y="419"/>
                    </a:cxn>
                    <a:cxn ang="0">
                      <a:pos x="920" y="372"/>
                    </a:cxn>
                    <a:cxn ang="0">
                      <a:pos x="920" y="478"/>
                    </a:cxn>
                    <a:cxn ang="0">
                      <a:pos x="892" y="604"/>
                    </a:cxn>
                    <a:cxn ang="0">
                      <a:pos x="861" y="683"/>
                    </a:cxn>
                    <a:cxn ang="0">
                      <a:pos x="809" y="747"/>
                    </a:cxn>
                    <a:cxn ang="0">
                      <a:pos x="723" y="810"/>
                    </a:cxn>
                    <a:cxn ang="0">
                      <a:pos x="651" y="889"/>
                    </a:cxn>
                    <a:cxn ang="0">
                      <a:pos x="541" y="964"/>
                    </a:cxn>
                    <a:cxn ang="0">
                      <a:pos x="537" y="1134"/>
                    </a:cxn>
                    <a:cxn ang="0">
                      <a:pos x="526" y="1264"/>
                    </a:cxn>
                    <a:cxn ang="0">
                      <a:pos x="443" y="1344"/>
                    </a:cxn>
                    <a:cxn ang="0">
                      <a:pos x="406" y="1264"/>
                    </a:cxn>
                    <a:cxn ang="0">
                      <a:pos x="300" y="1000"/>
                    </a:cxn>
                    <a:cxn ang="0">
                      <a:pos x="221" y="806"/>
                    </a:cxn>
                    <a:cxn ang="0">
                      <a:pos x="209" y="628"/>
                    </a:cxn>
                    <a:cxn ang="0">
                      <a:pos x="185" y="624"/>
                    </a:cxn>
                    <a:cxn ang="0">
                      <a:pos x="86" y="652"/>
                    </a:cxn>
                    <a:cxn ang="0">
                      <a:pos x="62" y="549"/>
                    </a:cxn>
                    <a:cxn ang="0">
                      <a:pos x="0" y="514"/>
                    </a:cxn>
                    <a:cxn ang="0">
                      <a:pos x="118" y="486"/>
                    </a:cxn>
                    <a:cxn ang="0">
                      <a:pos x="75" y="383"/>
                    </a:cxn>
                    <a:cxn ang="0">
                      <a:pos x="51" y="296"/>
                    </a:cxn>
                    <a:cxn ang="0">
                      <a:pos x="158" y="296"/>
                    </a:cxn>
                    <a:cxn ang="0">
                      <a:pos x="174" y="229"/>
                    </a:cxn>
                    <a:cxn ang="0">
                      <a:pos x="241" y="142"/>
                    </a:cxn>
                    <a:cxn ang="0">
                      <a:pos x="268" y="39"/>
                    </a:cxn>
                    <a:cxn ang="0">
                      <a:pos x="384" y="4"/>
                    </a:cxn>
                    <a:cxn ang="0">
                      <a:pos x="418" y="114"/>
                    </a:cxn>
                    <a:cxn ang="0">
                      <a:pos x="526" y="166"/>
                    </a:cxn>
                    <a:cxn ang="0">
                      <a:pos x="568" y="289"/>
                    </a:cxn>
                    <a:cxn ang="0">
                      <a:pos x="695" y="332"/>
                    </a:cxn>
                    <a:cxn ang="0">
                      <a:pos x="791" y="368"/>
                    </a:cxn>
                    <a:cxn ang="0">
                      <a:pos x="885" y="363"/>
                    </a:cxn>
                    <a:cxn ang="0">
                      <a:pos x="932" y="272"/>
                    </a:cxn>
                    <a:cxn ang="0">
                      <a:pos x="1058" y="295"/>
                    </a:cxn>
                    <a:cxn ang="0">
                      <a:pos x="1137" y="230"/>
                    </a:cxn>
                    <a:cxn ang="0">
                      <a:pos x="1261" y="257"/>
                    </a:cxn>
                  </a:cxnLst>
                  <a:rect l="0" t="0" r="r" b="b"/>
                  <a:pathLst>
                    <a:path w="1292" h="1344">
                      <a:moveTo>
                        <a:pt x="1292" y="305"/>
                      </a:moveTo>
                      <a:lnTo>
                        <a:pt x="1288" y="332"/>
                      </a:lnTo>
                      <a:lnTo>
                        <a:pt x="1229" y="359"/>
                      </a:lnTo>
                      <a:lnTo>
                        <a:pt x="1194" y="407"/>
                      </a:lnTo>
                      <a:lnTo>
                        <a:pt x="1174" y="471"/>
                      </a:lnTo>
                      <a:lnTo>
                        <a:pt x="1133" y="514"/>
                      </a:lnTo>
                      <a:lnTo>
                        <a:pt x="1133" y="605"/>
                      </a:lnTo>
                      <a:lnTo>
                        <a:pt x="1133" y="605"/>
                      </a:lnTo>
                      <a:lnTo>
                        <a:pt x="1106" y="581"/>
                      </a:lnTo>
                      <a:lnTo>
                        <a:pt x="1087" y="506"/>
                      </a:lnTo>
                      <a:lnTo>
                        <a:pt x="1078" y="451"/>
                      </a:lnTo>
                      <a:lnTo>
                        <a:pt x="1023" y="419"/>
                      </a:lnTo>
                      <a:lnTo>
                        <a:pt x="976" y="411"/>
                      </a:lnTo>
                      <a:lnTo>
                        <a:pt x="920" y="372"/>
                      </a:lnTo>
                      <a:lnTo>
                        <a:pt x="889" y="470"/>
                      </a:lnTo>
                      <a:lnTo>
                        <a:pt x="920" y="478"/>
                      </a:lnTo>
                      <a:lnTo>
                        <a:pt x="925" y="600"/>
                      </a:lnTo>
                      <a:lnTo>
                        <a:pt x="892" y="604"/>
                      </a:lnTo>
                      <a:lnTo>
                        <a:pt x="861" y="624"/>
                      </a:lnTo>
                      <a:lnTo>
                        <a:pt x="861" y="683"/>
                      </a:lnTo>
                      <a:lnTo>
                        <a:pt x="846" y="696"/>
                      </a:lnTo>
                      <a:lnTo>
                        <a:pt x="809" y="747"/>
                      </a:lnTo>
                      <a:lnTo>
                        <a:pt x="754" y="771"/>
                      </a:lnTo>
                      <a:lnTo>
                        <a:pt x="723" y="810"/>
                      </a:lnTo>
                      <a:lnTo>
                        <a:pt x="675" y="830"/>
                      </a:lnTo>
                      <a:lnTo>
                        <a:pt x="651" y="889"/>
                      </a:lnTo>
                      <a:lnTo>
                        <a:pt x="605" y="924"/>
                      </a:lnTo>
                      <a:lnTo>
                        <a:pt x="541" y="964"/>
                      </a:lnTo>
                      <a:lnTo>
                        <a:pt x="557" y="1126"/>
                      </a:lnTo>
                      <a:lnTo>
                        <a:pt x="537" y="1134"/>
                      </a:lnTo>
                      <a:lnTo>
                        <a:pt x="557" y="1209"/>
                      </a:lnTo>
                      <a:lnTo>
                        <a:pt x="526" y="1264"/>
                      </a:lnTo>
                      <a:lnTo>
                        <a:pt x="494" y="1316"/>
                      </a:lnTo>
                      <a:lnTo>
                        <a:pt x="443" y="1344"/>
                      </a:lnTo>
                      <a:lnTo>
                        <a:pt x="415" y="1323"/>
                      </a:lnTo>
                      <a:lnTo>
                        <a:pt x="406" y="1264"/>
                      </a:lnTo>
                      <a:lnTo>
                        <a:pt x="351" y="1138"/>
                      </a:lnTo>
                      <a:lnTo>
                        <a:pt x="300" y="1000"/>
                      </a:lnTo>
                      <a:lnTo>
                        <a:pt x="244" y="917"/>
                      </a:lnTo>
                      <a:lnTo>
                        <a:pt x="221" y="806"/>
                      </a:lnTo>
                      <a:lnTo>
                        <a:pt x="221" y="707"/>
                      </a:lnTo>
                      <a:lnTo>
                        <a:pt x="209" y="628"/>
                      </a:lnTo>
                      <a:lnTo>
                        <a:pt x="185" y="581"/>
                      </a:lnTo>
                      <a:lnTo>
                        <a:pt x="185" y="624"/>
                      </a:lnTo>
                      <a:lnTo>
                        <a:pt x="154" y="655"/>
                      </a:lnTo>
                      <a:lnTo>
                        <a:pt x="86" y="652"/>
                      </a:lnTo>
                      <a:lnTo>
                        <a:pt x="35" y="585"/>
                      </a:lnTo>
                      <a:lnTo>
                        <a:pt x="62" y="549"/>
                      </a:lnTo>
                      <a:lnTo>
                        <a:pt x="24" y="554"/>
                      </a:lnTo>
                      <a:lnTo>
                        <a:pt x="0" y="514"/>
                      </a:lnTo>
                      <a:lnTo>
                        <a:pt x="27" y="486"/>
                      </a:lnTo>
                      <a:lnTo>
                        <a:pt x="118" y="486"/>
                      </a:lnTo>
                      <a:lnTo>
                        <a:pt x="123" y="447"/>
                      </a:lnTo>
                      <a:lnTo>
                        <a:pt x="75" y="383"/>
                      </a:lnTo>
                      <a:lnTo>
                        <a:pt x="35" y="344"/>
                      </a:lnTo>
                      <a:lnTo>
                        <a:pt x="51" y="296"/>
                      </a:lnTo>
                      <a:lnTo>
                        <a:pt x="79" y="269"/>
                      </a:lnTo>
                      <a:lnTo>
                        <a:pt x="158" y="296"/>
                      </a:lnTo>
                      <a:lnTo>
                        <a:pt x="169" y="265"/>
                      </a:lnTo>
                      <a:lnTo>
                        <a:pt x="174" y="229"/>
                      </a:lnTo>
                      <a:lnTo>
                        <a:pt x="224" y="186"/>
                      </a:lnTo>
                      <a:lnTo>
                        <a:pt x="241" y="142"/>
                      </a:lnTo>
                      <a:lnTo>
                        <a:pt x="272" y="111"/>
                      </a:lnTo>
                      <a:lnTo>
                        <a:pt x="268" y="39"/>
                      </a:lnTo>
                      <a:lnTo>
                        <a:pt x="331" y="0"/>
                      </a:lnTo>
                      <a:lnTo>
                        <a:pt x="384" y="4"/>
                      </a:lnTo>
                      <a:lnTo>
                        <a:pt x="418" y="31"/>
                      </a:lnTo>
                      <a:lnTo>
                        <a:pt x="418" y="114"/>
                      </a:lnTo>
                      <a:lnTo>
                        <a:pt x="486" y="127"/>
                      </a:lnTo>
                      <a:lnTo>
                        <a:pt x="526" y="166"/>
                      </a:lnTo>
                      <a:lnTo>
                        <a:pt x="533" y="245"/>
                      </a:lnTo>
                      <a:lnTo>
                        <a:pt x="568" y="289"/>
                      </a:lnTo>
                      <a:lnTo>
                        <a:pt x="624" y="304"/>
                      </a:lnTo>
                      <a:lnTo>
                        <a:pt x="695" y="332"/>
                      </a:lnTo>
                      <a:lnTo>
                        <a:pt x="750" y="344"/>
                      </a:lnTo>
                      <a:lnTo>
                        <a:pt x="791" y="368"/>
                      </a:lnTo>
                      <a:lnTo>
                        <a:pt x="841" y="363"/>
                      </a:lnTo>
                      <a:lnTo>
                        <a:pt x="885" y="363"/>
                      </a:lnTo>
                      <a:lnTo>
                        <a:pt x="909" y="316"/>
                      </a:lnTo>
                      <a:lnTo>
                        <a:pt x="932" y="272"/>
                      </a:lnTo>
                      <a:lnTo>
                        <a:pt x="983" y="296"/>
                      </a:lnTo>
                      <a:lnTo>
                        <a:pt x="1058" y="295"/>
                      </a:lnTo>
                      <a:lnTo>
                        <a:pt x="1082" y="260"/>
                      </a:lnTo>
                      <a:lnTo>
                        <a:pt x="1137" y="230"/>
                      </a:lnTo>
                      <a:lnTo>
                        <a:pt x="1209" y="230"/>
                      </a:lnTo>
                      <a:lnTo>
                        <a:pt x="1261" y="257"/>
                      </a:lnTo>
                      <a:lnTo>
                        <a:pt x="1292" y="305"/>
                      </a:lnTo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43" name="Freeform 53"/>
                <p:cNvSpPr>
                  <a:spLocks/>
                </p:cNvSpPr>
                <p:nvPr/>
              </p:nvSpPr>
              <p:spPr bwMode="auto">
                <a:xfrm>
                  <a:off x="3919" y="2310"/>
                  <a:ext cx="82" cy="91"/>
                </a:xfrm>
                <a:custGeom>
                  <a:avLst/>
                  <a:gdLst/>
                  <a:ahLst/>
                  <a:cxnLst>
                    <a:cxn ang="0">
                      <a:pos x="244" y="233"/>
                    </a:cxn>
                    <a:cxn ang="0">
                      <a:pos x="226" y="272"/>
                    </a:cxn>
                    <a:cxn ang="0">
                      <a:pos x="198" y="262"/>
                    </a:cxn>
                    <a:cxn ang="0">
                      <a:pos x="164" y="213"/>
                    </a:cxn>
                    <a:cxn ang="0">
                      <a:pos x="170" y="169"/>
                    </a:cxn>
                    <a:cxn ang="0">
                      <a:pos x="143" y="130"/>
                    </a:cxn>
                    <a:cxn ang="0">
                      <a:pos x="130" y="165"/>
                    </a:cxn>
                    <a:cxn ang="0">
                      <a:pos x="91" y="186"/>
                    </a:cxn>
                    <a:cxn ang="0">
                      <a:pos x="87" y="237"/>
                    </a:cxn>
                    <a:cxn ang="0">
                      <a:pos x="36" y="228"/>
                    </a:cxn>
                    <a:cxn ang="0">
                      <a:pos x="31" y="106"/>
                    </a:cxn>
                    <a:cxn ang="0">
                      <a:pos x="0" y="98"/>
                    </a:cxn>
                    <a:cxn ang="0">
                      <a:pos x="31" y="0"/>
                    </a:cxn>
                    <a:cxn ang="0">
                      <a:pos x="87" y="39"/>
                    </a:cxn>
                    <a:cxn ang="0">
                      <a:pos x="134" y="47"/>
                    </a:cxn>
                    <a:cxn ang="0">
                      <a:pos x="189" y="79"/>
                    </a:cxn>
                    <a:cxn ang="0">
                      <a:pos x="198" y="134"/>
                    </a:cxn>
                    <a:cxn ang="0">
                      <a:pos x="217" y="209"/>
                    </a:cxn>
                    <a:cxn ang="0">
                      <a:pos x="244" y="233"/>
                    </a:cxn>
                  </a:cxnLst>
                  <a:rect l="0" t="0" r="r" b="b"/>
                  <a:pathLst>
                    <a:path w="244" h="272">
                      <a:moveTo>
                        <a:pt x="244" y="233"/>
                      </a:moveTo>
                      <a:lnTo>
                        <a:pt x="226" y="272"/>
                      </a:lnTo>
                      <a:lnTo>
                        <a:pt x="198" y="262"/>
                      </a:lnTo>
                      <a:lnTo>
                        <a:pt x="164" y="213"/>
                      </a:lnTo>
                      <a:lnTo>
                        <a:pt x="170" y="169"/>
                      </a:lnTo>
                      <a:lnTo>
                        <a:pt x="143" y="130"/>
                      </a:lnTo>
                      <a:lnTo>
                        <a:pt x="130" y="165"/>
                      </a:lnTo>
                      <a:lnTo>
                        <a:pt x="91" y="186"/>
                      </a:lnTo>
                      <a:lnTo>
                        <a:pt x="87" y="237"/>
                      </a:lnTo>
                      <a:lnTo>
                        <a:pt x="36" y="228"/>
                      </a:lnTo>
                      <a:lnTo>
                        <a:pt x="31" y="106"/>
                      </a:lnTo>
                      <a:lnTo>
                        <a:pt x="0" y="98"/>
                      </a:lnTo>
                      <a:lnTo>
                        <a:pt x="31" y="0"/>
                      </a:lnTo>
                      <a:lnTo>
                        <a:pt x="87" y="39"/>
                      </a:lnTo>
                      <a:lnTo>
                        <a:pt x="134" y="47"/>
                      </a:lnTo>
                      <a:lnTo>
                        <a:pt x="189" y="79"/>
                      </a:lnTo>
                      <a:lnTo>
                        <a:pt x="198" y="134"/>
                      </a:lnTo>
                      <a:lnTo>
                        <a:pt x="217" y="209"/>
                      </a:lnTo>
                      <a:lnTo>
                        <a:pt x="244" y="23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44" name="Freeform 54"/>
                <p:cNvSpPr>
                  <a:spLocks/>
                </p:cNvSpPr>
                <p:nvPr/>
              </p:nvSpPr>
              <p:spPr bwMode="auto">
                <a:xfrm>
                  <a:off x="3919" y="2310"/>
                  <a:ext cx="82" cy="91"/>
                </a:xfrm>
                <a:custGeom>
                  <a:avLst/>
                  <a:gdLst/>
                  <a:ahLst/>
                  <a:cxnLst>
                    <a:cxn ang="0">
                      <a:pos x="244" y="233"/>
                    </a:cxn>
                    <a:cxn ang="0">
                      <a:pos x="226" y="272"/>
                    </a:cxn>
                    <a:cxn ang="0">
                      <a:pos x="198" y="262"/>
                    </a:cxn>
                    <a:cxn ang="0">
                      <a:pos x="164" y="213"/>
                    </a:cxn>
                    <a:cxn ang="0">
                      <a:pos x="170" y="169"/>
                    </a:cxn>
                    <a:cxn ang="0">
                      <a:pos x="143" y="130"/>
                    </a:cxn>
                    <a:cxn ang="0">
                      <a:pos x="130" y="165"/>
                    </a:cxn>
                    <a:cxn ang="0">
                      <a:pos x="91" y="186"/>
                    </a:cxn>
                    <a:cxn ang="0">
                      <a:pos x="87" y="237"/>
                    </a:cxn>
                    <a:cxn ang="0">
                      <a:pos x="36" y="228"/>
                    </a:cxn>
                    <a:cxn ang="0">
                      <a:pos x="31" y="106"/>
                    </a:cxn>
                    <a:cxn ang="0">
                      <a:pos x="0" y="98"/>
                    </a:cxn>
                    <a:cxn ang="0">
                      <a:pos x="31" y="0"/>
                    </a:cxn>
                    <a:cxn ang="0">
                      <a:pos x="87" y="39"/>
                    </a:cxn>
                    <a:cxn ang="0">
                      <a:pos x="134" y="47"/>
                    </a:cxn>
                    <a:cxn ang="0">
                      <a:pos x="189" y="79"/>
                    </a:cxn>
                    <a:cxn ang="0">
                      <a:pos x="198" y="134"/>
                    </a:cxn>
                    <a:cxn ang="0">
                      <a:pos x="217" y="209"/>
                    </a:cxn>
                    <a:cxn ang="0">
                      <a:pos x="244" y="233"/>
                    </a:cxn>
                  </a:cxnLst>
                  <a:rect l="0" t="0" r="r" b="b"/>
                  <a:pathLst>
                    <a:path w="244" h="272">
                      <a:moveTo>
                        <a:pt x="244" y="233"/>
                      </a:moveTo>
                      <a:lnTo>
                        <a:pt x="226" y="272"/>
                      </a:lnTo>
                      <a:lnTo>
                        <a:pt x="198" y="262"/>
                      </a:lnTo>
                      <a:lnTo>
                        <a:pt x="164" y="213"/>
                      </a:lnTo>
                      <a:lnTo>
                        <a:pt x="170" y="169"/>
                      </a:lnTo>
                      <a:lnTo>
                        <a:pt x="143" y="130"/>
                      </a:lnTo>
                      <a:lnTo>
                        <a:pt x="130" y="165"/>
                      </a:lnTo>
                      <a:lnTo>
                        <a:pt x="91" y="186"/>
                      </a:lnTo>
                      <a:lnTo>
                        <a:pt x="87" y="237"/>
                      </a:lnTo>
                      <a:lnTo>
                        <a:pt x="36" y="228"/>
                      </a:lnTo>
                      <a:lnTo>
                        <a:pt x="31" y="106"/>
                      </a:lnTo>
                      <a:lnTo>
                        <a:pt x="0" y="98"/>
                      </a:lnTo>
                      <a:lnTo>
                        <a:pt x="31" y="0"/>
                      </a:lnTo>
                      <a:lnTo>
                        <a:pt x="87" y="39"/>
                      </a:lnTo>
                      <a:lnTo>
                        <a:pt x="134" y="47"/>
                      </a:lnTo>
                      <a:lnTo>
                        <a:pt x="189" y="79"/>
                      </a:lnTo>
                      <a:lnTo>
                        <a:pt x="198" y="134"/>
                      </a:lnTo>
                      <a:lnTo>
                        <a:pt x="217" y="209"/>
                      </a:lnTo>
                      <a:lnTo>
                        <a:pt x="244" y="233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45" name="Freeform 55"/>
                <p:cNvSpPr>
                  <a:spLocks/>
                </p:cNvSpPr>
                <p:nvPr/>
              </p:nvSpPr>
              <p:spPr bwMode="auto">
                <a:xfrm>
                  <a:off x="2432" y="2136"/>
                  <a:ext cx="156" cy="147"/>
                </a:xfrm>
                <a:custGeom>
                  <a:avLst/>
                  <a:gdLst/>
                  <a:ahLst/>
                  <a:cxnLst>
                    <a:cxn ang="0">
                      <a:pos x="375" y="61"/>
                    </a:cxn>
                    <a:cxn ang="0">
                      <a:pos x="428" y="51"/>
                    </a:cxn>
                    <a:cxn ang="0">
                      <a:pos x="463" y="87"/>
                    </a:cxn>
                    <a:cxn ang="0">
                      <a:pos x="439" y="130"/>
                    </a:cxn>
                    <a:cxn ang="0">
                      <a:pos x="467" y="146"/>
                    </a:cxn>
                    <a:cxn ang="0">
                      <a:pos x="447" y="225"/>
                    </a:cxn>
                    <a:cxn ang="0">
                      <a:pos x="395" y="229"/>
                    </a:cxn>
                    <a:cxn ang="0">
                      <a:pos x="388" y="260"/>
                    </a:cxn>
                    <a:cxn ang="0">
                      <a:pos x="412" y="284"/>
                    </a:cxn>
                    <a:cxn ang="0">
                      <a:pos x="353" y="336"/>
                    </a:cxn>
                    <a:cxn ang="0">
                      <a:pos x="312" y="375"/>
                    </a:cxn>
                    <a:cxn ang="0">
                      <a:pos x="277" y="395"/>
                    </a:cxn>
                    <a:cxn ang="0">
                      <a:pos x="246" y="395"/>
                    </a:cxn>
                    <a:cxn ang="0">
                      <a:pos x="233" y="418"/>
                    </a:cxn>
                    <a:cxn ang="0">
                      <a:pos x="198" y="415"/>
                    </a:cxn>
                    <a:cxn ang="0">
                      <a:pos x="194" y="442"/>
                    </a:cxn>
                    <a:cxn ang="0">
                      <a:pos x="147" y="442"/>
                    </a:cxn>
                    <a:cxn ang="0">
                      <a:pos x="149" y="420"/>
                    </a:cxn>
                    <a:cxn ang="0">
                      <a:pos x="118" y="420"/>
                    </a:cxn>
                    <a:cxn ang="0">
                      <a:pos x="0" y="420"/>
                    </a:cxn>
                    <a:cxn ang="0">
                      <a:pos x="31" y="381"/>
                    </a:cxn>
                    <a:cxn ang="0">
                      <a:pos x="55" y="368"/>
                    </a:cxn>
                    <a:cxn ang="0">
                      <a:pos x="79" y="341"/>
                    </a:cxn>
                    <a:cxn ang="0">
                      <a:pos x="98" y="202"/>
                    </a:cxn>
                    <a:cxn ang="0">
                      <a:pos x="114" y="159"/>
                    </a:cxn>
                    <a:cxn ang="0">
                      <a:pos x="134" y="162"/>
                    </a:cxn>
                    <a:cxn ang="0">
                      <a:pos x="138" y="131"/>
                    </a:cxn>
                    <a:cxn ang="0">
                      <a:pos x="213" y="127"/>
                    </a:cxn>
                    <a:cxn ang="0">
                      <a:pos x="213" y="92"/>
                    </a:cxn>
                    <a:cxn ang="0">
                      <a:pos x="241" y="61"/>
                    </a:cxn>
                    <a:cxn ang="0">
                      <a:pos x="256" y="33"/>
                    </a:cxn>
                    <a:cxn ang="0">
                      <a:pos x="268" y="0"/>
                    </a:cxn>
                    <a:cxn ang="0">
                      <a:pos x="304" y="24"/>
                    </a:cxn>
                    <a:cxn ang="0">
                      <a:pos x="343" y="28"/>
                    </a:cxn>
                    <a:cxn ang="0">
                      <a:pos x="375" y="61"/>
                    </a:cxn>
                  </a:cxnLst>
                  <a:rect l="0" t="0" r="r" b="b"/>
                  <a:pathLst>
                    <a:path w="467" h="442">
                      <a:moveTo>
                        <a:pt x="375" y="61"/>
                      </a:moveTo>
                      <a:lnTo>
                        <a:pt x="428" y="51"/>
                      </a:lnTo>
                      <a:lnTo>
                        <a:pt x="463" y="87"/>
                      </a:lnTo>
                      <a:lnTo>
                        <a:pt x="439" y="130"/>
                      </a:lnTo>
                      <a:lnTo>
                        <a:pt x="467" y="146"/>
                      </a:lnTo>
                      <a:lnTo>
                        <a:pt x="447" y="225"/>
                      </a:lnTo>
                      <a:lnTo>
                        <a:pt x="395" y="229"/>
                      </a:lnTo>
                      <a:lnTo>
                        <a:pt x="388" y="260"/>
                      </a:lnTo>
                      <a:lnTo>
                        <a:pt x="412" y="284"/>
                      </a:lnTo>
                      <a:lnTo>
                        <a:pt x="353" y="336"/>
                      </a:lnTo>
                      <a:lnTo>
                        <a:pt x="312" y="375"/>
                      </a:lnTo>
                      <a:lnTo>
                        <a:pt x="277" y="395"/>
                      </a:lnTo>
                      <a:lnTo>
                        <a:pt x="246" y="395"/>
                      </a:lnTo>
                      <a:lnTo>
                        <a:pt x="233" y="418"/>
                      </a:lnTo>
                      <a:lnTo>
                        <a:pt x="198" y="415"/>
                      </a:lnTo>
                      <a:lnTo>
                        <a:pt x="194" y="442"/>
                      </a:lnTo>
                      <a:lnTo>
                        <a:pt x="147" y="442"/>
                      </a:lnTo>
                      <a:lnTo>
                        <a:pt x="149" y="420"/>
                      </a:lnTo>
                      <a:lnTo>
                        <a:pt x="118" y="420"/>
                      </a:lnTo>
                      <a:lnTo>
                        <a:pt x="0" y="420"/>
                      </a:lnTo>
                      <a:lnTo>
                        <a:pt x="31" y="381"/>
                      </a:lnTo>
                      <a:lnTo>
                        <a:pt x="55" y="368"/>
                      </a:lnTo>
                      <a:lnTo>
                        <a:pt x="79" y="341"/>
                      </a:lnTo>
                      <a:lnTo>
                        <a:pt x="98" y="202"/>
                      </a:lnTo>
                      <a:lnTo>
                        <a:pt x="114" y="159"/>
                      </a:lnTo>
                      <a:lnTo>
                        <a:pt x="134" y="162"/>
                      </a:lnTo>
                      <a:lnTo>
                        <a:pt x="138" y="131"/>
                      </a:lnTo>
                      <a:lnTo>
                        <a:pt x="213" y="127"/>
                      </a:lnTo>
                      <a:lnTo>
                        <a:pt x="213" y="92"/>
                      </a:lnTo>
                      <a:lnTo>
                        <a:pt x="241" y="61"/>
                      </a:lnTo>
                      <a:lnTo>
                        <a:pt x="256" y="33"/>
                      </a:lnTo>
                      <a:lnTo>
                        <a:pt x="268" y="0"/>
                      </a:lnTo>
                      <a:lnTo>
                        <a:pt x="304" y="24"/>
                      </a:lnTo>
                      <a:lnTo>
                        <a:pt x="343" y="28"/>
                      </a:lnTo>
                      <a:lnTo>
                        <a:pt x="375" y="6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46" name="Freeform 56"/>
                <p:cNvSpPr>
                  <a:spLocks/>
                </p:cNvSpPr>
                <p:nvPr/>
              </p:nvSpPr>
              <p:spPr bwMode="auto">
                <a:xfrm>
                  <a:off x="2432" y="2136"/>
                  <a:ext cx="156" cy="147"/>
                </a:xfrm>
                <a:custGeom>
                  <a:avLst/>
                  <a:gdLst/>
                  <a:ahLst/>
                  <a:cxnLst>
                    <a:cxn ang="0">
                      <a:pos x="375" y="61"/>
                    </a:cxn>
                    <a:cxn ang="0">
                      <a:pos x="428" y="51"/>
                    </a:cxn>
                    <a:cxn ang="0">
                      <a:pos x="463" y="87"/>
                    </a:cxn>
                    <a:cxn ang="0">
                      <a:pos x="439" y="130"/>
                    </a:cxn>
                    <a:cxn ang="0">
                      <a:pos x="467" y="146"/>
                    </a:cxn>
                    <a:cxn ang="0">
                      <a:pos x="447" y="225"/>
                    </a:cxn>
                    <a:cxn ang="0">
                      <a:pos x="395" y="229"/>
                    </a:cxn>
                    <a:cxn ang="0">
                      <a:pos x="388" y="260"/>
                    </a:cxn>
                    <a:cxn ang="0">
                      <a:pos x="412" y="284"/>
                    </a:cxn>
                    <a:cxn ang="0">
                      <a:pos x="353" y="336"/>
                    </a:cxn>
                    <a:cxn ang="0">
                      <a:pos x="312" y="375"/>
                    </a:cxn>
                    <a:cxn ang="0">
                      <a:pos x="277" y="395"/>
                    </a:cxn>
                    <a:cxn ang="0">
                      <a:pos x="246" y="395"/>
                    </a:cxn>
                    <a:cxn ang="0">
                      <a:pos x="233" y="418"/>
                    </a:cxn>
                    <a:cxn ang="0">
                      <a:pos x="198" y="415"/>
                    </a:cxn>
                    <a:cxn ang="0">
                      <a:pos x="194" y="442"/>
                    </a:cxn>
                    <a:cxn ang="0">
                      <a:pos x="147" y="442"/>
                    </a:cxn>
                    <a:cxn ang="0">
                      <a:pos x="149" y="420"/>
                    </a:cxn>
                    <a:cxn ang="0">
                      <a:pos x="118" y="420"/>
                    </a:cxn>
                    <a:cxn ang="0">
                      <a:pos x="0" y="420"/>
                    </a:cxn>
                    <a:cxn ang="0">
                      <a:pos x="31" y="381"/>
                    </a:cxn>
                    <a:cxn ang="0">
                      <a:pos x="55" y="368"/>
                    </a:cxn>
                    <a:cxn ang="0">
                      <a:pos x="79" y="341"/>
                    </a:cxn>
                    <a:cxn ang="0">
                      <a:pos x="98" y="202"/>
                    </a:cxn>
                    <a:cxn ang="0">
                      <a:pos x="114" y="159"/>
                    </a:cxn>
                    <a:cxn ang="0">
                      <a:pos x="134" y="162"/>
                    </a:cxn>
                    <a:cxn ang="0">
                      <a:pos x="138" y="131"/>
                    </a:cxn>
                    <a:cxn ang="0">
                      <a:pos x="213" y="127"/>
                    </a:cxn>
                    <a:cxn ang="0">
                      <a:pos x="213" y="92"/>
                    </a:cxn>
                    <a:cxn ang="0">
                      <a:pos x="241" y="61"/>
                    </a:cxn>
                    <a:cxn ang="0">
                      <a:pos x="256" y="33"/>
                    </a:cxn>
                    <a:cxn ang="0">
                      <a:pos x="268" y="0"/>
                    </a:cxn>
                    <a:cxn ang="0">
                      <a:pos x="304" y="24"/>
                    </a:cxn>
                    <a:cxn ang="0">
                      <a:pos x="343" y="28"/>
                    </a:cxn>
                    <a:cxn ang="0">
                      <a:pos x="375" y="61"/>
                    </a:cxn>
                  </a:cxnLst>
                  <a:rect l="0" t="0" r="r" b="b"/>
                  <a:pathLst>
                    <a:path w="467" h="442">
                      <a:moveTo>
                        <a:pt x="375" y="61"/>
                      </a:moveTo>
                      <a:lnTo>
                        <a:pt x="428" y="51"/>
                      </a:lnTo>
                      <a:lnTo>
                        <a:pt x="463" y="87"/>
                      </a:lnTo>
                      <a:lnTo>
                        <a:pt x="439" y="130"/>
                      </a:lnTo>
                      <a:lnTo>
                        <a:pt x="467" y="146"/>
                      </a:lnTo>
                      <a:lnTo>
                        <a:pt x="447" y="225"/>
                      </a:lnTo>
                      <a:lnTo>
                        <a:pt x="395" y="229"/>
                      </a:lnTo>
                      <a:lnTo>
                        <a:pt x="388" y="260"/>
                      </a:lnTo>
                      <a:lnTo>
                        <a:pt x="412" y="284"/>
                      </a:lnTo>
                      <a:lnTo>
                        <a:pt x="353" y="336"/>
                      </a:lnTo>
                      <a:lnTo>
                        <a:pt x="312" y="375"/>
                      </a:lnTo>
                      <a:lnTo>
                        <a:pt x="277" y="395"/>
                      </a:lnTo>
                      <a:lnTo>
                        <a:pt x="246" y="395"/>
                      </a:lnTo>
                      <a:lnTo>
                        <a:pt x="233" y="418"/>
                      </a:lnTo>
                      <a:lnTo>
                        <a:pt x="198" y="415"/>
                      </a:lnTo>
                      <a:lnTo>
                        <a:pt x="194" y="442"/>
                      </a:lnTo>
                      <a:lnTo>
                        <a:pt x="147" y="442"/>
                      </a:lnTo>
                      <a:lnTo>
                        <a:pt x="149" y="420"/>
                      </a:lnTo>
                      <a:lnTo>
                        <a:pt x="118" y="420"/>
                      </a:lnTo>
                      <a:lnTo>
                        <a:pt x="0" y="420"/>
                      </a:lnTo>
                      <a:lnTo>
                        <a:pt x="31" y="381"/>
                      </a:lnTo>
                      <a:lnTo>
                        <a:pt x="55" y="368"/>
                      </a:lnTo>
                      <a:lnTo>
                        <a:pt x="79" y="341"/>
                      </a:lnTo>
                      <a:lnTo>
                        <a:pt x="98" y="202"/>
                      </a:lnTo>
                      <a:lnTo>
                        <a:pt x="114" y="159"/>
                      </a:lnTo>
                      <a:lnTo>
                        <a:pt x="134" y="162"/>
                      </a:lnTo>
                      <a:lnTo>
                        <a:pt x="138" y="131"/>
                      </a:lnTo>
                      <a:lnTo>
                        <a:pt x="213" y="127"/>
                      </a:lnTo>
                      <a:lnTo>
                        <a:pt x="213" y="92"/>
                      </a:lnTo>
                      <a:lnTo>
                        <a:pt x="241" y="61"/>
                      </a:lnTo>
                      <a:lnTo>
                        <a:pt x="256" y="33"/>
                      </a:lnTo>
                      <a:lnTo>
                        <a:pt x="268" y="0"/>
                      </a:lnTo>
                      <a:lnTo>
                        <a:pt x="304" y="24"/>
                      </a:lnTo>
                      <a:lnTo>
                        <a:pt x="343" y="28"/>
                      </a:lnTo>
                      <a:lnTo>
                        <a:pt x="375" y="61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47" name="Freeform 57"/>
                <p:cNvSpPr>
                  <a:spLocks/>
                </p:cNvSpPr>
                <p:nvPr/>
              </p:nvSpPr>
              <p:spPr bwMode="auto">
                <a:xfrm>
                  <a:off x="2481" y="2111"/>
                  <a:ext cx="299" cy="337"/>
                </a:xfrm>
                <a:custGeom>
                  <a:avLst/>
                  <a:gdLst/>
                  <a:ahLst/>
                  <a:cxnLst>
                    <a:cxn ang="0">
                      <a:pos x="281" y="127"/>
                    </a:cxn>
                    <a:cxn ang="0">
                      <a:pos x="316" y="163"/>
                    </a:cxn>
                    <a:cxn ang="0">
                      <a:pos x="292" y="206"/>
                    </a:cxn>
                    <a:cxn ang="0">
                      <a:pos x="320" y="222"/>
                    </a:cxn>
                    <a:cxn ang="0">
                      <a:pos x="300" y="301"/>
                    </a:cxn>
                    <a:cxn ang="0">
                      <a:pos x="248" y="305"/>
                    </a:cxn>
                    <a:cxn ang="0">
                      <a:pos x="241" y="336"/>
                    </a:cxn>
                    <a:cxn ang="0">
                      <a:pos x="265" y="360"/>
                    </a:cxn>
                    <a:cxn ang="0">
                      <a:pos x="206" y="412"/>
                    </a:cxn>
                    <a:cxn ang="0">
                      <a:pos x="165" y="451"/>
                    </a:cxn>
                    <a:cxn ang="0">
                      <a:pos x="130" y="471"/>
                    </a:cxn>
                    <a:cxn ang="0">
                      <a:pos x="99" y="471"/>
                    </a:cxn>
                    <a:cxn ang="0">
                      <a:pos x="86" y="494"/>
                    </a:cxn>
                    <a:cxn ang="0">
                      <a:pos x="51" y="491"/>
                    </a:cxn>
                    <a:cxn ang="0">
                      <a:pos x="47" y="518"/>
                    </a:cxn>
                    <a:cxn ang="0">
                      <a:pos x="0" y="518"/>
                    </a:cxn>
                    <a:cxn ang="0">
                      <a:pos x="94" y="633"/>
                    </a:cxn>
                    <a:cxn ang="0">
                      <a:pos x="142" y="664"/>
                    </a:cxn>
                    <a:cxn ang="0">
                      <a:pos x="458" y="918"/>
                    </a:cxn>
                    <a:cxn ang="0">
                      <a:pos x="502" y="938"/>
                    </a:cxn>
                    <a:cxn ang="0">
                      <a:pos x="513" y="1012"/>
                    </a:cxn>
                    <a:cxn ang="0">
                      <a:pos x="553" y="1004"/>
                    </a:cxn>
                    <a:cxn ang="0">
                      <a:pos x="558" y="979"/>
                    </a:cxn>
                    <a:cxn ang="0">
                      <a:pos x="634" y="975"/>
                    </a:cxn>
                    <a:cxn ang="0">
                      <a:pos x="665" y="940"/>
                    </a:cxn>
                    <a:cxn ang="0">
                      <a:pos x="693" y="924"/>
                    </a:cxn>
                    <a:cxn ang="0">
                      <a:pos x="700" y="893"/>
                    </a:cxn>
                    <a:cxn ang="0">
                      <a:pos x="776" y="869"/>
                    </a:cxn>
                    <a:cxn ang="0">
                      <a:pos x="796" y="837"/>
                    </a:cxn>
                    <a:cxn ang="0">
                      <a:pos x="835" y="806"/>
                    </a:cxn>
                    <a:cxn ang="0">
                      <a:pos x="882" y="786"/>
                    </a:cxn>
                    <a:cxn ang="0">
                      <a:pos x="897" y="767"/>
                    </a:cxn>
                    <a:cxn ang="0">
                      <a:pos x="889" y="719"/>
                    </a:cxn>
                    <a:cxn ang="0">
                      <a:pos x="818" y="708"/>
                    </a:cxn>
                    <a:cxn ang="0">
                      <a:pos x="794" y="684"/>
                    </a:cxn>
                    <a:cxn ang="0">
                      <a:pos x="791" y="629"/>
                    </a:cxn>
                    <a:cxn ang="0">
                      <a:pos x="802" y="321"/>
                    </a:cxn>
                    <a:cxn ang="0">
                      <a:pos x="774" y="320"/>
                    </a:cxn>
                    <a:cxn ang="0">
                      <a:pos x="763" y="270"/>
                    </a:cxn>
                    <a:cxn ang="0">
                      <a:pos x="723" y="253"/>
                    </a:cxn>
                    <a:cxn ang="0">
                      <a:pos x="703" y="202"/>
                    </a:cxn>
                    <a:cxn ang="0">
                      <a:pos x="715" y="154"/>
                    </a:cxn>
                    <a:cxn ang="0">
                      <a:pos x="758" y="139"/>
                    </a:cxn>
                    <a:cxn ang="0">
                      <a:pos x="735" y="103"/>
                    </a:cxn>
                    <a:cxn ang="0">
                      <a:pos x="743" y="68"/>
                    </a:cxn>
                    <a:cxn ang="0">
                      <a:pos x="763" y="68"/>
                    </a:cxn>
                    <a:cxn ang="0">
                      <a:pos x="754" y="9"/>
                    </a:cxn>
                    <a:cxn ang="0">
                      <a:pos x="617" y="0"/>
                    </a:cxn>
                    <a:cxn ang="0">
                      <a:pos x="555" y="7"/>
                    </a:cxn>
                    <a:cxn ang="0">
                      <a:pos x="503" y="27"/>
                    </a:cxn>
                    <a:cxn ang="0">
                      <a:pos x="404" y="35"/>
                    </a:cxn>
                    <a:cxn ang="0">
                      <a:pos x="369" y="66"/>
                    </a:cxn>
                    <a:cxn ang="0">
                      <a:pos x="301" y="79"/>
                    </a:cxn>
                    <a:cxn ang="0">
                      <a:pos x="281" y="127"/>
                    </a:cxn>
                  </a:cxnLst>
                  <a:rect l="0" t="0" r="r" b="b"/>
                  <a:pathLst>
                    <a:path w="897" h="1012">
                      <a:moveTo>
                        <a:pt x="281" y="127"/>
                      </a:moveTo>
                      <a:lnTo>
                        <a:pt x="316" y="163"/>
                      </a:lnTo>
                      <a:lnTo>
                        <a:pt x="292" y="206"/>
                      </a:lnTo>
                      <a:lnTo>
                        <a:pt x="320" y="222"/>
                      </a:lnTo>
                      <a:lnTo>
                        <a:pt x="300" y="301"/>
                      </a:lnTo>
                      <a:lnTo>
                        <a:pt x="248" y="305"/>
                      </a:lnTo>
                      <a:lnTo>
                        <a:pt x="241" y="336"/>
                      </a:lnTo>
                      <a:lnTo>
                        <a:pt x="265" y="360"/>
                      </a:lnTo>
                      <a:lnTo>
                        <a:pt x="206" y="412"/>
                      </a:lnTo>
                      <a:lnTo>
                        <a:pt x="165" y="451"/>
                      </a:lnTo>
                      <a:lnTo>
                        <a:pt x="130" y="471"/>
                      </a:lnTo>
                      <a:lnTo>
                        <a:pt x="99" y="471"/>
                      </a:lnTo>
                      <a:lnTo>
                        <a:pt x="86" y="494"/>
                      </a:lnTo>
                      <a:lnTo>
                        <a:pt x="51" y="491"/>
                      </a:lnTo>
                      <a:lnTo>
                        <a:pt x="47" y="518"/>
                      </a:lnTo>
                      <a:lnTo>
                        <a:pt x="0" y="518"/>
                      </a:lnTo>
                      <a:lnTo>
                        <a:pt x="94" y="633"/>
                      </a:lnTo>
                      <a:lnTo>
                        <a:pt x="142" y="664"/>
                      </a:lnTo>
                      <a:lnTo>
                        <a:pt x="458" y="918"/>
                      </a:lnTo>
                      <a:lnTo>
                        <a:pt x="502" y="938"/>
                      </a:lnTo>
                      <a:lnTo>
                        <a:pt x="513" y="1012"/>
                      </a:lnTo>
                      <a:lnTo>
                        <a:pt x="553" y="1004"/>
                      </a:lnTo>
                      <a:lnTo>
                        <a:pt x="558" y="979"/>
                      </a:lnTo>
                      <a:lnTo>
                        <a:pt x="634" y="975"/>
                      </a:lnTo>
                      <a:lnTo>
                        <a:pt x="665" y="940"/>
                      </a:lnTo>
                      <a:lnTo>
                        <a:pt x="693" y="924"/>
                      </a:lnTo>
                      <a:lnTo>
                        <a:pt x="700" y="893"/>
                      </a:lnTo>
                      <a:lnTo>
                        <a:pt x="776" y="869"/>
                      </a:lnTo>
                      <a:lnTo>
                        <a:pt x="796" y="837"/>
                      </a:lnTo>
                      <a:lnTo>
                        <a:pt x="835" y="806"/>
                      </a:lnTo>
                      <a:lnTo>
                        <a:pt x="882" y="786"/>
                      </a:lnTo>
                      <a:lnTo>
                        <a:pt x="897" y="767"/>
                      </a:lnTo>
                      <a:lnTo>
                        <a:pt x="889" y="719"/>
                      </a:lnTo>
                      <a:lnTo>
                        <a:pt x="818" y="708"/>
                      </a:lnTo>
                      <a:lnTo>
                        <a:pt x="794" y="684"/>
                      </a:lnTo>
                      <a:lnTo>
                        <a:pt x="791" y="629"/>
                      </a:lnTo>
                      <a:lnTo>
                        <a:pt x="802" y="321"/>
                      </a:lnTo>
                      <a:lnTo>
                        <a:pt x="774" y="320"/>
                      </a:lnTo>
                      <a:lnTo>
                        <a:pt x="763" y="270"/>
                      </a:lnTo>
                      <a:lnTo>
                        <a:pt x="723" y="253"/>
                      </a:lnTo>
                      <a:lnTo>
                        <a:pt x="703" y="202"/>
                      </a:lnTo>
                      <a:lnTo>
                        <a:pt x="715" y="154"/>
                      </a:lnTo>
                      <a:lnTo>
                        <a:pt x="758" y="139"/>
                      </a:lnTo>
                      <a:lnTo>
                        <a:pt x="735" y="103"/>
                      </a:lnTo>
                      <a:lnTo>
                        <a:pt x="743" y="68"/>
                      </a:lnTo>
                      <a:lnTo>
                        <a:pt x="763" y="68"/>
                      </a:lnTo>
                      <a:lnTo>
                        <a:pt x="754" y="9"/>
                      </a:lnTo>
                      <a:lnTo>
                        <a:pt x="617" y="0"/>
                      </a:lnTo>
                      <a:lnTo>
                        <a:pt x="555" y="7"/>
                      </a:lnTo>
                      <a:lnTo>
                        <a:pt x="503" y="27"/>
                      </a:lnTo>
                      <a:lnTo>
                        <a:pt x="404" y="35"/>
                      </a:lnTo>
                      <a:lnTo>
                        <a:pt x="369" y="66"/>
                      </a:lnTo>
                      <a:lnTo>
                        <a:pt x="301" y="79"/>
                      </a:lnTo>
                      <a:lnTo>
                        <a:pt x="281" y="12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48" name="Freeform 58"/>
                <p:cNvSpPr>
                  <a:spLocks/>
                </p:cNvSpPr>
                <p:nvPr/>
              </p:nvSpPr>
              <p:spPr bwMode="auto">
                <a:xfrm>
                  <a:off x="3247" y="2979"/>
                  <a:ext cx="121" cy="249"/>
                </a:xfrm>
                <a:custGeom>
                  <a:avLst/>
                  <a:gdLst/>
                  <a:ahLst/>
                  <a:cxnLst>
                    <a:cxn ang="0">
                      <a:pos x="275" y="10"/>
                    </a:cxn>
                    <a:cxn ang="0">
                      <a:pos x="273" y="75"/>
                    </a:cxn>
                    <a:cxn ang="0">
                      <a:pos x="255" y="83"/>
                    </a:cxn>
                    <a:cxn ang="0">
                      <a:pos x="250" y="132"/>
                    </a:cxn>
                    <a:cxn ang="0">
                      <a:pos x="220" y="132"/>
                    </a:cxn>
                    <a:cxn ang="0">
                      <a:pos x="210" y="148"/>
                    </a:cxn>
                    <a:cxn ang="0">
                      <a:pos x="203" y="177"/>
                    </a:cxn>
                    <a:cxn ang="0">
                      <a:pos x="176" y="197"/>
                    </a:cxn>
                    <a:cxn ang="0">
                      <a:pos x="167" y="224"/>
                    </a:cxn>
                    <a:cxn ang="0">
                      <a:pos x="149" y="220"/>
                    </a:cxn>
                    <a:cxn ang="0">
                      <a:pos x="145" y="191"/>
                    </a:cxn>
                    <a:cxn ang="0">
                      <a:pos x="116" y="193"/>
                    </a:cxn>
                    <a:cxn ang="0">
                      <a:pos x="110" y="215"/>
                    </a:cxn>
                    <a:cxn ang="0">
                      <a:pos x="80" y="225"/>
                    </a:cxn>
                    <a:cxn ang="0">
                      <a:pos x="72" y="265"/>
                    </a:cxn>
                    <a:cxn ang="0">
                      <a:pos x="54" y="270"/>
                    </a:cxn>
                    <a:cxn ang="0">
                      <a:pos x="62" y="401"/>
                    </a:cxn>
                    <a:cxn ang="0">
                      <a:pos x="76" y="403"/>
                    </a:cxn>
                    <a:cxn ang="0">
                      <a:pos x="80" y="438"/>
                    </a:cxn>
                    <a:cxn ang="0">
                      <a:pos x="65" y="455"/>
                    </a:cxn>
                    <a:cxn ang="0">
                      <a:pos x="54" y="496"/>
                    </a:cxn>
                    <a:cxn ang="0">
                      <a:pos x="31" y="506"/>
                    </a:cxn>
                    <a:cxn ang="0">
                      <a:pos x="27" y="527"/>
                    </a:cxn>
                    <a:cxn ang="0">
                      <a:pos x="0" y="537"/>
                    </a:cxn>
                    <a:cxn ang="0">
                      <a:pos x="3" y="599"/>
                    </a:cxn>
                    <a:cxn ang="0">
                      <a:pos x="37" y="596"/>
                    </a:cxn>
                    <a:cxn ang="0">
                      <a:pos x="34" y="717"/>
                    </a:cxn>
                    <a:cxn ang="0">
                      <a:pos x="65" y="717"/>
                    </a:cxn>
                    <a:cxn ang="0">
                      <a:pos x="80" y="737"/>
                    </a:cxn>
                    <a:cxn ang="0">
                      <a:pos x="103" y="747"/>
                    </a:cxn>
                    <a:cxn ang="0">
                      <a:pos x="131" y="720"/>
                    </a:cxn>
                    <a:cxn ang="0">
                      <a:pos x="162" y="716"/>
                    </a:cxn>
                    <a:cxn ang="0">
                      <a:pos x="185" y="699"/>
                    </a:cxn>
                    <a:cxn ang="0">
                      <a:pos x="210" y="686"/>
                    </a:cxn>
                    <a:cxn ang="0">
                      <a:pos x="218" y="627"/>
                    </a:cxn>
                    <a:cxn ang="0">
                      <a:pos x="242" y="617"/>
                    </a:cxn>
                    <a:cxn ang="0">
                      <a:pos x="245" y="537"/>
                    </a:cxn>
                    <a:cxn ang="0">
                      <a:pos x="259" y="527"/>
                    </a:cxn>
                    <a:cxn ang="0">
                      <a:pos x="258" y="417"/>
                    </a:cxn>
                    <a:cxn ang="0">
                      <a:pos x="292" y="397"/>
                    </a:cxn>
                    <a:cxn ang="0">
                      <a:pos x="309" y="377"/>
                    </a:cxn>
                    <a:cxn ang="0">
                      <a:pos x="309" y="289"/>
                    </a:cxn>
                    <a:cxn ang="0">
                      <a:pos x="333" y="272"/>
                    </a:cxn>
                    <a:cxn ang="0">
                      <a:pos x="338" y="203"/>
                    </a:cxn>
                    <a:cxn ang="0">
                      <a:pos x="358" y="203"/>
                    </a:cxn>
                    <a:cxn ang="0">
                      <a:pos x="362" y="90"/>
                    </a:cxn>
                    <a:cxn ang="0">
                      <a:pos x="333" y="75"/>
                    </a:cxn>
                    <a:cxn ang="0">
                      <a:pos x="331" y="20"/>
                    </a:cxn>
                    <a:cxn ang="0">
                      <a:pos x="302" y="0"/>
                    </a:cxn>
                    <a:cxn ang="0">
                      <a:pos x="275" y="10"/>
                    </a:cxn>
                  </a:cxnLst>
                  <a:rect l="0" t="0" r="r" b="b"/>
                  <a:pathLst>
                    <a:path w="362" h="747">
                      <a:moveTo>
                        <a:pt x="275" y="10"/>
                      </a:moveTo>
                      <a:lnTo>
                        <a:pt x="273" y="75"/>
                      </a:lnTo>
                      <a:lnTo>
                        <a:pt x="255" y="83"/>
                      </a:lnTo>
                      <a:lnTo>
                        <a:pt x="250" y="132"/>
                      </a:lnTo>
                      <a:lnTo>
                        <a:pt x="220" y="132"/>
                      </a:lnTo>
                      <a:lnTo>
                        <a:pt x="210" y="148"/>
                      </a:lnTo>
                      <a:lnTo>
                        <a:pt x="203" y="177"/>
                      </a:lnTo>
                      <a:lnTo>
                        <a:pt x="176" y="197"/>
                      </a:lnTo>
                      <a:lnTo>
                        <a:pt x="167" y="224"/>
                      </a:lnTo>
                      <a:lnTo>
                        <a:pt x="149" y="220"/>
                      </a:lnTo>
                      <a:lnTo>
                        <a:pt x="145" y="191"/>
                      </a:lnTo>
                      <a:lnTo>
                        <a:pt x="116" y="193"/>
                      </a:lnTo>
                      <a:lnTo>
                        <a:pt x="110" y="215"/>
                      </a:lnTo>
                      <a:lnTo>
                        <a:pt x="80" y="225"/>
                      </a:lnTo>
                      <a:lnTo>
                        <a:pt x="72" y="265"/>
                      </a:lnTo>
                      <a:lnTo>
                        <a:pt x="54" y="270"/>
                      </a:lnTo>
                      <a:lnTo>
                        <a:pt x="62" y="401"/>
                      </a:lnTo>
                      <a:lnTo>
                        <a:pt x="76" y="403"/>
                      </a:lnTo>
                      <a:lnTo>
                        <a:pt x="80" y="438"/>
                      </a:lnTo>
                      <a:lnTo>
                        <a:pt x="65" y="455"/>
                      </a:lnTo>
                      <a:lnTo>
                        <a:pt x="54" y="496"/>
                      </a:lnTo>
                      <a:lnTo>
                        <a:pt x="31" y="506"/>
                      </a:lnTo>
                      <a:lnTo>
                        <a:pt x="27" y="527"/>
                      </a:lnTo>
                      <a:lnTo>
                        <a:pt x="0" y="537"/>
                      </a:lnTo>
                      <a:lnTo>
                        <a:pt x="3" y="599"/>
                      </a:lnTo>
                      <a:lnTo>
                        <a:pt x="37" y="596"/>
                      </a:lnTo>
                      <a:lnTo>
                        <a:pt x="34" y="717"/>
                      </a:lnTo>
                      <a:lnTo>
                        <a:pt x="65" y="717"/>
                      </a:lnTo>
                      <a:lnTo>
                        <a:pt x="80" y="737"/>
                      </a:lnTo>
                      <a:lnTo>
                        <a:pt x="103" y="747"/>
                      </a:lnTo>
                      <a:lnTo>
                        <a:pt x="131" y="720"/>
                      </a:lnTo>
                      <a:lnTo>
                        <a:pt x="162" y="716"/>
                      </a:lnTo>
                      <a:lnTo>
                        <a:pt x="185" y="699"/>
                      </a:lnTo>
                      <a:lnTo>
                        <a:pt x="210" y="686"/>
                      </a:lnTo>
                      <a:lnTo>
                        <a:pt x="218" y="627"/>
                      </a:lnTo>
                      <a:lnTo>
                        <a:pt x="242" y="617"/>
                      </a:lnTo>
                      <a:lnTo>
                        <a:pt x="245" y="537"/>
                      </a:lnTo>
                      <a:lnTo>
                        <a:pt x="259" y="527"/>
                      </a:lnTo>
                      <a:lnTo>
                        <a:pt x="258" y="417"/>
                      </a:lnTo>
                      <a:lnTo>
                        <a:pt x="292" y="397"/>
                      </a:lnTo>
                      <a:lnTo>
                        <a:pt x="309" y="377"/>
                      </a:lnTo>
                      <a:lnTo>
                        <a:pt x="309" y="289"/>
                      </a:lnTo>
                      <a:lnTo>
                        <a:pt x="333" y="272"/>
                      </a:lnTo>
                      <a:lnTo>
                        <a:pt x="338" y="203"/>
                      </a:lnTo>
                      <a:lnTo>
                        <a:pt x="358" y="203"/>
                      </a:lnTo>
                      <a:lnTo>
                        <a:pt x="362" y="90"/>
                      </a:lnTo>
                      <a:lnTo>
                        <a:pt x="333" y="75"/>
                      </a:lnTo>
                      <a:lnTo>
                        <a:pt x="331" y="20"/>
                      </a:lnTo>
                      <a:lnTo>
                        <a:pt x="302" y="0"/>
                      </a:lnTo>
                      <a:lnTo>
                        <a:pt x="275" y="1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49" name="Freeform 59"/>
                <p:cNvSpPr>
                  <a:spLocks/>
                </p:cNvSpPr>
                <p:nvPr/>
              </p:nvSpPr>
              <p:spPr bwMode="auto">
                <a:xfrm>
                  <a:off x="2708" y="2536"/>
                  <a:ext cx="144" cy="220"/>
                </a:xfrm>
                <a:custGeom>
                  <a:avLst/>
                  <a:gdLst/>
                  <a:ahLst/>
                  <a:cxnLst>
                    <a:cxn ang="0">
                      <a:pos x="0" y="497"/>
                    </a:cxn>
                    <a:cxn ang="0">
                      <a:pos x="86" y="428"/>
                    </a:cxn>
                    <a:cxn ang="0">
                      <a:pos x="113" y="393"/>
                    </a:cxn>
                    <a:cxn ang="0">
                      <a:pos x="150" y="358"/>
                    </a:cxn>
                    <a:cxn ang="0">
                      <a:pos x="199" y="321"/>
                    </a:cxn>
                    <a:cxn ang="0">
                      <a:pos x="230" y="270"/>
                    </a:cxn>
                    <a:cxn ang="0">
                      <a:pos x="251" y="181"/>
                    </a:cxn>
                    <a:cxn ang="0">
                      <a:pos x="265" y="159"/>
                    </a:cxn>
                    <a:cxn ang="0">
                      <a:pos x="290" y="139"/>
                    </a:cxn>
                    <a:cxn ang="0">
                      <a:pos x="299" y="80"/>
                    </a:cxn>
                    <a:cxn ang="0">
                      <a:pos x="289" y="1"/>
                    </a:cxn>
                    <a:cxn ang="0">
                      <a:pos x="289" y="1"/>
                    </a:cxn>
                    <a:cxn ang="0">
                      <a:pos x="309" y="0"/>
                    </a:cxn>
                    <a:cxn ang="0">
                      <a:pos x="317" y="29"/>
                    </a:cxn>
                    <a:cxn ang="0">
                      <a:pos x="330" y="55"/>
                    </a:cxn>
                    <a:cxn ang="0">
                      <a:pos x="352" y="98"/>
                    </a:cxn>
                    <a:cxn ang="0">
                      <a:pos x="352" y="124"/>
                    </a:cxn>
                    <a:cxn ang="0">
                      <a:pos x="332" y="134"/>
                    </a:cxn>
                    <a:cxn ang="0">
                      <a:pos x="342" y="142"/>
                    </a:cxn>
                    <a:cxn ang="0">
                      <a:pos x="352" y="172"/>
                    </a:cxn>
                    <a:cxn ang="0">
                      <a:pos x="368" y="193"/>
                    </a:cxn>
                    <a:cxn ang="0">
                      <a:pos x="364" y="217"/>
                    </a:cxn>
                    <a:cxn ang="0">
                      <a:pos x="342" y="231"/>
                    </a:cxn>
                    <a:cxn ang="0">
                      <a:pos x="345" y="256"/>
                    </a:cxn>
                    <a:cxn ang="0">
                      <a:pos x="379" y="300"/>
                    </a:cxn>
                    <a:cxn ang="0">
                      <a:pos x="403" y="349"/>
                    </a:cxn>
                    <a:cxn ang="0">
                      <a:pos x="382" y="379"/>
                    </a:cxn>
                    <a:cxn ang="0">
                      <a:pos x="362" y="438"/>
                    </a:cxn>
                    <a:cxn ang="0">
                      <a:pos x="396" y="491"/>
                    </a:cxn>
                    <a:cxn ang="0">
                      <a:pos x="417" y="556"/>
                    </a:cxn>
                    <a:cxn ang="0">
                      <a:pos x="433" y="584"/>
                    </a:cxn>
                    <a:cxn ang="0">
                      <a:pos x="290" y="602"/>
                    </a:cxn>
                    <a:cxn ang="0">
                      <a:pos x="217" y="608"/>
                    </a:cxn>
                    <a:cxn ang="0">
                      <a:pos x="192" y="630"/>
                    </a:cxn>
                    <a:cxn ang="0">
                      <a:pos x="192" y="654"/>
                    </a:cxn>
                    <a:cxn ang="0">
                      <a:pos x="127" y="659"/>
                    </a:cxn>
                    <a:cxn ang="0">
                      <a:pos x="118" y="610"/>
                    </a:cxn>
                    <a:cxn ang="0">
                      <a:pos x="142" y="565"/>
                    </a:cxn>
                    <a:cxn ang="0">
                      <a:pos x="121" y="537"/>
                    </a:cxn>
                    <a:cxn ang="0">
                      <a:pos x="73" y="520"/>
                    </a:cxn>
                    <a:cxn ang="0">
                      <a:pos x="0" y="497"/>
                    </a:cxn>
                  </a:cxnLst>
                  <a:rect l="0" t="0" r="r" b="b"/>
                  <a:pathLst>
                    <a:path w="433" h="659">
                      <a:moveTo>
                        <a:pt x="0" y="497"/>
                      </a:moveTo>
                      <a:lnTo>
                        <a:pt x="86" y="428"/>
                      </a:lnTo>
                      <a:lnTo>
                        <a:pt x="113" y="393"/>
                      </a:lnTo>
                      <a:lnTo>
                        <a:pt x="150" y="358"/>
                      </a:lnTo>
                      <a:lnTo>
                        <a:pt x="199" y="321"/>
                      </a:lnTo>
                      <a:lnTo>
                        <a:pt x="230" y="270"/>
                      </a:lnTo>
                      <a:lnTo>
                        <a:pt x="251" y="181"/>
                      </a:lnTo>
                      <a:lnTo>
                        <a:pt x="265" y="159"/>
                      </a:lnTo>
                      <a:lnTo>
                        <a:pt x="290" y="139"/>
                      </a:lnTo>
                      <a:lnTo>
                        <a:pt x="299" y="80"/>
                      </a:lnTo>
                      <a:lnTo>
                        <a:pt x="289" y="1"/>
                      </a:lnTo>
                      <a:lnTo>
                        <a:pt x="289" y="1"/>
                      </a:lnTo>
                      <a:lnTo>
                        <a:pt x="309" y="0"/>
                      </a:lnTo>
                      <a:lnTo>
                        <a:pt x="317" y="29"/>
                      </a:lnTo>
                      <a:lnTo>
                        <a:pt x="330" y="55"/>
                      </a:lnTo>
                      <a:lnTo>
                        <a:pt x="352" y="98"/>
                      </a:lnTo>
                      <a:lnTo>
                        <a:pt x="352" y="124"/>
                      </a:lnTo>
                      <a:lnTo>
                        <a:pt x="332" y="134"/>
                      </a:lnTo>
                      <a:lnTo>
                        <a:pt x="342" y="142"/>
                      </a:lnTo>
                      <a:lnTo>
                        <a:pt x="352" y="172"/>
                      </a:lnTo>
                      <a:lnTo>
                        <a:pt x="368" y="193"/>
                      </a:lnTo>
                      <a:lnTo>
                        <a:pt x="364" y="217"/>
                      </a:lnTo>
                      <a:lnTo>
                        <a:pt x="342" y="231"/>
                      </a:lnTo>
                      <a:lnTo>
                        <a:pt x="345" y="256"/>
                      </a:lnTo>
                      <a:lnTo>
                        <a:pt x="379" y="300"/>
                      </a:lnTo>
                      <a:lnTo>
                        <a:pt x="403" y="349"/>
                      </a:lnTo>
                      <a:lnTo>
                        <a:pt x="382" y="379"/>
                      </a:lnTo>
                      <a:lnTo>
                        <a:pt x="362" y="438"/>
                      </a:lnTo>
                      <a:lnTo>
                        <a:pt x="396" y="491"/>
                      </a:lnTo>
                      <a:lnTo>
                        <a:pt x="417" y="556"/>
                      </a:lnTo>
                      <a:lnTo>
                        <a:pt x="433" y="584"/>
                      </a:lnTo>
                      <a:lnTo>
                        <a:pt x="290" y="602"/>
                      </a:lnTo>
                      <a:lnTo>
                        <a:pt x="217" y="608"/>
                      </a:lnTo>
                      <a:lnTo>
                        <a:pt x="192" y="630"/>
                      </a:lnTo>
                      <a:lnTo>
                        <a:pt x="192" y="654"/>
                      </a:lnTo>
                      <a:lnTo>
                        <a:pt x="127" y="659"/>
                      </a:lnTo>
                      <a:lnTo>
                        <a:pt x="118" y="610"/>
                      </a:lnTo>
                      <a:lnTo>
                        <a:pt x="142" y="565"/>
                      </a:lnTo>
                      <a:lnTo>
                        <a:pt x="121" y="537"/>
                      </a:lnTo>
                      <a:lnTo>
                        <a:pt x="73" y="520"/>
                      </a:lnTo>
                      <a:lnTo>
                        <a:pt x="0" y="49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0" name="Freeform 60"/>
                <p:cNvSpPr>
                  <a:spLocks/>
                </p:cNvSpPr>
                <p:nvPr/>
              </p:nvSpPr>
              <p:spPr bwMode="auto">
                <a:xfrm>
                  <a:off x="1417" y="2568"/>
                  <a:ext cx="175" cy="260"/>
                </a:xfrm>
                <a:custGeom>
                  <a:avLst/>
                  <a:gdLst/>
                  <a:ahLst/>
                  <a:cxnLst>
                    <a:cxn ang="0">
                      <a:pos x="74" y="300"/>
                    </a:cxn>
                    <a:cxn ang="0">
                      <a:pos x="83" y="199"/>
                    </a:cxn>
                    <a:cxn ang="0">
                      <a:pos x="126" y="238"/>
                    </a:cxn>
                    <a:cxn ang="0">
                      <a:pos x="135" y="171"/>
                    </a:cxn>
                    <a:cxn ang="0">
                      <a:pos x="181" y="151"/>
                    </a:cxn>
                    <a:cxn ang="0">
                      <a:pos x="185" y="99"/>
                    </a:cxn>
                    <a:cxn ang="0">
                      <a:pos x="232" y="59"/>
                    </a:cxn>
                    <a:cxn ang="0">
                      <a:pos x="288" y="55"/>
                    </a:cxn>
                    <a:cxn ang="0">
                      <a:pos x="304" y="17"/>
                    </a:cxn>
                    <a:cxn ang="0">
                      <a:pos x="335" y="0"/>
                    </a:cxn>
                    <a:cxn ang="0">
                      <a:pos x="359" y="17"/>
                    </a:cxn>
                    <a:cxn ang="0">
                      <a:pos x="324" y="59"/>
                    </a:cxn>
                    <a:cxn ang="0">
                      <a:pos x="304" y="135"/>
                    </a:cxn>
                    <a:cxn ang="0">
                      <a:pos x="273" y="155"/>
                    </a:cxn>
                    <a:cxn ang="0">
                      <a:pos x="312" y="210"/>
                    </a:cxn>
                    <a:cxn ang="0">
                      <a:pos x="300" y="265"/>
                    </a:cxn>
                    <a:cxn ang="0">
                      <a:pos x="383" y="269"/>
                    </a:cxn>
                    <a:cxn ang="0">
                      <a:pos x="387" y="300"/>
                    </a:cxn>
                    <a:cxn ang="0">
                      <a:pos x="453" y="333"/>
                    </a:cxn>
                    <a:cxn ang="0">
                      <a:pos x="525" y="357"/>
                    </a:cxn>
                    <a:cxn ang="0">
                      <a:pos x="525" y="447"/>
                    </a:cxn>
                    <a:cxn ang="0">
                      <a:pos x="510" y="502"/>
                    </a:cxn>
                    <a:cxn ang="0">
                      <a:pos x="517" y="546"/>
                    </a:cxn>
                    <a:cxn ang="0">
                      <a:pos x="438" y="574"/>
                    </a:cxn>
                    <a:cxn ang="0">
                      <a:pos x="418" y="605"/>
                    </a:cxn>
                    <a:cxn ang="0">
                      <a:pos x="442" y="629"/>
                    </a:cxn>
                    <a:cxn ang="0">
                      <a:pos x="418" y="644"/>
                    </a:cxn>
                    <a:cxn ang="0">
                      <a:pos x="431" y="736"/>
                    </a:cxn>
                    <a:cxn ang="0">
                      <a:pos x="431" y="775"/>
                    </a:cxn>
                    <a:cxn ang="0">
                      <a:pos x="383" y="779"/>
                    </a:cxn>
                    <a:cxn ang="0">
                      <a:pos x="343" y="751"/>
                    </a:cxn>
                    <a:cxn ang="0">
                      <a:pos x="264" y="744"/>
                    </a:cxn>
                    <a:cxn ang="0">
                      <a:pos x="225" y="692"/>
                    </a:cxn>
                    <a:cxn ang="0">
                      <a:pos x="177" y="661"/>
                    </a:cxn>
                    <a:cxn ang="0">
                      <a:pos x="142" y="629"/>
                    </a:cxn>
                    <a:cxn ang="0">
                      <a:pos x="67" y="633"/>
                    </a:cxn>
                    <a:cxn ang="0">
                      <a:pos x="0" y="593"/>
                    </a:cxn>
                    <a:cxn ang="0">
                      <a:pos x="35" y="541"/>
                    </a:cxn>
                    <a:cxn ang="0">
                      <a:pos x="43" y="514"/>
                    </a:cxn>
                    <a:cxn ang="0">
                      <a:pos x="87" y="510"/>
                    </a:cxn>
                    <a:cxn ang="0">
                      <a:pos x="74" y="300"/>
                    </a:cxn>
                  </a:cxnLst>
                  <a:rect l="0" t="0" r="r" b="b"/>
                  <a:pathLst>
                    <a:path w="525" h="779">
                      <a:moveTo>
                        <a:pt x="74" y="300"/>
                      </a:moveTo>
                      <a:lnTo>
                        <a:pt x="83" y="199"/>
                      </a:lnTo>
                      <a:lnTo>
                        <a:pt x="126" y="238"/>
                      </a:lnTo>
                      <a:lnTo>
                        <a:pt x="135" y="171"/>
                      </a:lnTo>
                      <a:lnTo>
                        <a:pt x="181" y="151"/>
                      </a:lnTo>
                      <a:lnTo>
                        <a:pt x="185" y="99"/>
                      </a:lnTo>
                      <a:lnTo>
                        <a:pt x="232" y="59"/>
                      </a:lnTo>
                      <a:lnTo>
                        <a:pt x="288" y="55"/>
                      </a:lnTo>
                      <a:lnTo>
                        <a:pt x="304" y="17"/>
                      </a:lnTo>
                      <a:lnTo>
                        <a:pt x="335" y="0"/>
                      </a:lnTo>
                      <a:lnTo>
                        <a:pt x="359" y="17"/>
                      </a:lnTo>
                      <a:lnTo>
                        <a:pt x="324" y="59"/>
                      </a:lnTo>
                      <a:lnTo>
                        <a:pt x="304" y="135"/>
                      </a:lnTo>
                      <a:lnTo>
                        <a:pt x="273" y="155"/>
                      </a:lnTo>
                      <a:lnTo>
                        <a:pt x="312" y="210"/>
                      </a:lnTo>
                      <a:lnTo>
                        <a:pt x="300" y="265"/>
                      </a:lnTo>
                      <a:lnTo>
                        <a:pt x="383" y="269"/>
                      </a:lnTo>
                      <a:lnTo>
                        <a:pt x="387" y="300"/>
                      </a:lnTo>
                      <a:lnTo>
                        <a:pt x="453" y="333"/>
                      </a:lnTo>
                      <a:lnTo>
                        <a:pt x="525" y="357"/>
                      </a:lnTo>
                      <a:lnTo>
                        <a:pt x="525" y="447"/>
                      </a:lnTo>
                      <a:lnTo>
                        <a:pt x="510" y="502"/>
                      </a:lnTo>
                      <a:lnTo>
                        <a:pt x="517" y="546"/>
                      </a:lnTo>
                      <a:lnTo>
                        <a:pt x="438" y="574"/>
                      </a:lnTo>
                      <a:lnTo>
                        <a:pt x="418" y="605"/>
                      </a:lnTo>
                      <a:lnTo>
                        <a:pt x="442" y="629"/>
                      </a:lnTo>
                      <a:lnTo>
                        <a:pt x="418" y="644"/>
                      </a:lnTo>
                      <a:lnTo>
                        <a:pt x="431" y="736"/>
                      </a:lnTo>
                      <a:lnTo>
                        <a:pt x="431" y="775"/>
                      </a:lnTo>
                      <a:lnTo>
                        <a:pt x="383" y="779"/>
                      </a:lnTo>
                      <a:lnTo>
                        <a:pt x="343" y="751"/>
                      </a:lnTo>
                      <a:lnTo>
                        <a:pt x="264" y="744"/>
                      </a:lnTo>
                      <a:lnTo>
                        <a:pt x="225" y="692"/>
                      </a:lnTo>
                      <a:lnTo>
                        <a:pt x="177" y="661"/>
                      </a:lnTo>
                      <a:lnTo>
                        <a:pt x="142" y="629"/>
                      </a:lnTo>
                      <a:lnTo>
                        <a:pt x="67" y="633"/>
                      </a:lnTo>
                      <a:lnTo>
                        <a:pt x="0" y="593"/>
                      </a:lnTo>
                      <a:lnTo>
                        <a:pt x="35" y="541"/>
                      </a:lnTo>
                      <a:lnTo>
                        <a:pt x="43" y="514"/>
                      </a:lnTo>
                      <a:lnTo>
                        <a:pt x="87" y="510"/>
                      </a:lnTo>
                      <a:lnTo>
                        <a:pt x="74" y="30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1" name="Freeform 61"/>
                <p:cNvSpPr>
                  <a:spLocks/>
                </p:cNvSpPr>
                <p:nvPr/>
              </p:nvSpPr>
              <p:spPr bwMode="auto">
                <a:xfrm>
                  <a:off x="3312" y="1765"/>
                  <a:ext cx="559" cy="284"/>
                </a:xfrm>
                <a:custGeom>
                  <a:avLst/>
                  <a:gdLst/>
                  <a:ahLst/>
                  <a:cxnLst>
                    <a:cxn ang="0">
                      <a:pos x="1633" y="246"/>
                    </a:cxn>
                    <a:cxn ang="0">
                      <a:pos x="1536" y="182"/>
                    </a:cxn>
                    <a:cxn ang="0">
                      <a:pos x="1421" y="49"/>
                    </a:cxn>
                    <a:cxn ang="0">
                      <a:pos x="1289" y="75"/>
                    </a:cxn>
                    <a:cxn ang="0">
                      <a:pos x="1237" y="33"/>
                    </a:cxn>
                    <a:cxn ang="0">
                      <a:pos x="1111" y="15"/>
                    </a:cxn>
                    <a:cxn ang="0">
                      <a:pos x="930" y="18"/>
                    </a:cxn>
                    <a:cxn ang="0">
                      <a:pos x="840" y="11"/>
                    </a:cxn>
                    <a:cxn ang="0">
                      <a:pos x="797" y="101"/>
                    </a:cxn>
                    <a:cxn ang="0">
                      <a:pos x="780" y="113"/>
                    </a:cxn>
                    <a:cxn ang="0">
                      <a:pos x="757" y="124"/>
                    </a:cxn>
                    <a:cxn ang="0">
                      <a:pos x="752" y="124"/>
                    </a:cxn>
                    <a:cxn ang="0">
                      <a:pos x="750" y="126"/>
                    </a:cxn>
                    <a:cxn ang="0">
                      <a:pos x="753" y="144"/>
                    </a:cxn>
                    <a:cxn ang="0">
                      <a:pos x="767" y="175"/>
                    </a:cxn>
                    <a:cxn ang="0">
                      <a:pos x="745" y="212"/>
                    </a:cxn>
                    <a:cxn ang="0">
                      <a:pos x="620" y="146"/>
                    </a:cxn>
                    <a:cxn ang="0">
                      <a:pos x="519" y="139"/>
                    </a:cxn>
                    <a:cxn ang="0">
                      <a:pos x="408" y="37"/>
                    </a:cxn>
                    <a:cxn ang="0">
                      <a:pos x="269" y="22"/>
                    </a:cxn>
                    <a:cxn ang="0">
                      <a:pos x="188" y="75"/>
                    </a:cxn>
                    <a:cxn ang="0">
                      <a:pos x="64" y="105"/>
                    </a:cxn>
                    <a:cxn ang="0">
                      <a:pos x="23" y="234"/>
                    </a:cxn>
                    <a:cxn ang="0">
                      <a:pos x="79" y="329"/>
                    </a:cxn>
                    <a:cxn ang="0">
                      <a:pos x="19" y="458"/>
                    </a:cxn>
                    <a:cxn ang="0">
                      <a:pos x="137" y="462"/>
                    </a:cxn>
                    <a:cxn ang="0">
                      <a:pos x="185" y="454"/>
                    </a:cxn>
                    <a:cxn ang="0">
                      <a:pos x="185" y="541"/>
                    </a:cxn>
                    <a:cxn ang="0">
                      <a:pos x="98" y="565"/>
                    </a:cxn>
                    <a:cxn ang="0">
                      <a:pos x="58" y="604"/>
                    </a:cxn>
                    <a:cxn ang="0">
                      <a:pos x="82" y="679"/>
                    </a:cxn>
                    <a:cxn ang="0">
                      <a:pos x="172" y="759"/>
                    </a:cxn>
                    <a:cxn ang="0">
                      <a:pos x="239" y="722"/>
                    </a:cxn>
                    <a:cxn ang="0">
                      <a:pos x="296" y="767"/>
                    </a:cxn>
                    <a:cxn ang="0">
                      <a:pos x="333" y="813"/>
                    </a:cxn>
                    <a:cxn ang="0">
                      <a:pos x="408" y="597"/>
                    </a:cxn>
                    <a:cxn ang="0">
                      <a:pos x="551" y="509"/>
                    </a:cxn>
                    <a:cxn ang="0">
                      <a:pos x="638" y="458"/>
                    </a:cxn>
                    <a:cxn ang="0">
                      <a:pos x="665" y="561"/>
                    </a:cxn>
                    <a:cxn ang="0">
                      <a:pos x="677" y="639"/>
                    </a:cxn>
                    <a:cxn ang="0">
                      <a:pos x="748" y="661"/>
                    </a:cxn>
                    <a:cxn ang="0">
                      <a:pos x="851" y="691"/>
                    </a:cxn>
                    <a:cxn ang="0">
                      <a:pos x="870" y="801"/>
                    </a:cxn>
                    <a:cxn ang="0">
                      <a:pos x="957" y="851"/>
                    </a:cxn>
                    <a:cxn ang="0">
                      <a:pos x="1119" y="774"/>
                    </a:cxn>
                    <a:cxn ang="0">
                      <a:pos x="1096" y="714"/>
                    </a:cxn>
                    <a:cxn ang="0">
                      <a:pos x="1021" y="688"/>
                    </a:cxn>
                    <a:cxn ang="0">
                      <a:pos x="1037" y="629"/>
                    </a:cxn>
                    <a:cxn ang="0">
                      <a:pos x="1070" y="590"/>
                    </a:cxn>
                    <a:cxn ang="0">
                      <a:pos x="1130" y="597"/>
                    </a:cxn>
                    <a:cxn ang="0">
                      <a:pos x="1222" y="612"/>
                    </a:cxn>
                    <a:cxn ang="0">
                      <a:pos x="1380" y="601"/>
                    </a:cxn>
                    <a:cxn ang="0">
                      <a:pos x="1449" y="617"/>
                    </a:cxn>
                    <a:cxn ang="0">
                      <a:pos x="1500" y="531"/>
                    </a:cxn>
                    <a:cxn ang="0">
                      <a:pos x="1576" y="444"/>
                    </a:cxn>
                    <a:cxn ang="0">
                      <a:pos x="1635" y="411"/>
                    </a:cxn>
                    <a:cxn ang="0">
                      <a:pos x="1675" y="356"/>
                    </a:cxn>
                  </a:cxnLst>
                  <a:rect l="0" t="0" r="r" b="b"/>
                  <a:pathLst>
                    <a:path w="1675" h="851">
                      <a:moveTo>
                        <a:pt x="1675" y="356"/>
                      </a:moveTo>
                      <a:lnTo>
                        <a:pt x="1633" y="246"/>
                      </a:lnTo>
                      <a:lnTo>
                        <a:pt x="1562" y="216"/>
                      </a:lnTo>
                      <a:lnTo>
                        <a:pt x="1536" y="182"/>
                      </a:lnTo>
                      <a:lnTo>
                        <a:pt x="1490" y="178"/>
                      </a:lnTo>
                      <a:lnTo>
                        <a:pt x="1421" y="49"/>
                      </a:lnTo>
                      <a:lnTo>
                        <a:pt x="1361" y="49"/>
                      </a:lnTo>
                      <a:lnTo>
                        <a:pt x="1289" y="75"/>
                      </a:lnTo>
                      <a:lnTo>
                        <a:pt x="1240" y="71"/>
                      </a:lnTo>
                      <a:lnTo>
                        <a:pt x="1237" y="33"/>
                      </a:lnTo>
                      <a:lnTo>
                        <a:pt x="1199" y="0"/>
                      </a:lnTo>
                      <a:lnTo>
                        <a:pt x="1111" y="15"/>
                      </a:lnTo>
                      <a:lnTo>
                        <a:pt x="1043" y="30"/>
                      </a:lnTo>
                      <a:lnTo>
                        <a:pt x="930" y="18"/>
                      </a:lnTo>
                      <a:lnTo>
                        <a:pt x="870" y="3"/>
                      </a:lnTo>
                      <a:lnTo>
                        <a:pt x="840" y="11"/>
                      </a:lnTo>
                      <a:lnTo>
                        <a:pt x="851" y="75"/>
                      </a:lnTo>
                      <a:lnTo>
                        <a:pt x="797" y="101"/>
                      </a:lnTo>
                      <a:lnTo>
                        <a:pt x="797" y="101"/>
                      </a:lnTo>
                      <a:lnTo>
                        <a:pt x="780" y="113"/>
                      </a:lnTo>
                      <a:lnTo>
                        <a:pt x="765" y="121"/>
                      </a:lnTo>
                      <a:lnTo>
                        <a:pt x="757" y="124"/>
                      </a:lnTo>
                      <a:lnTo>
                        <a:pt x="752" y="124"/>
                      </a:lnTo>
                      <a:lnTo>
                        <a:pt x="752" y="124"/>
                      </a:lnTo>
                      <a:lnTo>
                        <a:pt x="751" y="125"/>
                      </a:lnTo>
                      <a:lnTo>
                        <a:pt x="750" y="126"/>
                      </a:lnTo>
                      <a:lnTo>
                        <a:pt x="751" y="134"/>
                      </a:lnTo>
                      <a:lnTo>
                        <a:pt x="753" y="144"/>
                      </a:lnTo>
                      <a:lnTo>
                        <a:pt x="757" y="154"/>
                      </a:lnTo>
                      <a:lnTo>
                        <a:pt x="767" y="175"/>
                      </a:lnTo>
                      <a:lnTo>
                        <a:pt x="771" y="185"/>
                      </a:lnTo>
                      <a:lnTo>
                        <a:pt x="745" y="212"/>
                      </a:lnTo>
                      <a:lnTo>
                        <a:pt x="703" y="197"/>
                      </a:lnTo>
                      <a:lnTo>
                        <a:pt x="620" y="146"/>
                      </a:lnTo>
                      <a:lnTo>
                        <a:pt x="560" y="154"/>
                      </a:lnTo>
                      <a:lnTo>
                        <a:pt x="519" y="139"/>
                      </a:lnTo>
                      <a:lnTo>
                        <a:pt x="522" y="109"/>
                      </a:lnTo>
                      <a:lnTo>
                        <a:pt x="408" y="37"/>
                      </a:lnTo>
                      <a:lnTo>
                        <a:pt x="337" y="33"/>
                      </a:lnTo>
                      <a:lnTo>
                        <a:pt x="269" y="22"/>
                      </a:lnTo>
                      <a:lnTo>
                        <a:pt x="208" y="37"/>
                      </a:lnTo>
                      <a:lnTo>
                        <a:pt x="188" y="75"/>
                      </a:lnTo>
                      <a:lnTo>
                        <a:pt x="139" y="18"/>
                      </a:lnTo>
                      <a:lnTo>
                        <a:pt x="64" y="105"/>
                      </a:lnTo>
                      <a:lnTo>
                        <a:pt x="0" y="182"/>
                      </a:lnTo>
                      <a:lnTo>
                        <a:pt x="23" y="234"/>
                      </a:lnTo>
                      <a:lnTo>
                        <a:pt x="75" y="268"/>
                      </a:lnTo>
                      <a:lnTo>
                        <a:pt x="79" y="329"/>
                      </a:lnTo>
                      <a:lnTo>
                        <a:pt x="38" y="374"/>
                      </a:lnTo>
                      <a:lnTo>
                        <a:pt x="19" y="458"/>
                      </a:lnTo>
                      <a:lnTo>
                        <a:pt x="78" y="442"/>
                      </a:lnTo>
                      <a:lnTo>
                        <a:pt x="137" y="462"/>
                      </a:lnTo>
                      <a:lnTo>
                        <a:pt x="153" y="438"/>
                      </a:lnTo>
                      <a:lnTo>
                        <a:pt x="185" y="454"/>
                      </a:lnTo>
                      <a:lnTo>
                        <a:pt x="173" y="513"/>
                      </a:lnTo>
                      <a:lnTo>
                        <a:pt x="185" y="541"/>
                      </a:lnTo>
                      <a:lnTo>
                        <a:pt x="122" y="541"/>
                      </a:lnTo>
                      <a:lnTo>
                        <a:pt x="98" y="565"/>
                      </a:lnTo>
                      <a:lnTo>
                        <a:pt x="94" y="600"/>
                      </a:lnTo>
                      <a:lnTo>
                        <a:pt x="58" y="604"/>
                      </a:lnTo>
                      <a:lnTo>
                        <a:pt x="67" y="636"/>
                      </a:lnTo>
                      <a:lnTo>
                        <a:pt x="82" y="679"/>
                      </a:lnTo>
                      <a:lnTo>
                        <a:pt x="153" y="679"/>
                      </a:lnTo>
                      <a:lnTo>
                        <a:pt x="172" y="759"/>
                      </a:lnTo>
                      <a:lnTo>
                        <a:pt x="183" y="717"/>
                      </a:lnTo>
                      <a:lnTo>
                        <a:pt x="239" y="722"/>
                      </a:lnTo>
                      <a:lnTo>
                        <a:pt x="252" y="784"/>
                      </a:lnTo>
                      <a:lnTo>
                        <a:pt x="296" y="767"/>
                      </a:lnTo>
                      <a:lnTo>
                        <a:pt x="333" y="782"/>
                      </a:lnTo>
                      <a:lnTo>
                        <a:pt x="333" y="813"/>
                      </a:lnTo>
                      <a:lnTo>
                        <a:pt x="374" y="826"/>
                      </a:lnTo>
                      <a:lnTo>
                        <a:pt x="408" y="597"/>
                      </a:lnTo>
                      <a:lnTo>
                        <a:pt x="507" y="521"/>
                      </a:lnTo>
                      <a:lnTo>
                        <a:pt x="551" y="509"/>
                      </a:lnTo>
                      <a:lnTo>
                        <a:pt x="551" y="458"/>
                      </a:lnTo>
                      <a:lnTo>
                        <a:pt x="638" y="458"/>
                      </a:lnTo>
                      <a:lnTo>
                        <a:pt x="638" y="529"/>
                      </a:lnTo>
                      <a:lnTo>
                        <a:pt x="665" y="561"/>
                      </a:lnTo>
                      <a:lnTo>
                        <a:pt x="645" y="585"/>
                      </a:lnTo>
                      <a:lnTo>
                        <a:pt x="677" y="639"/>
                      </a:lnTo>
                      <a:lnTo>
                        <a:pt x="692" y="676"/>
                      </a:lnTo>
                      <a:lnTo>
                        <a:pt x="748" y="661"/>
                      </a:lnTo>
                      <a:lnTo>
                        <a:pt x="801" y="669"/>
                      </a:lnTo>
                      <a:lnTo>
                        <a:pt x="851" y="691"/>
                      </a:lnTo>
                      <a:lnTo>
                        <a:pt x="855" y="759"/>
                      </a:lnTo>
                      <a:lnTo>
                        <a:pt x="870" y="801"/>
                      </a:lnTo>
                      <a:lnTo>
                        <a:pt x="932" y="833"/>
                      </a:lnTo>
                      <a:lnTo>
                        <a:pt x="957" y="851"/>
                      </a:lnTo>
                      <a:lnTo>
                        <a:pt x="1009" y="813"/>
                      </a:lnTo>
                      <a:lnTo>
                        <a:pt x="1119" y="774"/>
                      </a:lnTo>
                      <a:lnTo>
                        <a:pt x="1134" y="748"/>
                      </a:lnTo>
                      <a:lnTo>
                        <a:pt x="1096" y="714"/>
                      </a:lnTo>
                      <a:lnTo>
                        <a:pt x="1058" y="722"/>
                      </a:lnTo>
                      <a:lnTo>
                        <a:pt x="1021" y="688"/>
                      </a:lnTo>
                      <a:lnTo>
                        <a:pt x="1043" y="658"/>
                      </a:lnTo>
                      <a:lnTo>
                        <a:pt x="1037" y="629"/>
                      </a:lnTo>
                      <a:lnTo>
                        <a:pt x="1036" y="616"/>
                      </a:lnTo>
                      <a:lnTo>
                        <a:pt x="1070" y="590"/>
                      </a:lnTo>
                      <a:lnTo>
                        <a:pt x="1111" y="631"/>
                      </a:lnTo>
                      <a:lnTo>
                        <a:pt x="1130" y="597"/>
                      </a:lnTo>
                      <a:lnTo>
                        <a:pt x="1188" y="582"/>
                      </a:lnTo>
                      <a:lnTo>
                        <a:pt x="1222" y="612"/>
                      </a:lnTo>
                      <a:lnTo>
                        <a:pt x="1320" y="597"/>
                      </a:lnTo>
                      <a:lnTo>
                        <a:pt x="1380" y="601"/>
                      </a:lnTo>
                      <a:lnTo>
                        <a:pt x="1434" y="641"/>
                      </a:lnTo>
                      <a:lnTo>
                        <a:pt x="1449" y="617"/>
                      </a:lnTo>
                      <a:lnTo>
                        <a:pt x="1453" y="555"/>
                      </a:lnTo>
                      <a:lnTo>
                        <a:pt x="1500" y="531"/>
                      </a:lnTo>
                      <a:lnTo>
                        <a:pt x="1556" y="546"/>
                      </a:lnTo>
                      <a:lnTo>
                        <a:pt x="1576" y="444"/>
                      </a:lnTo>
                      <a:lnTo>
                        <a:pt x="1600" y="420"/>
                      </a:lnTo>
                      <a:lnTo>
                        <a:pt x="1635" y="411"/>
                      </a:lnTo>
                      <a:lnTo>
                        <a:pt x="1647" y="376"/>
                      </a:lnTo>
                      <a:lnTo>
                        <a:pt x="1675" y="35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2" name="Freeform 62"/>
                <p:cNvSpPr>
                  <a:spLocks/>
                </p:cNvSpPr>
                <p:nvPr/>
              </p:nvSpPr>
              <p:spPr bwMode="auto">
                <a:xfrm>
                  <a:off x="3631" y="1959"/>
                  <a:ext cx="159" cy="119"/>
                </a:xfrm>
                <a:custGeom>
                  <a:avLst/>
                  <a:gdLst/>
                  <a:ahLst/>
                  <a:cxnLst>
                    <a:cxn ang="0">
                      <a:pos x="370" y="103"/>
                    </a:cxn>
                    <a:cxn ang="0">
                      <a:pos x="405" y="118"/>
                    </a:cxn>
                    <a:cxn ang="0">
                      <a:pos x="402" y="245"/>
                    </a:cxn>
                    <a:cxn ang="0">
                      <a:pos x="366" y="260"/>
                    </a:cxn>
                    <a:cxn ang="0">
                      <a:pos x="350" y="289"/>
                    </a:cxn>
                    <a:cxn ang="0">
                      <a:pos x="271" y="304"/>
                    </a:cxn>
                    <a:cxn ang="0">
                      <a:pos x="275" y="332"/>
                    </a:cxn>
                    <a:cxn ang="0">
                      <a:pos x="255" y="356"/>
                    </a:cxn>
                    <a:cxn ang="0">
                      <a:pos x="212" y="243"/>
                    </a:cxn>
                    <a:cxn ang="0">
                      <a:pos x="158" y="280"/>
                    </a:cxn>
                    <a:cxn ang="0">
                      <a:pos x="113" y="288"/>
                    </a:cxn>
                    <a:cxn ang="0">
                      <a:pos x="0" y="269"/>
                    </a:cxn>
                    <a:cxn ang="0">
                      <a:pos x="52" y="231"/>
                    </a:cxn>
                    <a:cxn ang="0">
                      <a:pos x="162" y="192"/>
                    </a:cxn>
                    <a:cxn ang="0">
                      <a:pos x="177" y="166"/>
                    </a:cxn>
                    <a:cxn ang="0">
                      <a:pos x="139" y="132"/>
                    </a:cxn>
                    <a:cxn ang="0">
                      <a:pos x="101" y="140"/>
                    </a:cxn>
                    <a:cxn ang="0">
                      <a:pos x="64" y="106"/>
                    </a:cxn>
                    <a:cxn ang="0">
                      <a:pos x="86" y="76"/>
                    </a:cxn>
                    <a:cxn ang="0">
                      <a:pos x="79" y="34"/>
                    </a:cxn>
                    <a:cxn ang="0">
                      <a:pos x="113" y="8"/>
                    </a:cxn>
                    <a:cxn ang="0">
                      <a:pos x="154" y="49"/>
                    </a:cxn>
                    <a:cxn ang="0">
                      <a:pos x="173" y="15"/>
                    </a:cxn>
                    <a:cxn ang="0">
                      <a:pos x="231" y="0"/>
                    </a:cxn>
                    <a:cxn ang="0">
                      <a:pos x="265" y="30"/>
                    </a:cxn>
                    <a:cxn ang="0">
                      <a:pos x="363" y="15"/>
                    </a:cxn>
                    <a:cxn ang="0">
                      <a:pos x="423" y="19"/>
                    </a:cxn>
                    <a:cxn ang="0">
                      <a:pos x="477" y="59"/>
                    </a:cxn>
                    <a:cxn ang="0">
                      <a:pos x="370" y="103"/>
                    </a:cxn>
                  </a:cxnLst>
                  <a:rect l="0" t="0" r="r" b="b"/>
                  <a:pathLst>
                    <a:path w="477" h="356">
                      <a:moveTo>
                        <a:pt x="370" y="103"/>
                      </a:moveTo>
                      <a:lnTo>
                        <a:pt x="405" y="118"/>
                      </a:lnTo>
                      <a:lnTo>
                        <a:pt x="402" y="245"/>
                      </a:lnTo>
                      <a:lnTo>
                        <a:pt x="366" y="260"/>
                      </a:lnTo>
                      <a:lnTo>
                        <a:pt x="350" y="289"/>
                      </a:lnTo>
                      <a:lnTo>
                        <a:pt x="271" y="304"/>
                      </a:lnTo>
                      <a:lnTo>
                        <a:pt x="275" y="332"/>
                      </a:lnTo>
                      <a:lnTo>
                        <a:pt x="255" y="356"/>
                      </a:lnTo>
                      <a:lnTo>
                        <a:pt x="212" y="243"/>
                      </a:lnTo>
                      <a:lnTo>
                        <a:pt x="158" y="280"/>
                      </a:lnTo>
                      <a:lnTo>
                        <a:pt x="113" y="288"/>
                      </a:lnTo>
                      <a:lnTo>
                        <a:pt x="0" y="269"/>
                      </a:lnTo>
                      <a:lnTo>
                        <a:pt x="52" y="231"/>
                      </a:lnTo>
                      <a:lnTo>
                        <a:pt x="162" y="192"/>
                      </a:lnTo>
                      <a:lnTo>
                        <a:pt x="177" y="166"/>
                      </a:lnTo>
                      <a:lnTo>
                        <a:pt x="139" y="132"/>
                      </a:lnTo>
                      <a:lnTo>
                        <a:pt x="101" y="140"/>
                      </a:lnTo>
                      <a:lnTo>
                        <a:pt x="64" y="106"/>
                      </a:lnTo>
                      <a:lnTo>
                        <a:pt x="86" y="76"/>
                      </a:lnTo>
                      <a:lnTo>
                        <a:pt x="79" y="34"/>
                      </a:lnTo>
                      <a:lnTo>
                        <a:pt x="113" y="8"/>
                      </a:lnTo>
                      <a:lnTo>
                        <a:pt x="154" y="49"/>
                      </a:lnTo>
                      <a:lnTo>
                        <a:pt x="173" y="15"/>
                      </a:lnTo>
                      <a:lnTo>
                        <a:pt x="231" y="0"/>
                      </a:lnTo>
                      <a:lnTo>
                        <a:pt x="265" y="30"/>
                      </a:lnTo>
                      <a:lnTo>
                        <a:pt x="363" y="15"/>
                      </a:lnTo>
                      <a:lnTo>
                        <a:pt x="423" y="19"/>
                      </a:lnTo>
                      <a:lnTo>
                        <a:pt x="477" y="59"/>
                      </a:lnTo>
                      <a:lnTo>
                        <a:pt x="370" y="10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3" name="Freeform 63"/>
                <p:cNvSpPr>
                  <a:spLocks/>
                </p:cNvSpPr>
                <p:nvPr/>
              </p:nvSpPr>
              <p:spPr bwMode="auto">
                <a:xfrm>
                  <a:off x="3631" y="1959"/>
                  <a:ext cx="159" cy="119"/>
                </a:xfrm>
                <a:custGeom>
                  <a:avLst/>
                  <a:gdLst/>
                  <a:ahLst/>
                  <a:cxnLst>
                    <a:cxn ang="0">
                      <a:pos x="370" y="103"/>
                    </a:cxn>
                    <a:cxn ang="0">
                      <a:pos x="405" y="118"/>
                    </a:cxn>
                    <a:cxn ang="0">
                      <a:pos x="402" y="245"/>
                    </a:cxn>
                    <a:cxn ang="0">
                      <a:pos x="366" y="260"/>
                    </a:cxn>
                    <a:cxn ang="0">
                      <a:pos x="350" y="289"/>
                    </a:cxn>
                    <a:cxn ang="0">
                      <a:pos x="271" y="304"/>
                    </a:cxn>
                    <a:cxn ang="0">
                      <a:pos x="275" y="332"/>
                    </a:cxn>
                    <a:cxn ang="0">
                      <a:pos x="255" y="356"/>
                    </a:cxn>
                    <a:cxn ang="0">
                      <a:pos x="212" y="243"/>
                    </a:cxn>
                    <a:cxn ang="0">
                      <a:pos x="158" y="280"/>
                    </a:cxn>
                    <a:cxn ang="0">
                      <a:pos x="113" y="288"/>
                    </a:cxn>
                    <a:cxn ang="0">
                      <a:pos x="0" y="269"/>
                    </a:cxn>
                    <a:cxn ang="0">
                      <a:pos x="52" y="231"/>
                    </a:cxn>
                    <a:cxn ang="0">
                      <a:pos x="162" y="192"/>
                    </a:cxn>
                    <a:cxn ang="0">
                      <a:pos x="177" y="166"/>
                    </a:cxn>
                    <a:cxn ang="0">
                      <a:pos x="139" y="132"/>
                    </a:cxn>
                    <a:cxn ang="0">
                      <a:pos x="101" y="140"/>
                    </a:cxn>
                    <a:cxn ang="0">
                      <a:pos x="64" y="106"/>
                    </a:cxn>
                    <a:cxn ang="0">
                      <a:pos x="86" y="76"/>
                    </a:cxn>
                    <a:cxn ang="0">
                      <a:pos x="79" y="34"/>
                    </a:cxn>
                    <a:cxn ang="0">
                      <a:pos x="113" y="8"/>
                    </a:cxn>
                    <a:cxn ang="0">
                      <a:pos x="154" y="49"/>
                    </a:cxn>
                    <a:cxn ang="0">
                      <a:pos x="173" y="15"/>
                    </a:cxn>
                    <a:cxn ang="0">
                      <a:pos x="231" y="0"/>
                    </a:cxn>
                    <a:cxn ang="0">
                      <a:pos x="265" y="30"/>
                    </a:cxn>
                    <a:cxn ang="0">
                      <a:pos x="363" y="15"/>
                    </a:cxn>
                    <a:cxn ang="0">
                      <a:pos x="423" y="19"/>
                    </a:cxn>
                    <a:cxn ang="0">
                      <a:pos x="477" y="59"/>
                    </a:cxn>
                  </a:cxnLst>
                  <a:rect l="0" t="0" r="r" b="b"/>
                  <a:pathLst>
                    <a:path w="477" h="356">
                      <a:moveTo>
                        <a:pt x="370" y="103"/>
                      </a:moveTo>
                      <a:lnTo>
                        <a:pt x="405" y="118"/>
                      </a:lnTo>
                      <a:lnTo>
                        <a:pt x="402" y="245"/>
                      </a:lnTo>
                      <a:lnTo>
                        <a:pt x="366" y="260"/>
                      </a:lnTo>
                      <a:lnTo>
                        <a:pt x="350" y="289"/>
                      </a:lnTo>
                      <a:lnTo>
                        <a:pt x="271" y="304"/>
                      </a:lnTo>
                      <a:lnTo>
                        <a:pt x="275" y="332"/>
                      </a:lnTo>
                      <a:lnTo>
                        <a:pt x="255" y="356"/>
                      </a:lnTo>
                      <a:lnTo>
                        <a:pt x="212" y="243"/>
                      </a:lnTo>
                      <a:lnTo>
                        <a:pt x="158" y="280"/>
                      </a:lnTo>
                      <a:lnTo>
                        <a:pt x="113" y="288"/>
                      </a:lnTo>
                      <a:lnTo>
                        <a:pt x="0" y="269"/>
                      </a:lnTo>
                      <a:lnTo>
                        <a:pt x="52" y="231"/>
                      </a:lnTo>
                      <a:lnTo>
                        <a:pt x="162" y="192"/>
                      </a:lnTo>
                      <a:lnTo>
                        <a:pt x="177" y="166"/>
                      </a:lnTo>
                      <a:lnTo>
                        <a:pt x="139" y="132"/>
                      </a:lnTo>
                      <a:lnTo>
                        <a:pt x="101" y="140"/>
                      </a:lnTo>
                      <a:lnTo>
                        <a:pt x="64" y="106"/>
                      </a:lnTo>
                      <a:lnTo>
                        <a:pt x="86" y="76"/>
                      </a:lnTo>
                      <a:lnTo>
                        <a:pt x="79" y="34"/>
                      </a:lnTo>
                      <a:lnTo>
                        <a:pt x="113" y="8"/>
                      </a:lnTo>
                      <a:lnTo>
                        <a:pt x="154" y="49"/>
                      </a:lnTo>
                      <a:lnTo>
                        <a:pt x="173" y="15"/>
                      </a:lnTo>
                      <a:lnTo>
                        <a:pt x="231" y="0"/>
                      </a:lnTo>
                      <a:lnTo>
                        <a:pt x="265" y="30"/>
                      </a:lnTo>
                      <a:lnTo>
                        <a:pt x="363" y="15"/>
                      </a:lnTo>
                      <a:lnTo>
                        <a:pt x="423" y="19"/>
                      </a:lnTo>
                      <a:lnTo>
                        <a:pt x="477" y="59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4" name="Freeform 64"/>
                <p:cNvSpPr>
                  <a:spLocks/>
                </p:cNvSpPr>
                <p:nvPr/>
              </p:nvSpPr>
              <p:spPr bwMode="auto">
                <a:xfrm>
                  <a:off x="3163" y="1953"/>
                  <a:ext cx="92" cy="68"/>
                </a:xfrm>
                <a:custGeom>
                  <a:avLst/>
                  <a:gdLst/>
                  <a:ahLst/>
                  <a:cxnLst>
                    <a:cxn ang="0">
                      <a:pos x="0" y="57"/>
                    </a:cxn>
                    <a:cxn ang="0">
                      <a:pos x="98" y="0"/>
                    </a:cxn>
                    <a:cxn ang="0">
                      <a:pos x="154" y="30"/>
                    </a:cxn>
                    <a:cxn ang="0">
                      <a:pos x="192" y="30"/>
                    </a:cxn>
                    <a:cxn ang="0">
                      <a:pos x="233" y="68"/>
                    </a:cxn>
                    <a:cxn ang="0">
                      <a:pos x="278" y="121"/>
                    </a:cxn>
                    <a:cxn ang="0">
                      <a:pos x="248" y="177"/>
                    </a:cxn>
                    <a:cxn ang="0">
                      <a:pos x="200" y="201"/>
                    </a:cxn>
                    <a:cxn ang="0">
                      <a:pos x="141" y="206"/>
                    </a:cxn>
                    <a:cxn ang="0">
                      <a:pos x="131" y="160"/>
                    </a:cxn>
                    <a:cxn ang="0">
                      <a:pos x="108" y="120"/>
                    </a:cxn>
                    <a:cxn ang="0">
                      <a:pos x="45" y="101"/>
                    </a:cxn>
                    <a:cxn ang="0">
                      <a:pos x="0" y="57"/>
                    </a:cxn>
                  </a:cxnLst>
                  <a:rect l="0" t="0" r="r" b="b"/>
                  <a:pathLst>
                    <a:path w="278" h="206">
                      <a:moveTo>
                        <a:pt x="0" y="57"/>
                      </a:moveTo>
                      <a:lnTo>
                        <a:pt x="98" y="0"/>
                      </a:lnTo>
                      <a:lnTo>
                        <a:pt x="154" y="30"/>
                      </a:lnTo>
                      <a:lnTo>
                        <a:pt x="192" y="30"/>
                      </a:lnTo>
                      <a:lnTo>
                        <a:pt x="233" y="68"/>
                      </a:lnTo>
                      <a:lnTo>
                        <a:pt x="278" y="121"/>
                      </a:lnTo>
                      <a:lnTo>
                        <a:pt x="248" y="177"/>
                      </a:lnTo>
                      <a:lnTo>
                        <a:pt x="200" y="201"/>
                      </a:lnTo>
                      <a:lnTo>
                        <a:pt x="141" y="206"/>
                      </a:lnTo>
                      <a:lnTo>
                        <a:pt x="131" y="160"/>
                      </a:lnTo>
                      <a:lnTo>
                        <a:pt x="108" y="120"/>
                      </a:lnTo>
                      <a:lnTo>
                        <a:pt x="45" y="101"/>
                      </a:lnTo>
                      <a:lnTo>
                        <a:pt x="0" y="5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5" name="Freeform 65"/>
                <p:cNvSpPr>
                  <a:spLocks/>
                </p:cNvSpPr>
                <p:nvPr/>
              </p:nvSpPr>
              <p:spPr bwMode="auto">
                <a:xfrm>
                  <a:off x="2794" y="1403"/>
                  <a:ext cx="18" cy="9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24"/>
                    </a:cxn>
                    <a:cxn ang="0">
                      <a:pos x="38" y="28"/>
                    </a:cxn>
                    <a:cxn ang="0">
                      <a:pos x="55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55" h="28">
                      <a:moveTo>
                        <a:pt x="20" y="0"/>
                      </a:moveTo>
                      <a:lnTo>
                        <a:pt x="0" y="24"/>
                      </a:lnTo>
                      <a:lnTo>
                        <a:pt x="38" y="28"/>
                      </a:lnTo>
                      <a:lnTo>
                        <a:pt x="55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6" name="Freeform 66"/>
                <p:cNvSpPr>
                  <a:spLocks/>
                </p:cNvSpPr>
                <p:nvPr/>
              </p:nvSpPr>
              <p:spPr bwMode="auto">
                <a:xfrm>
                  <a:off x="2826" y="1389"/>
                  <a:ext cx="15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" y="42"/>
                    </a:cxn>
                    <a:cxn ang="0">
                      <a:pos x="28" y="51"/>
                    </a:cxn>
                    <a:cxn ang="0">
                      <a:pos x="35" y="103"/>
                    </a:cxn>
                    <a:cxn ang="0">
                      <a:pos x="46" y="66"/>
                    </a:cxn>
                    <a:cxn ang="0">
                      <a:pos x="46" y="35"/>
                    </a:cxn>
                    <a:cxn ang="0">
                      <a:pos x="43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6" h="103">
                      <a:moveTo>
                        <a:pt x="0" y="0"/>
                      </a:moveTo>
                      <a:lnTo>
                        <a:pt x="4" y="42"/>
                      </a:lnTo>
                      <a:lnTo>
                        <a:pt x="28" y="51"/>
                      </a:lnTo>
                      <a:lnTo>
                        <a:pt x="35" y="103"/>
                      </a:lnTo>
                      <a:lnTo>
                        <a:pt x="46" y="66"/>
                      </a:lnTo>
                      <a:lnTo>
                        <a:pt x="46" y="35"/>
                      </a:lnTo>
                      <a:lnTo>
                        <a:pt x="4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7" name="Freeform 67"/>
                <p:cNvSpPr>
                  <a:spLocks/>
                </p:cNvSpPr>
                <p:nvPr/>
              </p:nvSpPr>
              <p:spPr bwMode="auto">
                <a:xfrm>
                  <a:off x="2850" y="1391"/>
                  <a:ext cx="12" cy="11"/>
                </a:xfrm>
                <a:custGeom>
                  <a:avLst/>
                  <a:gdLst/>
                  <a:ahLst/>
                  <a:cxnLst>
                    <a:cxn ang="0">
                      <a:pos x="0" y="8"/>
                    </a:cxn>
                    <a:cxn ang="0">
                      <a:pos x="20" y="32"/>
                    </a:cxn>
                    <a:cxn ang="0">
                      <a:pos x="36" y="0"/>
                    </a:cxn>
                    <a:cxn ang="0">
                      <a:pos x="0" y="8"/>
                    </a:cxn>
                  </a:cxnLst>
                  <a:rect l="0" t="0" r="r" b="b"/>
                  <a:pathLst>
                    <a:path w="36" h="32">
                      <a:moveTo>
                        <a:pt x="0" y="8"/>
                      </a:moveTo>
                      <a:lnTo>
                        <a:pt x="20" y="32"/>
                      </a:lnTo>
                      <a:lnTo>
                        <a:pt x="36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8" name="Freeform 68"/>
                <p:cNvSpPr>
                  <a:spLocks/>
                </p:cNvSpPr>
                <p:nvPr/>
              </p:nvSpPr>
              <p:spPr bwMode="auto">
                <a:xfrm>
                  <a:off x="4115" y="2597"/>
                  <a:ext cx="76" cy="145"/>
                </a:xfrm>
                <a:custGeom>
                  <a:avLst/>
                  <a:gdLst/>
                  <a:ahLst/>
                  <a:cxnLst>
                    <a:cxn ang="0">
                      <a:pos x="144" y="146"/>
                    </a:cxn>
                    <a:cxn ang="0">
                      <a:pos x="78" y="109"/>
                    </a:cxn>
                    <a:cxn ang="0">
                      <a:pos x="40" y="0"/>
                    </a:cxn>
                    <a:cxn ang="0">
                      <a:pos x="0" y="39"/>
                    </a:cxn>
                    <a:cxn ang="0">
                      <a:pos x="5" y="114"/>
                    </a:cxn>
                    <a:cxn ang="0">
                      <a:pos x="28" y="289"/>
                    </a:cxn>
                    <a:cxn ang="0">
                      <a:pos x="83" y="367"/>
                    </a:cxn>
                    <a:cxn ang="0">
                      <a:pos x="128" y="422"/>
                    </a:cxn>
                    <a:cxn ang="0">
                      <a:pos x="224" y="435"/>
                    </a:cxn>
                    <a:cxn ang="0">
                      <a:pos x="227" y="402"/>
                    </a:cxn>
                    <a:cxn ang="0">
                      <a:pos x="215" y="246"/>
                    </a:cxn>
                    <a:cxn ang="0">
                      <a:pos x="144" y="146"/>
                    </a:cxn>
                  </a:cxnLst>
                  <a:rect l="0" t="0" r="r" b="b"/>
                  <a:pathLst>
                    <a:path w="227" h="435">
                      <a:moveTo>
                        <a:pt x="144" y="146"/>
                      </a:moveTo>
                      <a:lnTo>
                        <a:pt x="78" y="109"/>
                      </a:lnTo>
                      <a:lnTo>
                        <a:pt x="40" y="0"/>
                      </a:lnTo>
                      <a:lnTo>
                        <a:pt x="0" y="39"/>
                      </a:lnTo>
                      <a:lnTo>
                        <a:pt x="5" y="114"/>
                      </a:lnTo>
                      <a:lnTo>
                        <a:pt x="28" y="289"/>
                      </a:lnTo>
                      <a:lnTo>
                        <a:pt x="83" y="367"/>
                      </a:lnTo>
                      <a:lnTo>
                        <a:pt x="128" y="422"/>
                      </a:lnTo>
                      <a:lnTo>
                        <a:pt x="224" y="435"/>
                      </a:lnTo>
                      <a:lnTo>
                        <a:pt x="227" y="402"/>
                      </a:lnTo>
                      <a:lnTo>
                        <a:pt x="215" y="2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9" name="Freeform 69"/>
                <p:cNvSpPr>
                  <a:spLocks/>
                </p:cNvSpPr>
                <p:nvPr/>
              </p:nvSpPr>
              <p:spPr bwMode="auto">
                <a:xfrm>
                  <a:off x="4115" y="2597"/>
                  <a:ext cx="76" cy="145"/>
                </a:xfrm>
                <a:custGeom>
                  <a:avLst/>
                  <a:gdLst/>
                  <a:ahLst/>
                  <a:cxnLst>
                    <a:cxn ang="0">
                      <a:pos x="144" y="146"/>
                    </a:cxn>
                    <a:cxn ang="0">
                      <a:pos x="78" y="109"/>
                    </a:cxn>
                    <a:cxn ang="0">
                      <a:pos x="40" y="0"/>
                    </a:cxn>
                    <a:cxn ang="0">
                      <a:pos x="0" y="39"/>
                    </a:cxn>
                    <a:cxn ang="0">
                      <a:pos x="5" y="114"/>
                    </a:cxn>
                    <a:cxn ang="0">
                      <a:pos x="28" y="289"/>
                    </a:cxn>
                    <a:cxn ang="0">
                      <a:pos x="83" y="367"/>
                    </a:cxn>
                    <a:cxn ang="0">
                      <a:pos x="128" y="422"/>
                    </a:cxn>
                    <a:cxn ang="0">
                      <a:pos x="224" y="435"/>
                    </a:cxn>
                    <a:cxn ang="0">
                      <a:pos x="227" y="402"/>
                    </a:cxn>
                    <a:cxn ang="0">
                      <a:pos x="215" y="246"/>
                    </a:cxn>
                    <a:cxn ang="0">
                      <a:pos x="144" y="146"/>
                    </a:cxn>
                  </a:cxnLst>
                  <a:rect l="0" t="0" r="r" b="b"/>
                  <a:pathLst>
                    <a:path w="227" h="435">
                      <a:moveTo>
                        <a:pt x="144" y="146"/>
                      </a:moveTo>
                      <a:lnTo>
                        <a:pt x="78" y="109"/>
                      </a:lnTo>
                      <a:lnTo>
                        <a:pt x="40" y="0"/>
                      </a:lnTo>
                      <a:lnTo>
                        <a:pt x="0" y="39"/>
                      </a:lnTo>
                      <a:lnTo>
                        <a:pt x="5" y="114"/>
                      </a:lnTo>
                      <a:lnTo>
                        <a:pt x="28" y="289"/>
                      </a:lnTo>
                      <a:lnTo>
                        <a:pt x="83" y="367"/>
                      </a:lnTo>
                      <a:lnTo>
                        <a:pt x="128" y="422"/>
                      </a:lnTo>
                      <a:lnTo>
                        <a:pt x="224" y="435"/>
                      </a:lnTo>
                      <a:lnTo>
                        <a:pt x="227" y="402"/>
                      </a:lnTo>
                      <a:lnTo>
                        <a:pt x="215" y="246"/>
                      </a:lnTo>
                      <a:lnTo>
                        <a:pt x="144" y="146"/>
                      </a:lnTo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0" name="Freeform 70"/>
                <p:cNvSpPr>
                  <a:spLocks/>
                </p:cNvSpPr>
                <p:nvPr/>
              </p:nvSpPr>
              <p:spPr bwMode="auto">
                <a:xfrm>
                  <a:off x="2902" y="3084"/>
                  <a:ext cx="145" cy="166"/>
                </a:xfrm>
                <a:custGeom>
                  <a:avLst/>
                  <a:gdLst/>
                  <a:ahLst/>
                  <a:cxnLst>
                    <a:cxn ang="0">
                      <a:pos x="148" y="7"/>
                    </a:cxn>
                    <a:cxn ang="0">
                      <a:pos x="268" y="14"/>
                    </a:cxn>
                    <a:cxn ang="0">
                      <a:pos x="286" y="83"/>
                    </a:cxn>
                    <a:cxn ang="0">
                      <a:pos x="291" y="118"/>
                    </a:cxn>
                    <a:cxn ang="0">
                      <a:pos x="316" y="131"/>
                    </a:cxn>
                    <a:cxn ang="0">
                      <a:pos x="326" y="169"/>
                    </a:cxn>
                    <a:cxn ang="0">
                      <a:pos x="354" y="170"/>
                    </a:cxn>
                    <a:cxn ang="0">
                      <a:pos x="368" y="220"/>
                    </a:cxn>
                    <a:cxn ang="0">
                      <a:pos x="388" y="224"/>
                    </a:cxn>
                    <a:cxn ang="0">
                      <a:pos x="433" y="244"/>
                    </a:cxn>
                    <a:cxn ang="0">
                      <a:pos x="420" y="272"/>
                    </a:cxn>
                    <a:cxn ang="0">
                      <a:pos x="393" y="293"/>
                    </a:cxn>
                    <a:cxn ang="0">
                      <a:pos x="368" y="321"/>
                    </a:cxn>
                    <a:cxn ang="0">
                      <a:pos x="332" y="338"/>
                    </a:cxn>
                    <a:cxn ang="0">
                      <a:pos x="320" y="383"/>
                    </a:cxn>
                    <a:cxn ang="0">
                      <a:pos x="291" y="390"/>
                    </a:cxn>
                    <a:cxn ang="0">
                      <a:pos x="272" y="420"/>
                    </a:cxn>
                    <a:cxn ang="0">
                      <a:pos x="245" y="447"/>
                    </a:cxn>
                    <a:cxn ang="0">
                      <a:pos x="202" y="447"/>
                    </a:cxn>
                    <a:cxn ang="0">
                      <a:pos x="172" y="430"/>
                    </a:cxn>
                    <a:cxn ang="0">
                      <a:pos x="147" y="430"/>
                    </a:cxn>
                    <a:cxn ang="0">
                      <a:pos x="129" y="452"/>
                    </a:cxn>
                    <a:cxn ang="0">
                      <a:pos x="119" y="483"/>
                    </a:cxn>
                    <a:cxn ang="0">
                      <a:pos x="93" y="499"/>
                    </a:cxn>
                    <a:cxn ang="0">
                      <a:pos x="31" y="485"/>
                    </a:cxn>
                    <a:cxn ang="0">
                      <a:pos x="20" y="437"/>
                    </a:cxn>
                    <a:cxn ang="0">
                      <a:pos x="3" y="416"/>
                    </a:cxn>
                    <a:cxn ang="0">
                      <a:pos x="0" y="252"/>
                    </a:cxn>
                    <a:cxn ang="0">
                      <a:pos x="24" y="243"/>
                    </a:cxn>
                    <a:cxn ang="0">
                      <a:pos x="46" y="226"/>
                    </a:cxn>
                    <a:cxn ang="0">
                      <a:pos x="49" y="64"/>
                    </a:cxn>
                    <a:cxn ang="0">
                      <a:pos x="73" y="22"/>
                    </a:cxn>
                    <a:cxn ang="0">
                      <a:pos x="124" y="0"/>
                    </a:cxn>
                    <a:cxn ang="0">
                      <a:pos x="148" y="7"/>
                    </a:cxn>
                  </a:cxnLst>
                  <a:rect l="0" t="0" r="r" b="b"/>
                  <a:pathLst>
                    <a:path w="433" h="499">
                      <a:moveTo>
                        <a:pt x="148" y="7"/>
                      </a:moveTo>
                      <a:lnTo>
                        <a:pt x="268" y="14"/>
                      </a:lnTo>
                      <a:lnTo>
                        <a:pt x="286" y="83"/>
                      </a:lnTo>
                      <a:lnTo>
                        <a:pt x="291" y="118"/>
                      </a:lnTo>
                      <a:lnTo>
                        <a:pt x="316" y="131"/>
                      </a:lnTo>
                      <a:lnTo>
                        <a:pt x="326" y="169"/>
                      </a:lnTo>
                      <a:lnTo>
                        <a:pt x="354" y="170"/>
                      </a:lnTo>
                      <a:lnTo>
                        <a:pt x="368" y="220"/>
                      </a:lnTo>
                      <a:lnTo>
                        <a:pt x="388" y="224"/>
                      </a:lnTo>
                      <a:lnTo>
                        <a:pt x="433" y="244"/>
                      </a:lnTo>
                      <a:lnTo>
                        <a:pt x="420" y="272"/>
                      </a:lnTo>
                      <a:lnTo>
                        <a:pt x="393" y="293"/>
                      </a:lnTo>
                      <a:lnTo>
                        <a:pt x="368" y="321"/>
                      </a:lnTo>
                      <a:lnTo>
                        <a:pt x="332" y="338"/>
                      </a:lnTo>
                      <a:lnTo>
                        <a:pt x="320" y="383"/>
                      </a:lnTo>
                      <a:lnTo>
                        <a:pt x="291" y="390"/>
                      </a:lnTo>
                      <a:lnTo>
                        <a:pt x="272" y="420"/>
                      </a:lnTo>
                      <a:lnTo>
                        <a:pt x="245" y="447"/>
                      </a:lnTo>
                      <a:lnTo>
                        <a:pt x="202" y="447"/>
                      </a:lnTo>
                      <a:lnTo>
                        <a:pt x="172" y="430"/>
                      </a:lnTo>
                      <a:lnTo>
                        <a:pt x="147" y="430"/>
                      </a:lnTo>
                      <a:lnTo>
                        <a:pt x="129" y="452"/>
                      </a:lnTo>
                      <a:lnTo>
                        <a:pt x="119" y="483"/>
                      </a:lnTo>
                      <a:lnTo>
                        <a:pt x="93" y="499"/>
                      </a:lnTo>
                      <a:lnTo>
                        <a:pt x="31" y="485"/>
                      </a:lnTo>
                      <a:lnTo>
                        <a:pt x="20" y="437"/>
                      </a:lnTo>
                      <a:lnTo>
                        <a:pt x="3" y="416"/>
                      </a:lnTo>
                      <a:lnTo>
                        <a:pt x="0" y="252"/>
                      </a:lnTo>
                      <a:lnTo>
                        <a:pt x="24" y="243"/>
                      </a:lnTo>
                      <a:lnTo>
                        <a:pt x="46" y="226"/>
                      </a:lnTo>
                      <a:lnTo>
                        <a:pt x="49" y="64"/>
                      </a:lnTo>
                      <a:lnTo>
                        <a:pt x="73" y="22"/>
                      </a:lnTo>
                      <a:lnTo>
                        <a:pt x="124" y="0"/>
                      </a:lnTo>
                      <a:lnTo>
                        <a:pt x="148" y="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1" name="Freeform 71"/>
                <p:cNvSpPr>
                  <a:spLocks/>
                </p:cNvSpPr>
                <p:nvPr/>
              </p:nvSpPr>
              <p:spPr bwMode="auto">
                <a:xfrm>
                  <a:off x="4295" y="2952"/>
                  <a:ext cx="605" cy="518"/>
                </a:xfrm>
                <a:custGeom>
                  <a:avLst/>
                  <a:gdLst/>
                  <a:ahLst/>
                  <a:cxnLst>
                    <a:cxn ang="0">
                      <a:pos x="937" y="103"/>
                    </a:cxn>
                    <a:cxn ang="0">
                      <a:pos x="815" y="158"/>
                    </a:cxn>
                    <a:cxn ang="0">
                      <a:pos x="802" y="233"/>
                    </a:cxn>
                    <a:cxn ang="0">
                      <a:pos x="727" y="206"/>
                    </a:cxn>
                    <a:cxn ang="0">
                      <a:pos x="629" y="190"/>
                    </a:cxn>
                    <a:cxn ang="0">
                      <a:pos x="582" y="265"/>
                    </a:cxn>
                    <a:cxn ang="0">
                      <a:pos x="517" y="320"/>
                    </a:cxn>
                    <a:cxn ang="0">
                      <a:pos x="495" y="355"/>
                    </a:cxn>
                    <a:cxn ang="0">
                      <a:pos x="458" y="399"/>
                    </a:cxn>
                    <a:cxn ang="0">
                      <a:pos x="328" y="510"/>
                    </a:cxn>
                    <a:cxn ang="0">
                      <a:pos x="96" y="628"/>
                    </a:cxn>
                    <a:cxn ang="0">
                      <a:pos x="28" y="782"/>
                    </a:cxn>
                    <a:cxn ang="0">
                      <a:pos x="52" y="837"/>
                    </a:cxn>
                    <a:cxn ang="0">
                      <a:pos x="0" y="854"/>
                    </a:cxn>
                    <a:cxn ang="0">
                      <a:pos x="52" y="988"/>
                    </a:cxn>
                    <a:cxn ang="0">
                      <a:pos x="52" y="1091"/>
                    </a:cxn>
                    <a:cxn ang="0">
                      <a:pos x="79" y="1193"/>
                    </a:cxn>
                    <a:cxn ang="0">
                      <a:pos x="35" y="1233"/>
                    </a:cxn>
                    <a:cxn ang="0">
                      <a:pos x="111" y="1343"/>
                    </a:cxn>
                    <a:cxn ang="0">
                      <a:pos x="166" y="1327"/>
                    </a:cxn>
                    <a:cxn ang="0">
                      <a:pos x="261" y="1305"/>
                    </a:cxn>
                    <a:cxn ang="0">
                      <a:pos x="451" y="1237"/>
                    </a:cxn>
                    <a:cxn ang="0">
                      <a:pos x="644" y="1185"/>
                    </a:cxn>
                    <a:cxn ang="0">
                      <a:pos x="731" y="1154"/>
                    </a:cxn>
                    <a:cxn ang="0">
                      <a:pos x="775" y="1170"/>
                    </a:cxn>
                    <a:cxn ang="0">
                      <a:pos x="878" y="1209"/>
                    </a:cxn>
                    <a:cxn ang="0">
                      <a:pos x="917" y="1323"/>
                    </a:cxn>
                    <a:cxn ang="0">
                      <a:pos x="981" y="1296"/>
                    </a:cxn>
                    <a:cxn ang="0">
                      <a:pos x="1044" y="1209"/>
                    </a:cxn>
                    <a:cxn ang="0">
                      <a:pos x="1032" y="1292"/>
                    </a:cxn>
                    <a:cxn ang="0">
                      <a:pos x="1036" y="1336"/>
                    </a:cxn>
                    <a:cxn ang="0">
                      <a:pos x="1064" y="1284"/>
                    </a:cxn>
                    <a:cxn ang="0">
                      <a:pos x="1071" y="1336"/>
                    </a:cxn>
                    <a:cxn ang="0">
                      <a:pos x="1103" y="1399"/>
                    </a:cxn>
                    <a:cxn ang="0">
                      <a:pos x="1130" y="1489"/>
                    </a:cxn>
                    <a:cxn ang="0">
                      <a:pos x="1344" y="1553"/>
                    </a:cxn>
                    <a:cxn ang="0">
                      <a:pos x="1553" y="1458"/>
                    </a:cxn>
                    <a:cxn ang="0">
                      <a:pos x="1649" y="1312"/>
                    </a:cxn>
                    <a:cxn ang="0">
                      <a:pos x="1763" y="1158"/>
                    </a:cxn>
                    <a:cxn ang="0">
                      <a:pos x="1787" y="999"/>
                    </a:cxn>
                    <a:cxn ang="0">
                      <a:pos x="1811" y="795"/>
                    </a:cxn>
                    <a:cxn ang="0">
                      <a:pos x="1728" y="632"/>
                    </a:cxn>
                    <a:cxn ang="0">
                      <a:pos x="1652" y="521"/>
                    </a:cxn>
                    <a:cxn ang="0">
                      <a:pos x="1557" y="368"/>
                    </a:cxn>
                    <a:cxn ang="0">
                      <a:pos x="1470" y="190"/>
                    </a:cxn>
                    <a:cxn ang="0">
                      <a:pos x="1463" y="55"/>
                    </a:cxn>
                    <a:cxn ang="0">
                      <a:pos x="1384" y="55"/>
                    </a:cxn>
                    <a:cxn ang="0">
                      <a:pos x="1360" y="280"/>
                    </a:cxn>
                    <a:cxn ang="0">
                      <a:pos x="1316" y="359"/>
                    </a:cxn>
                    <a:cxn ang="0">
                      <a:pos x="1213" y="316"/>
                    </a:cxn>
                    <a:cxn ang="0">
                      <a:pos x="1115" y="256"/>
                    </a:cxn>
                    <a:cxn ang="0">
                      <a:pos x="1099" y="193"/>
                    </a:cxn>
                    <a:cxn ang="0">
                      <a:pos x="1139" y="142"/>
                    </a:cxn>
                    <a:cxn ang="0">
                      <a:pos x="1095" y="75"/>
                    </a:cxn>
                    <a:cxn ang="0">
                      <a:pos x="968" y="35"/>
                    </a:cxn>
                    <a:cxn ang="0">
                      <a:pos x="894" y="48"/>
                    </a:cxn>
                  </a:cxnLst>
                  <a:rect l="0" t="0" r="r" b="b"/>
                  <a:pathLst>
                    <a:path w="1814" h="1553">
                      <a:moveTo>
                        <a:pt x="926" y="63"/>
                      </a:moveTo>
                      <a:lnTo>
                        <a:pt x="937" y="103"/>
                      </a:lnTo>
                      <a:lnTo>
                        <a:pt x="850" y="114"/>
                      </a:lnTo>
                      <a:lnTo>
                        <a:pt x="815" y="158"/>
                      </a:lnTo>
                      <a:lnTo>
                        <a:pt x="810" y="186"/>
                      </a:lnTo>
                      <a:lnTo>
                        <a:pt x="802" y="233"/>
                      </a:lnTo>
                      <a:lnTo>
                        <a:pt x="747" y="245"/>
                      </a:lnTo>
                      <a:lnTo>
                        <a:pt x="727" y="206"/>
                      </a:lnTo>
                      <a:lnTo>
                        <a:pt x="700" y="173"/>
                      </a:lnTo>
                      <a:lnTo>
                        <a:pt x="629" y="190"/>
                      </a:lnTo>
                      <a:lnTo>
                        <a:pt x="617" y="233"/>
                      </a:lnTo>
                      <a:lnTo>
                        <a:pt x="582" y="265"/>
                      </a:lnTo>
                      <a:lnTo>
                        <a:pt x="541" y="284"/>
                      </a:lnTo>
                      <a:lnTo>
                        <a:pt x="517" y="320"/>
                      </a:lnTo>
                      <a:lnTo>
                        <a:pt x="517" y="355"/>
                      </a:lnTo>
                      <a:lnTo>
                        <a:pt x="495" y="355"/>
                      </a:lnTo>
                      <a:lnTo>
                        <a:pt x="471" y="320"/>
                      </a:lnTo>
                      <a:lnTo>
                        <a:pt x="458" y="399"/>
                      </a:lnTo>
                      <a:lnTo>
                        <a:pt x="392" y="482"/>
                      </a:lnTo>
                      <a:lnTo>
                        <a:pt x="328" y="510"/>
                      </a:lnTo>
                      <a:lnTo>
                        <a:pt x="166" y="557"/>
                      </a:lnTo>
                      <a:lnTo>
                        <a:pt x="96" y="628"/>
                      </a:lnTo>
                      <a:lnTo>
                        <a:pt x="17" y="637"/>
                      </a:lnTo>
                      <a:lnTo>
                        <a:pt x="28" y="782"/>
                      </a:lnTo>
                      <a:lnTo>
                        <a:pt x="59" y="806"/>
                      </a:lnTo>
                      <a:lnTo>
                        <a:pt x="52" y="837"/>
                      </a:lnTo>
                      <a:lnTo>
                        <a:pt x="4" y="806"/>
                      </a:lnTo>
                      <a:lnTo>
                        <a:pt x="0" y="854"/>
                      </a:lnTo>
                      <a:lnTo>
                        <a:pt x="24" y="937"/>
                      </a:lnTo>
                      <a:lnTo>
                        <a:pt x="52" y="988"/>
                      </a:lnTo>
                      <a:lnTo>
                        <a:pt x="52" y="1047"/>
                      </a:lnTo>
                      <a:lnTo>
                        <a:pt x="52" y="1091"/>
                      </a:lnTo>
                      <a:lnTo>
                        <a:pt x="76" y="1102"/>
                      </a:lnTo>
                      <a:lnTo>
                        <a:pt x="79" y="1193"/>
                      </a:lnTo>
                      <a:lnTo>
                        <a:pt x="52" y="1198"/>
                      </a:lnTo>
                      <a:lnTo>
                        <a:pt x="35" y="1233"/>
                      </a:lnTo>
                      <a:lnTo>
                        <a:pt x="17" y="1261"/>
                      </a:lnTo>
                      <a:lnTo>
                        <a:pt x="111" y="1343"/>
                      </a:lnTo>
                      <a:lnTo>
                        <a:pt x="151" y="1351"/>
                      </a:lnTo>
                      <a:lnTo>
                        <a:pt x="166" y="1327"/>
                      </a:lnTo>
                      <a:lnTo>
                        <a:pt x="186" y="1296"/>
                      </a:lnTo>
                      <a:lnTo>
                        <a:pt x="261" y="1305"/>
                      </a:lnTo>
                      <a:lnTo>
                        <a:pt x="420" y="1281"/>
                      </a:lnTo>
                      <a:lnTo>
                        <a:pt x="451" y="1237"/>
                      </a:lnTo>
                      <a:lnTo>
                        <a:pt x="499" y="1202"/>
                      </a:lnTo>
                      <a:lnTo>
                        <a:pt x="644" y="1185"/>
                      </a:lnTo>
                      <a:lnTo>
                        <a:pt x="672" y="1158"/>
                      </a:lnTo>
                      <a:lnTo>
                        <a:pt x="731" y="1154"/>
                      </a:lnTo>
                      <a:lnTo>
                        <a:pt x="771" y="1146"/>
                      </a:lnTo>
                      <a:lnTo>
                        <a:pt x="775" y="1170"/>
                      </a:lnTo>
                      <a:lnTo>
                        <a:pt x="843" y="1174"/>
                      </a:lnTo>
                      <a:lnTo>
                        <a:pt x="878" y="1209"/>
                      </a:lnTo>
                      <a:lnTo>
                        <a:pt x="913" y="1264"/>
                      </a:lnTo>
                      <a:lnTo>
                        <a:pt x="917" y="1323"/>
                      </a:lnTo>
                      <a:lnTo>
                        <a:pt x="944" y="1320"/>
                      </a:lnTo>
                      <a:lnTo>
                        <a:pt x="981" y="1296"/>
                      </a:lnTo>
                      <a:lnTo>
                        <a:pt x="1016" y="1257"/>
                      </a:lnTo>
                      <a:lnTo>
                        <a:pt x="1044" y="1209"/>
                      </a:lnTo>
                      <a:lnTo>
                        <a:pt x="1047" y="1248"/>
                      </a:lnTo>
                      <a:lnTo>
                        <a:pt x="1032" y="1292"/>
                      </a:lnTo>
                      <a:lnTo>
                        <a:pt x="1005" y="1327"/>
                      </a:lnTo>
                      <a:lnTo>
                        <a:pt x="1036" y="1336"/>
                      </a:lnTo>
                      <a:lnTo>
                        <a:pt x="1047" y="1305"/>
                      </a:lnTo>
                      <a:lnTo>
                        <a:pt x="1064" y="1284"/>
                      </a:lnTo>
                      <a:lnTo>
                        <a:pt x="1064" y="1305"/>
                      </a:lnTo>
                      <a:lnTo>
                        <a:pt x="1071" y="1336"/>
                      </a:lnTo>
                      <a:lnTo>
                        <a:pt x="1099" y="1364"/>
                      </a:lnTo>
                      <a:lnTo>
                        <a:pt x="1103" y="1399"/>
                      </a:lnTo>
                      <a:lnTo>
                        <a:pt x="1087" y="1446"/>
                      </a:lnTo>
                      <a:lnTo>
                        <a:pt x="1130" y="1489"/>
                      </a:lnTo>
                      <a:lnTo>
                        <a:pt x="1229" y="1529"/>
                      </a:lnTo>
                      <a:lnTo>
                        <a:pt x="1344" y="1553"/>
                      </a:lnTo>
                      <a:lnTo>
                        <a:pt x="1423" y="1522"/>
                      </a:lnTo>
                      <a:lnTo>
                        <a:pt x="1553" y="1458"/>
                      </a:lnTo>
                      <a:lnTo>
                        <a:pt x="1588" y="1360"/>
                      </a:lnTo>
                      <a:lnTo>
                        <a:pt x="1649" y="1312"/>
                      </a:lnTo>
                      <a:lnTo>
                        <a:pt x="1688" y="1229"/>
                      </a:lnTo>
                      <a:lnTo>
                        <a:pt x="1763" y="1158"/>
                      </a:lnTo>
                      <a:lnTo>
                        <a:pt x="1787" y="1126"/>
                      </a:lnTo>
                      <a:lnTo>
                        <a:pt x="1787" y="999"/>
                      </a:lnTo>
                      <a:lnTo>
                        <a:pt x="1814" y="834"/>
                      </a:lnTo>
                      <a:lnTo>
                        <a:pt x="1811" y="795"/>
                      </a:lnTo>
                      <a:lnTo>
                        <a:pt x="1755" y="719"/>
                      </a:lnTo>
                      <a:lnTo>
                        <a:pt x="1728" y="632"/>
                      </a:lnTo>
                      <a:lnTo>
                        <a:pt x="1668" y="604"/>
                      </a:lnTo>
                      <a:lnTo>
                        <a:pt x="1652" y="521"/>
                      </a:lnTo>
                      <a:lnTo>
                        <a:pt x="1561" y="475"/>
                      </a:lnTo>
                      <a:lnTo>
                        <a:pt x="1557" y="368"/>
                      </a:lnTo>
                      <a:lnTo>
                        <a:pt x="1526" y="252"/>
                      </a:lnTo>
                      <a:lnTo>
                        <a:pt x="1470" y="190"/>
                      </a:lnTo>
                      <a:lnTo>
                        <a:pt x="1439" y="103"/>
                      </a:lnTo>
                      <a:lnTo>
                        <a:pt x="1463" y="55"/>
                      </a:lnTo>
                      <a:lnTo>
                        <a:pt x="1415" y="0"/>
                      </a:lnTo>
                      <a:lnTo>
                        <a:pt x="1384" y="55"/>
                      </a:lnTo>
                      <a:lnTo>
                        <a:pt x="1356" y="90"/>
                      </a:lnTo>
                      <a:lnTo>
                        <a:pt x="1360" y="280"/>
                      </a:lnTo>
                      <a:lnTo>
                        <a:pt x="1332" y="328"/>
                      </a:lnTo>
                      <a:lnTo>
                        <a:pt x="1316" y="359"/>
                      </a:lnTo>
                      <a:lnTo>
                        <a:pt x="1261" y="359"/>
                      </a:lnTo>
                      <a:lnTo>
                        <a:pt x="1213" y="316"/>
                      </a:lnTo>
                      <a:lnTo>
                        <a:pt x="1154" y="292"/>
                      </a:lnTo>
                      <a:lnTo>
                        <a:pt x="1115" y="256"/>
                      </a:lnTo>
                      <a:lnTo>
                        <a:pt x="1079" y="241"/>
                      </a:lnTo>
                      <a:lnTo>
                        <a:pt x="1099" y="193"/>
                      </a:lnTo>
                      <a:lnTo>
                        <a:pt x="1111" y="154"/>
                      </a:lnTo>
                      <a:lnTo>
                        <a:pt x="1139" y="142"/>
                      </a:lnTo>
                      <a:lnTo>
                        <a:pt x="1158" y="87"/>
                      </a:lnTo>
                      <a:lnTo>
                        <a:pt x="1095" y="75"/>
                      </a:lnTo>
                      <a:lnTo>
                        <a:pt x="1036" y="71"/>
                      </a:lnTo>
                      <a:lnTo>
                        <a:pt x="968" y="35"/>
                      </a:lnTo>
                      <a:lnTo>
                        <a:pt x="898" y="28"/>
                      </a:lnTo>
                      <a:lnTo>
                        <a:pt x="894" y="48"/>
                      </a:lnTo>
                      <a:lnTo>
                        <a:pt x="926" y="63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2" name="Freeform 72"/>
                <p:cNvSpPr>
                  <a:spLocks/>
                </p:cNvSpPr>
                <p:nvPr/>
              </p:nvSpPr>
              <p:spPr bwMode="auto">
                <a:xfrm>
                  <a:off x="5162" y="3390"/>
                  <a:ext cx="69" cy="138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52"/>
                    </a:cxn>
                    <a:cxn ang="0">
                      <a:pos x="41" y="107"/>
                    </a:cxn>
                    <a:cxn ang="0">
                      <a:pos x="64" y="150"/>
                    </a:cxn>
                    <a:cxn ang="0">
                      <a:pos x="44" y="210"/>
                    </a:cxn>
                    <a:cxn ang="0">
                      <a:pos x="0" y="261"/>
                    </a:cxn>
                    <a:cxn ang="0">
                      <a:pos x="4" y="296"/>
                    </a:cxn>
                    <a:cxn ang="0">
                      <a:pos x="20" y="396"/>
                    </a:cxn>
                    <a:cxn ang="0">
                      <a:pos x="64" y="414"/>
                    </a:cxn>
                    <a:cxn ang="0">
                      <a:pos x="76" y="348"/>
                    </a:cxn>
                    <a:cxn ang="0">
                      <a:pos x="120" y="304"/>
                    </a:cxn>
                    <a:cxn ang="0">
                      <a:pos x="190" y="265"/>
                    </a:cxn>
                    <a:cxn ang="0">
                      <a:pos x="206" y="214"/>
                    </a:cxn>
                    <a:cxn ang="0">
                      <a:pos x="202" y="173"/>
                    </a:cxn>
                    <a:cxn ang="0">
                      <a:pos x="127" y="173"/>
                    </a:cxn>
                    <a:cxn ang="0">
                      <a:pos x="123" y="114"/>
                    </a:cxn>
                    <a:cxn ang="0">
                      <a:pos x="100" y="114"/>
                    </a:cxn>
                    <a:cxn ang="0">
                      <a:pos x="72" y="103"/>
                    </a:cxn>
                    <a:cxn ang="0">
                      <a:pos x="76" y="43"/>
                    </a:cxn>
                    <a:cxn ang="0">
                      <a:pos x="59" y="8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206" h="414">
                      <a:moveTo>
                        <a:pt x="17" y="0"/>
                      </a:moveTo>
                      <a:lnTo>
                        <a:pt x="17" y="52"/>
                      </a:lnTo>
                      <a:lnTo>
                        <a:pt x="41" y="107"/>
                      </a:lnTo>
                      <a:lnTo>
                        <a:pt x="64" y="150"/>
                      </a:lnTo>
                      <a:lnTo>
                        <a:pt x="44" y="210"/>
                      </a:lnTo>
                      <a:lnTo>
                        <a:pt x="0" y="261"/>
                      </a:lnTo>
                      <a:lnTo>
                        <a:pt x="4" y="296"/>
                      </a:lnTo>
                      <a:lnTo>
                        <a:pt x="20" y="396"/>
                      </a:lnTo>
                      <a:lnTo>
                        <a:pt x="64" y="414"/>
                      </a:lnTo>
                      <a:lnTo>
                        <a:pt x="76" y="348"/>
                      </a:lnTo>
                      <a:lnTo>
                        <a:pt x="120" y="304"/>
                      </a:lnTo>
                      <a:lnTo>
                        <a:pt x="190" y="265"/>
                      </a:lnTo>
                      <a:lnTo>
                        <a:pt x="206" y="214"/>
                      </a:lnTo>
                      <a:lnTo>
                        <a:pt x="202" y="173"/>
                      </a:lnTo>
                      <a:lnTo>
                        <a:pt x="127" y="173"/>
                      </a:lnTo>
                      <a:lnTo>
                        <a:pt x="123" y="114"/>
                      </a:lnTo>
                      <a:lnTo>
                        <a:pt x="100" y="114"/>
                      </a:lnTo>
                      <a:lnTo>
                        <a:pt x="72" y="103"/>
                      </a:lnTo>
                      <a:lnTo>
                        <a:pt x="76" y="43"/>
                      </a:lnTo>
                      <a:lnTo>
                        <a:pt x="59" y="8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3" name="Freeform 73"/>
                <p:cNvSpPr>
                  <a:spLocks/>
                </p:cNvSpPr>
                <p:nvPr/>
              </p:nvSpPr>
              <p:spPr bwMode="auto">
                <a:xfrm>
                  <a:off x="5021" y="3503"/>
                  <a:ext cx="132" cy="133"/>
                </a:xfrm>
                <a:custGeom>
                  <a:avLst/>
                  <a:gdLst/>
                  <a:ahLst/>
                  <a:cxnLst>
                    <a:cxn ang="0">
                      <a:pos x="309" y="4"/>
                    </a:cxn>
                    <a:cxn ang="0">
                      <a:pos x="302" y="67"/>
                    </a:cxn>
                    <a:cxn ang="0">
                      <a:pos x="238" y="98"/>
                    </a:cxn>
                    <a:cxn ang="0">
                      <a:pos x="191" y="162"/>
                    </a:cxn>
                    <a:cxn ang="0">
                      <a:pos x="76" y="214"/>
                    </a:cxn>
                    <a:cxn ang="0">
                      <a:pos x="0" y="284"/>
                    </a:cxn>
                    <a:cxn ang="0">
                      <a:pos x="17" y="332"/>
                    </a:cxn>
                    <a:cxn ang="0">
                      <a:pos x="84" y="398"/>
                    </a:cxn>
                    <a:cxn ang="0">
                      <a:pos x="171" y="324"/>
                    </a:cxn>
                    <a:cxn ang="0">
                      <a:pos x="199" y="257"/>
                    </a:cxn>
                    <a:cxn ang="0">
                      <a:pos x="261" y="209"/>
                    </a:cxn>
                    <a:cxn ang="0">
                      <a:pos x="298" y="209"/>
                    </a:cxn>
                    <a:cxn ang="0">
                      <a:pos x="317" y="154"/>
                    </a:cxn>
                    <a:cxn ang="0">
                      <a:pos x="357" y="107"/>
                    </a:cxn>
                    <a:cxn ang="0">
                      <a:pos x="396" y="67"/>
                    </a:cxn>
                    <a:cxn ang="0">
                      <a:pos x="381" y="15"/>
                    </a:cxn>
                    <a:cxn ang="0">
                      <a:pos x="357" y="43"/>
                    </a:cxn>
                    <a:cxn ang="0">
                      <a:pos x="353" y="0"/>
                    </a:cxn>
                    <a:cxn ang="0">
                      <a:pos x="309" y="4"/>
                    </a:cxn>
                  </a:cxnLst>
                  <a:rect l="0" t="0" r="r" b="b"/>
                  <a:pathLst>
                    <a:path w="396" h="398">
                      <a:moveTo>
                        <a:pt x="309" y="4"/>
                      </a:moveTo>
                      <a:lnTo>
                        <a:pt x="302" y="67"/>
                      </a:lnTo>
                      <a:lnTo>
                        <a:pt x="238" y="98"/>
                      </a:lnTo>
                      <a:lnTo>
                        <a:pt x="191" y="162"/>
                      </a:lnTo>
                      <a:lnTo>
                        <a:pt x="76" y="214"/>
                      </a:lnTo>
                      <a:lnTo>
                        <a:pt x="0" y="284"/>
                      </a:lnTo>
                      <a:lnTo>
                        <a:pt x="17" y="332"/>
                      </a:lnTo>
                      <a:lnTo>
                        <a:pt x="84" y="398"/>
                      </a:lnTo>
                      <a:lnTo>
                        <a:pt x="171" y="324"/>
                      </a:lnTo>
                      <a:lnTo>
                        <a:pt x="199" y="257"/>
                      </a:lnTo>
                      <a:lnTo>
                        <a:pt x="261" y="209"/>
                      </a:lnTo>
                      <a:lnTo>
                        <a:pt x="298" y="209"/>
                      </a:lnTo>
                      <a:lnTo>
                        <a:pt x="317" y="154"/>
                      </a:lnTo>
                      <a:lnTo>
                        <a:pt x="357" y="107"/>
                      </a:lnTo>
                      <a:lnTo>
                        <a:pt x="396" y="67"/>
                      </a:lnTo>
                      <a:lnTo>
                        <a:pt x="381" y="15"/>
                      </a:lnTo>
                      <a:lnTo>
                        <a:pt x="357" y="43"/>
                      </a:lnTo>
                      <a:lnTo>
                        <a:pt x="353" y="0"/>
                      </a:lnTo>
                      <a:lnTo>
                        <a:pt x="309" y="4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4" name="Freeform 74"/>
                <p:cNvSpPr>
                  <a:spLocks/>
                </p:cNvSpPr>
                <p:nvPr/>
              </p:nvSpPr>
              <p:spPr bwMode="auto">
                <a:xfrm>
                  <a:off x="4643" y="1922"/>
                  <a:ext cx="73" cy="93"/>
                </a:xfrm>
                <a:custGeom>
                  <a:avLst/>
                  <a:gdLst/>
                  <a:ahLst/>
                  <a:cxnLst>
                    <a:cxn ang="0">
                      <a:pos x="35" y="22"/>
                    </a:cxn>
                    <a:cxn ang="0">
                      <a:pos x="47" y="83"/>
                    </a:cxn>
                    <a:cxn ang="0">
                      <a:pos x="51" y="134"/>
                    </a:cxn>
                    <a:cxn ang="0">
                      <a:pos x="23" y="184"/>
                    </a:cxn>
                    <a:cxn ang="0">
                      <a:pos x="0" y="228"/>
                    </a:cxn>
                    <a:cxn ang="0">
                      <a:pos x="27" y="252"/>
                    </a:cxn>
                    <a:cxn ang="0">
                      <a:pos x="79" y="232"/>
                    </a:cxn>
                    <a:cxn ang="0">
                      <a:pos x="130" y="245"/>
                    </a:cxn>
                    <a:cxn ang="0">
                      <a:pos x="130" y="245"/>
                    </a:cxn>
                    <a:cxn ang="0">
                      <a:pos x="141" y="265"/>
                    </a:cxn>
                    <a:cxn ang="0">
                      <a:pos x="150" y="276"/>
                    </a:cxn>
                    <a:cxn ang="0">
                      <a:pos x="153" y="277"/>
                    </a:cxn>
                    <a:cxn ang="0">
                      <a:pos x="154" y="277"/>
                    </a:cxn>
                    <a:cxn ang="0">
                      <a:pos x="154" y="276"/>
                    </a:cxn>
                    <a:cxn ang="0">
                      <a:pos x="154" y="276"/>
                    </a:cxn>
                    <a:cxn ang="0">
                      <a:pos x="155" y="270"/>
                    </a:cxn>
                    <a:cxn ang="0">
                      <a:pos x="159" y="261"/>
                    </a:cxn>
                    <a:cxn ang="0">
                      <a:pos x="169" y="238"/>
                    </a:cxn>
                    <a:cxn ang="0">
                      <a:pos x="185" y="208"/>
                    </a:cxn>
                    <a:cxn ang="0">
                      <a:pos x="217" y="193"/>
                    </a:cxn>
                    <a:cxn ang="0">
                      <a:pos x="209" y="134"/>
                    </a:cxn>
                    <a:cxn ang="0">
                      <a:pos x="161" y="118"/>
                    </a:cxn>
                    <a:cxn ang="0">
                      <a:pos x="95" y="94"/>
                    </a:cxn>
                    <a:cxn ang="0">
                      <a:pos x="75" y="42"/>
                    </a:cxn>
                    <a:cxn ang="0">
                      <a:pos x="55" y="0"/>
                    </a:cxn>
                    <a:cxn ang="0">
                      <a:pos x="35" y="22"/>
                    </a:cxn>
                  </a:cxnLst>
                  <a:rect l="0" t="0" r="r" b="b"/>
                  <a:pathLst>
                    <a:path w="217" h="277">
                      <a:moveTo>
                        <a:pt x="35" y="22"/>
                      </a:moveTo>
                      <a:lnTo>
                        <a:pt x="47" y="83"/>
                      </a:lnTo>
                      <a:lnTo>
                        <a:pt x="51" y="134"/>
                      </a:lnTo>
                      <a:lnTo>
                        <a:pt x="23" y="184"/>
                      </a:lnTo>
                      <a:lnTo>
                        <a:pt x="0" y="228"/>
                      </a:lnTo>
                      <a:lnTo>
                        <a:pt x="27" y="252"/>
                      </a:lnTo>
                      <a:lnTo>
                        <a:pt x="79" y="232"/>
                      </a:lnTo>
                      <a:lnTo>
                        <a:pt x="130" y="245"/>
                      </a:lnTo>
                      <a:lnTo>
                        <a:pt x="130" y="245"/>
                      </a:lnTo>
                      <a:lnTo>
                        <a:pt x="141" y="265"/>
                      </a:lnTo>
                      <a:lnTo>
                        <a:pt x="150" y="276"/>
                      </a:lnTo>
                      <a:lnTo>
                        <a:pt x="153" y="277"/>
                      </a:lnTo>
                      <a:lnTo>
                        <a:pt x="154" y="277"/>
                      </a:lnTo>
                      <a:lnTo>
                        <a:pt x="154" y="276"/>
                      </a:lnTo>
                      <a:lnTo>
                        <a:pt x="154" y="276"/>
                      </a:lnTo>
                      <a:lnTo>
                        <a:pt x="155" y="270"/>
                      </a:lnTo>
                      <a:lnTo>
                        <a:pt x="159" y="261"/>
                      </a:lnTo>
                      <a:lnTo>
                        <a:pt x="169" y="238"/>
                      </a:lnTo>
                      <a:lnTo>
                        <a:pt x="185" y="208"/>
                      </a:lnTo>
                      <a:lnTo>
                        <a:pt x="217" y="193"/>
                      </a:lnTo>
                      <a:lnTo>
                        <a:pt x="209" y="134"/>
                      </a:lnTo>
                      <a:lnTo>
                        <a:pt x="161" y="118"/>
                      </a:lnTo>
                      <a:lnTo>
                        <a:pt x="95" y="94"/>
                      </a:lnTo>
                      <a:lnTo>
                        <a:pt x="75" y="42"/>
                      </a:lnTo>
                      <a:lnTo>
                        <a:pt x="55" y="0"/>
                      </a:lnTo>
                      <a:lnTo>
                        <a:pt x="35" y="22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5" name="Freeform 75"/>
                <p:cNvSpPr>
                  <a:spLocks/>
                </p:cNvSpPr>
                <p:nvPr/>
              </p:nvSpPr>
              <p:spPr bwMode="auto">
                <a:xfrm>
                  <a:off x="4556" y="2024"/>
                  <a:ext cx="142" cy="149"/>
                </a:xfrm>
                <a:custGeom>
                  <a:avLst/>
                  <a:gdLst/>
                  <a:ahLst/>
                  <a:cxnLst>
                    <a:cxn ang="0">
                      <a:pos x="317" y="0"/>
                    </a:cxn>
                    <a:cxn ang="0">
                      <a:pos x="361" y="0"/>
                    </a:cxn>
                    <a:cxn ang="0">
                      <a:pos x="376" y="75"/>
                    </a:cxn>
                    <a:cxn ang="0">
                      <a:pos x="392" y="106"/>
                    </a:cxn>
                    <a:cxn ang="0">
                      <a:pos x="427" y="141"/>
                    </a:cxn>
                    <a:cxn ang="0">
                      <a:pos x="372" y="189"/>
                    </a:cxn>
                    <a:cxn ang="0">
                      <a:pos x="396" y="272"/>
                    </a:cxn>
                    <a:cxn ang="0">
                      <a:pos x="385" y="324"/>
                    </a:cxn>
                    <a:cxn ang="0">
                      <a:pos x="361" y="351"/>
                    </a:cxn>
                    <a:cxn ang="0">
                      <a:pos x="337" y="359"/>
                    </a:cxn>
                    <a:cxn ang="0">
                      <a:pos x="321" y="399"/>
                    </a:cxn>
                    <a:cxn ang="0">
                      <a:pos x="289" y="362"/>
                    </a:cxn>
                    <a:cxn ang="0">
                      <a:pos x="274" y="383"/>
                    </a:cxn>
                    <a:cxn ang="0">
                      <a:pos x="214" y="386"/>
                    </a:cxn>
                    <a:cxn ang="0">
                      <a:pos x="203" y="359"/>
                    </a:cxn>
                    <a:cxn ang="0">
                      <a:pos x="179" y="367"/>
                    </a:cxn>
                    <a:cxn ang="0">
                      <a:pos x="179" y="438"/>
                    </a:cxn>
                    <a:cxn ang="0">
                      <a:pos x="147" y="419"/>
                    </a:cxn>
                    <a:cxn ang="0">
                      <a:pos x="127" y="390"/>
                    </a:cxn>
                    <a:cxn ang="0">
                      <a:pos x="116" y="438"/>
                    </a:cxn>
                    <a:cxn ang="0">
                      <a:pos x="88" y="447"/>
                    </a:cxn>
                    <a:cxn ang="0">
                      <a:pos x="61" y="410"/>
                    </a:cxn>
                    <a:cxn ang="0">
                      <a:pos x="24" y="406"/>
                    </a:cxn>
                    <a:cxn ang="0">
                      <a:pos x="0" y="386"/>
                    </a:cxn>
                    <a:cxn ang="0">
                      <a:pos x="37" y="351"/>
                    </a:cxn>
                    <a:cxn ang="0">
                      <a:pos x="76" y="327"/>
                    </a:cxn>
                    <a:cxn ang="0">
                      <a:pos x="103" y="303"/>
                    </a:cxn>
                    <a:cxn ang="0">
                      <a:pos x="175" y="312"/>
                    </a:cxn>
                    <a:cxn ang="0">
                      <a:pos x="179" y="265"/>
                    </a:cxn>
                    <a:cxn ang="0">
                      <a:pos x="195" y="224"/>
                    </a:cxn>
                    <a:cxn ang="0">
                      <a:pos x="218" y="237"/>
                    </a:cxn>
                    <a:cxn ang="0">
                      <a:pos x="282" y="228"/>
                    </a:cxn>
                    <a:cxn ang="0">
                      <a:pos x="289" y="193"/>
                    </a:cxn>
                    <a:cxn ang="0">
                      <a:pos x="289" y="138"/>
                    </a:cxn>
                    <a:cxn ang="0">
                      <a:pos x="309" y="106"/>
                    </a:cxn>
                    <a:cxn ang="0">
                      <a:pos x="293" y="31"/>
                    </a:cxn>
                    <a:cxn ang="0">
                      <a:pos x="317" y="0"/>
                    </a:cxn>
                  </a:cxnLst>
                  <a:rect l="0" t="0" r="r" b="b"/>
                  <a:pathLst>
                    <a:path w="427" h="447">
                      <a:moveTo>
                        <a:pt x="317" y="0"/>
                      </a:moveTo>
                      <a:lnTo>
                        <a:pt x="361" y="0"/>
                      </a:lnTo>
                      <a:lnTo>
                        <a:pt x="376" y="75"/>
                      </a:lnTo>
                      <a:lnTo>
                        <a:pt x="392" y="106"/>
                      </a:lnTo>
                      <a:lnTo>
                        <a:pt x="427" y="141"/>
                      </a:lnTo>
                      <a:lnTo>
                        <a:pt x="372" y="189"/>
                      </a:lnTo>
                      <a:lnTo>
                        <a:pt x="396" y="272"/>
                      </a:lnTo>
                      <a:lnTo>
                        <a:pt x="385" y="324"/>
                      </a:lnTo>
                      <a:lnTo>
                        <a:pt x="361" y="351"/>
                      </a:lnTo>
                      <a:lnTo>
                        <a:pt x="337" y="359"/>
                      </a:lnTo>
                      <a:lnTo>
                        <a:pt x="321" y="399"/>
                      </a:lnTo>
                      <a:lnTo>
                        <a:pt x="289" y="362"/>
                      </a:lnTo>
                      <a:lnTo>
                        <a:pt x="274" y="383"/>
                      </a:lnTo>
                      <a:lnTo>
                        <a:pt x="214" y="386"/>
                      </a:lnTo>
                      <a:lnTo>
                        <a:pt x="203" y="359"/>
                      </a:lnTo>
                      <a:lnTo>
                        <a:pt x="179" y="367"/>
                      </a:lnTo>
                      <a:lnTo>
                        <a:pt x="179" y="438"/>
                      </a:lnTo>
                      <a:lnTo>
                        <a:pt x="147" y="419"/>
                      </a:lnTo>
                      <a:lnTo>
                        <a:pt x="127" y="390"/>
                      </a:lnTo>
                      <a:lnTo>
                        <a:pt x="116" y="438"/>
                      </a:lnTo>
                      <a:lnTo>
                        <a:pt x="88" y="447"/>
                      </a:lnTo>
                      <a:lnTo>
                        <a:pt x="61" y="410"/>
                      </a:lnTo>
                      <a:lnTo>
                        <a:pt x="24" y="406"/>
                      </a:lnTo>
                      <a:lnTo>
                        <a:pt x="0" y="386"/>
                      </a:lnTo>
                      <a:lnTo>
                        <a:pt x="37" y="351"/>
                      </a:lnTo>
                      <a:lnTo>
                        <a:pt x="76" y="327"/>
                      </a:lnTo>
                      <a:lnTo>
                        <a:pt x="103" y="303"/>
                      </a:lnTo>
                      <a:lnTo>
                        <a:pt x="175" y="312"/>
                      </a:lnTo>
                      <a:lnTo>
                        <a:pt x="179" y="265"/>
                      </a:lnTo>
                      <a:lnTo>
                        <a:pt x="195" y="224"/>
                      </a:lnTo>
                      <a:lnTo>
                        <a:pt x="218" y="237"/>
                      </a:lnTo>
                      <a:lnTo>
                        <a:pt x="282" y="228"/>
                      </a:lnTo>
                      <a:lnTo>
                        <a:pt x="289" y="193"/>
                      </a:lnTo>
                      <a:lnTo>
                        <a:pt x="289" y="138"/>
                      </a:lnTo>
                      <a:lnTo>
                        <a:pt x="309" y="106"/>
                      </a:lnTo>
                      <a:lnTo>
                        <a:pt x="293" y="31"/>
                      </a:lnTo>
                      <a:lnTo>
                        <a:pt x="317" y="0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6" name="Freeform 76"/>
                <p:cNvSpPr>
                  <a:spLocks/>
                </p:cNvSpPr>
                <p:nvPr/>
              </p:nvSpPr>
              <p:spPr bwMode="auto">
                <a:xfrm>
                  <a:off x="4571" y="2179"/>
                  <a:ext cx="17" cy="16"/>
                </a:xfrm>
                <a:custGeom>
                  <a:avLst/>
                  <a:gdLst/>
                  <a:ahLst/>
                  <a:cxnLst>
                    <a:cxn ang="0">
                      <a:pos x="4" y="17"/>
                    </a:cxn>
                    <a:cxn ang="0">
                      <a:pos x="0" y="48"/>
                    </a:cxn>
                    <a:cxn ang="0">
                      <a:pos x="28" y="48"/>
                    </a:cxn>
                    <a:cxn ang="0">
                      <a:pos x="52" y="17"/>
                    </a:cxn>
                    <a:cxn ang="0">
                      <a:pos x="24" y="0"/>
                    </a:cxn>
                    <a:cxn ang="0">
                      <a:pos x="4" y="4"/>
                    </a:cxn>
                    <a:cxn ang="0">
                      <a:pos x="4" y="17"/>
                    </a:cxn>
                  </a:cxnLst>
                  <a:rect l="0" t="0" r="r" b="b"/>
                  <a:pathLst>
                    <a:path w="52" h="48">
                      <a:moveTo>
                        <a:pt x="4" y="17"/>
                      </a:moveTo>
                      <a:lnTo>
                        <a:pt x="0" y="48"/>
                      </a:lnTo>
                      <a:lnTo>
                        <a:pt x="28" y="48"/>
                      </a:lnTo>
                      <a:lnTo>
                        <a:pt x="52" y="17"/>
                      </a:lnTo>
                      <a:lnTo>
                        <a:pt x="24" y="0"/>
                      </a:lnTo>
                      <a:lnTo>
                        <a:pt x="4" y="4"/>
                      </a:lnTo>
                      <a:lnTo>
                        <a:pt x="4" y="1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7" name="Freeform 77"/>
                <p:cNvSpPr>
                  <a:spLocks/>
                </p:cNvSpPr>
                <p:nvPr/>
              </p:nvSpPr>
              <p:spPr bwMode="auto">
                <a:xfrm>
                  <a:off x="4571" y="2179"/>
                  <a:ext cx="17" cy="16"/>
                </a:xfrm>
                <a:custGeom>
                  <a:avLst/>
                  <a:gdLst/>
                  <a:ahLst/>
                  <a:cxnLst>
                    <a:cxn ang="0">
                      <a:pos x="4" y="17"/>
                    </a:cxn>
                    <a:cxn ang="0">
                      <a:pos x="0" y="48"/>
                    </a:cxn>
                    <a:cxn ang="0">
                      <a:pos x="28" y="48"/>
                    </a:cxn>
                    <a:cxn ang="0">
                      <a:pos x="52" y="17"/>
                    </a:cxn>
                    <a:cxn ang="0">
                      <a:pos x="24" y="0"/>
                    </a:cxn>
                    <a:cxn ang="0">
                      <a:pos x="4" y="4"/>
                    </a:cxn>
                  </a:cxnLst>
                  <a:rect l="0" t="0" r="r" b="b"/>
                  <a:pathLst>
                    <a:path w="52" h="48">
                      <a:moveTo>
                        <a:pt x="4" y="17"/>
                      </a:moveTo>
                      <a:lnTo>
                        <a:pt x="0" y="48"/>
                      </a:lnTo>
                      <a:lnTo>
                        <a:pt x="28" y="48"/>
                      </a:lnTo>
                      <a:lnTo>
                        <a:pt x="52" y="17"/>
                      </a:lnTo>
                      <a:lnTo>
                        <a:pt x="24" y="0"/>
                      </a:lnTo>
                      <a:lnTo>
                        <a:pt x="4" y="4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8" name="Freeform 78"/>
                <p:cNvSpPr>
                  <a:spLocks/>
                </p:cNvSpPr>
                <p:nvPr/>
              </p:nvSpPr>
              <p:spPr bwMode="auto">
                <a:xfrm>
                  <a:off x="4522" y="2166"/>
                  <a:ext cx="36" cy="55"/>
                </a:xfrm>
                <a:custGeom>
                  <a:avLst/>
                  <a:gdLst/>
                  <a:ahLst/>
                  <a:cxnLst>
                    <a:cxn ang="0">
                      <a:pos x="46" y="16"/>
                    </a:cxn>
                    <a:cxn ang="0">
                      <a:pos x="27" y="48"/>
                    </a:cxn>
                    <a:cxn ang="0">
                      <a:pos x="0" y="63"/>
                    </a:cxn>
                    <a:cxn ang="0">
                      <a:pos x="22" y="111"/>
                    </a:cxn>
                    <a:cxn ang="0">
                      <a:pos x="46" y="87"/>
                    </a:cxn>
                    <a:cxn ang="0">
                      <a:pos x="66" y="95"/>
                    </a:cxn>
                    <a:cxn ang="0">
                      <a:pos x="59" y="127"/>
                    </a:cxn>
                    <a:cxn ang="0">
                      <a:pos x="78" y="166"/>
                    </a:cxn>
                    <a:cxn ang="0">
                      <a:pos x="106" y="146"/>
                    </a:cxn>
                    <a:cxn ang="0">
                      <a:pos x="106" y="98"/>
                    </a:cxn>
                    <a:cxn ang="0">
                      <a:pos x="98" y="24"/>
                    </a:cxn>
                    <a:cxn ang="0">
                      <a:pos x="83" y="0"/>
                    </a:cxn>
                    <a:cxn ang="0">
                      <a:pos x="46" y="16"/>
                    </a:cxn>
                  </a:cxnLst>
                  <a:rect l="0" t="0" r="r" b="b"/>
                  <a:pathLst>
                    <a:path w="106" h="166">
                      <a:moveTo>
                        <a:pt x="46" y="16"/>
                      </a:moveTo>
                      <a:lnTo>
                        <a:pt x="27" y="48"/>
                      </a:lnTo>
                      <a:lnTo>
                        <a:pt x="0" y="63"/>
                      </a:lnTo>
                      <a:lnTo>
                        <a:pt x="22" y="111"/>
                      </a:lnTo>
                      <a:lnTo>
                        <a:pt x="46" y="87"/>
                      </a:lnTo>
                      <a:lnTo>
                        <a:pt x="66" y="95"/>
                      </a:lnTo>
                      <a:lnTo>
                        <a:pt x="59" y="127"/>
                      </a:lnTo>
                      <a:lnTo>
                        <a:pt x="78" y="166"/>
                      </a:lnTo>
                      <a:lnTo>
                        <a:pt x="106" y="146"/>
                      </a:lnTo>
                      <a:lnTo>
                        <a:pt x="106" y="98"/>
                      </a:lnTo>
                      <a:lnTo>
                        <a:pt x="98" y="24"/>
                      </a:lnTo>
                      <a:lnTo>
                        <a:pt x="83" y="0"/>
                      </a:lnTo>
                      <a:lnTo>
                        <a:pt x="46" y="16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9" name="Freeform 79"/>
                <p:cNvSpPr>
                  <a:spLocks/>
                </p:cNvSpPr>
                <p:nvPr/>
              </p:nvSpPr>
              <p:spPr bwMode="auto">
                <a:xfrm>
                  <a:off x="5078" y="3131"/>
                  <a:ext cx="38" cy="31"/>
                </a:xfrm>
                <a:custGeom>
                  <a:avLst/>
                  <a:gdLst/>
                  <a:ahLst/>
                  <a:cxnLst>
                    <a:cxn ang="0">
                      <a:pos x="35" y="0"/>
                    </a:cxn>
                    <a:cxn ang="0">
                      <a:pos x="0" y="17"/>
                    </a:cxn>
                    <a:cxn ang="0">
                      <a:pos x="24" y="44"/>
                    </a:cxn>
                    <a:cxn ang="0">
                      <a:pos x="59" y="72"/>
                    </a:cxn>
                    <a:cxn ang="0">
                      <a:pos x="103" y="91"/>
                    </a:cxn>
                    <a:cxn ang="0">
                      <a:pos x="114" y="63"/>
                    </a:cxn>
                    <a:cxn ang="0">
                      <a:pos x="83" y="17"/>
                    </a:cxn>
                    <a:cxn ang="0">
                      <a:pos x="35" y="0"/>
                    </a:cxn>
                  </a:cxnLst>
                  <a:rect l="0" t="0" r="r" b="b"/>
                  <a:pathLst>
                    <a:path w="114" h="91">
                      <a:moveTo>
                        <a:pt x="35" y="0"/>
                      </a:moveTo>
                      <a:lnTo>
                        <a:pt x="0" y="17"/>
                      </a:lnTo>
                      <a:lnTo>
                        <a:pt x="24" y="44"/>
                      </a:lnTo>
                      <a:lnTo>
                        <a:pt x="59" y="72"/>
                      </a:lnTo>
                      <a:lnTo>
                        <a:pt x="103" y="91"/>
                      </a:lnTo>
                      <a:lnTo>
                        <a:pt x="114" y="63"/>
                      </a:lnTo>
                      <a:lnTo>
                        <a:pt x="83" y="17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0" name="Freeform 80"/>
                <p:cNvSpPr>
                  <a:spLocks/>
                </p:cNvSpPr>
                <p:nvPr/>
              </p:nvSpPr>
              <p:spPr bwMode="auto">
                <a:xfrm>
                  <a:off x="2739" y="1101"/>
                  <a:ext cx="173" cy="103"/>
                </a:xfrm>
                <a:custGeom>
                  <a:avLst/>
                  <a:gdLst/>
                  <a:ahLst/>
                  <a:cxnLst>
                    <a:cxn ang="0">
                      <a:pos x="204" y="8"/>
                    </a:cxn>
                    <a:cxn ang="0">
                      <a:pos x="189" y="71"/>
                    </a:cxn>
                    <a:cxn ang="0">
                      <a:pos x="134" y="32"/>
                    </a:cxn>
                    <a:cxn ang="0">
                      <a:pos x="86" y="63"/>
                    </a:cxn>
                    <a:cxn ang="0">
                      <a:pos x="63" y="8"/>
                    </a:cxn>
                    <a:cxn ang="0">
                      <a:pos x="0" y="56"/>
                    </a:cxn>
                    <a:cxn ang="0">
                      <a:pos x="15" y="87"/>
                    </a:cxn>
                    <a:cxn ang="0">
                      <a:pos x="24" y="142"/>
                    </a:cxn>
                    <a:cxn ang="0">
                      <a:pos x="94" y="150"/>
                    </a:cxn>
                    <a:cxn ang="0">
                      <a:pos x="134" y="111"/>
                    </a:cxn>
                    <a:cxn ang="0">
                      <a:pos x="166" y="118"/>
                    </a:cxn>
                    <a:cxn ang="0">
                      <a:pos x="149" y="166"/>
                    </a:cxn>
                    <a:cxn ang="0">
                      <a:pos x="142" y="205"/>
                    </a:cxn>
                    <a:cxn ang="0">
                      <a:pos x="182" y="236"/>
                    </a:cxn>
                    <a:cxn ang="0">
                      <a:pos x="213" y="293"/>
                    </a:cxn>
                    <a:cxn ang="0">
                      <a:pos x="261" y="308"/>
                    </a:cxn>
                    <a:cxn ang="0">
                      <a:pos x="276" y="229"/>
                    </a:cxn>
                    <a:cxn ang="0">
                      <a:pos x="339" y="159"/>
                    </a:cxn>
                    <a:cxn ang="0">
                      <a:pos x="379" y="181"/>
                    </a:cxn>
                    <a:cxn ang="0">
                      <a:pos x="379" y="236"/>
                    </a:cxn>
                    <a:cxn ang="0">
                      <a:pos x="458" y="229"/>
                    </a:cxn>
                    <a:cxn ang="0">
                      <a:pos x="489" y="245"/>
                    </a:cxn>
                    <a:cxn ang="0">
                      <a:pos x="521" y="190"/>
                    </a:cxn>
                    <a:cxn ang="0">
                      <a:pos x="339" y="94"/>
                    </a:cxn>
                    <a:cxn ang="0">
                      <a:pos x="284" y="0"/>
                    </a:cxn>
                    <a:cxn ang="0">
                      <a:pos x="204" y="8"/>
                    </a:cxn>
                  </a:cxnLst>
                  <a:rect l="0" t="0" r="r" b="b"/>
                  <a:pathLst>
                    <a:path w="521" h="308">
                      <a:moveTo>
                        <a:pt x="204" y="8"/>
                      </a:moveTo>
                      <a:lnTo>
                        <a:pt x="189" y="71"/>
                      </a:lnTo>
                      <a:lnTo>
                        <a:pt x="134" y="32"/>
                      </a:lnTo>
                      <a:lnTo>
                        <a:pt x="86" y="63"/>
                      </a:lnTo>
                      <a:lnTo>
                        <a:pt x="63" y="8"/>
                      </a:lnTo>
                      <a:lnTo>
                        <a:pt x="0" y="56"/>
                      </a:lnTo>
                      <a:lnTo>
                        <a:pt x="15" y="87"/>
                      </a:lnTo>
                      <a:lnTo>
                        <a:pt x="24" y="142"/>
                      </a:lnTo>
                      <a:lnTo>
                        <a:pt x="94" y="150"/>
                      </a:lnTo>
                      <a:lnTo>
                        <a:pt x="134" y="111"/>
                      </a:lnTo>
                      <a:lnTo>
                        <a:pt x="166" y="118"/>
                      </a:lnTo>
                      <a:lnTo>
                        <a:pt x="149" y="166"/>
                      </a:lnTo>
                      <a:lnTo>
                        <a:pt x="142" y="205"/>
                      </a:lnTo>
                      <a:lnTo>
                        <a:pt x="182" y="236"/>
                      </a:lnTo>
                      <a:lnTo>
                        <a:pt x="213" y="293"/>
                      </a:lnTo>
                      <a:lnTo>
                        <a:pt x="261" y="308"/>
                      </a:lnTo>
                      <a:lnTo>
                        <a:pt x="276" y="229"/>
                      </a:lnTo>
                      <a:lnTo>
                        <a:pt x="339" y="159"/>
                      </a:lnTo>
                      <a:lnTo>
                        <a:pt x="379" y="181"/>
                      </a:lnTo>
                      <a:lnTo>
                        <a:pt x="379" y="236"/>
                      </a:lnTo>
                      <a:lnTo>
                        <a:pt x="458" y="229"/>
                      </a:lnTo>
                      <a:lnTo>
                        <a:pt x="489" y="245"/>
                      </a:lnTo>
                      <a:lnTo>
                        <a:pt x="521" y="190"/>
                      </a:lnTo>
                      <a:lnTo>
                        <a:pt x="339" y="94"/>
                      </a:lnTo>
                      <a:lnTo>
                        <a:pt x="284" y="0"/>
                      </a:lnTo>
                      <a:lnTo>
                        <a:pt x="204" y="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1" name="Freeform 81"/>
                <p:cNvSpPr>
                  <a:spLocks/>
                </p:cNvSpPr>
                <p:nvPr/>
              </p:nvSpPr>
              <p:spPr bwMode="auto">
                <a:xfrm>
                  <a:off x="2855" y="1088"/>
                  <a:ext cx="97" cy="40"/>
                </a:xfrm>
                <a:custGeom>
                  <a:avLst/>
                  <a:gdLst/>
                  <a:ahLst/>
                  <a:cxnLst>
                    <a:cxn ang="0">
                      <a:pos x="0" y="8"/>
                    </a:cxn>
                    <a:cxn ang="0">
                      <a:pos x="15" y="87"/>
                    </a:cxn>
                    <a:cxn ang="0">
                      <a:pos x="134" y="119"/>
                    </a:cxn>
                    <a:cxn ang="0">
                      <a:pos x="221" y="87"/>
                    </a:cxn>
                    <a:cxn ang="0">
                      <a:pos x="292" y="16"/>
                    </a:cxn>
                    <a:cxn ang="0">
                      <a:pos x="165" y="16"/>
                    </a:cxn>
                    <a:cxn ang="0">
                      <a:pos x="94" y="0"/>
                    </a:cxn>
                    <a:cxn ang="0">
                      <a:pos x="0" y="8"/>
                    </a:cxn>
                  </a:cxnLst>
                  <a:rect l="0" t="0" r="r" b="b"/>
                  <a:pathLst>
                    <a:path w="292" h="119">
                      <a:moveTo>
                        <a:pt x="0" y="8"/>
                      </a:moveTo>
                      <a:lnTo>
                        <a:pt x="15" y="87"/>
                      </a:lnTo>
                      <a:lnTo>
                        <a:pt x="134" y="119"/>
                      </a:lnTo>
                      <a:lnTo>
                        <a:pt x="221" y="87"/>
                      </a:lnTo>
                      <a:lnTo>
                        <a:pt x="292" y="16"/>
                      </a:lnTo>
                      <a:lnTo>
                        <a:pt x="165" y="16"/>
                      </a:lnTo>
                      <a:lnTo>
                        <a:pt x="94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2" name="Freeform 82"/>
                <p:cNvSpPr>
                  <a:spLocks/>
                </p:cNvSpPr>
                <p:nvPr/>
              </p:nvSpPr>
              <p:spPr bwMode="auto">
                <a:xfrm>
                  <a:off x="1271" y="2463"/>
                  <a:ext cx="28" cy="50"/>
                </a:xfrm>
                <a:custGeom>
                  <a:avLst/>
                  <a:gdLst/>
                  <a:ahLst/>
                  <a:cxnLst>
                    <a:cxn ang="0">
                      <a:pos x="5" y="40"/>
                    </a:cxn>
                    <a:cxn ang="0">
                      <a:pos x="29" y="33"/>
                    </a:cxn>
                    <a:cxn ang="0">
                      <a:pos x="84" y="0"/>
                    </a:cxn>
                    <a:cxn ang="0">
                      <a:pos x="75" y="62"/>
                    </a:cxn>
                    <a:cxn ang="0">
                      <a:pos x="84" y="127"/>
                    </a:cxn>
                    <a:cxn ang="0">
                      <a:pos x="53" y="147"/>
                    </a:cxn>
                    <a:cxn ang="0">
                      <a:pos x="25" y="151"/>
                    </a:cxn>
                    <a:cxn ang="0">
                      <a:pos x="0" y="144"/>
                    </a:cxn>
                    <a:cxn ang="0">
                      <a:pos x="0" y="100"/>
                    </a:cxn>
                    <a:cxn ang="0">
                      <a:pos x="5" y="40"/>
                    </a:cxn>
                  </a:cxnLst>
                  <a:rect l="0" t="0" r="r" b="b"/>
                  <a:pathLst>
                    <a:path w="84" h="151">
                      <a:moveTo>
                        <a:pt x="5" y="40"/>
                      </a:moveTo>
                      <a:lnTo>
                        <a:pt x="29" y="33"/>
                      </a:lnTo>
                      <a:lnTo>
                        <a:pt x="84" y="0"/>
                      </a:lnTo>
                      <a:lnTo>
                        <a:pt x="75" y="62"/>
                      </a:lnTo>
                      <a:lnTo>
                        <a:pt x="84" y="127"/>
                      </a:lnTo>
                      <a:lnTo>
                        <a:pt x="53" y="147"/>
                      </a:lnTo>
                      <a:lnTo>
                        <a:pt x="25" y="151"/>
                      </a:lnTo>
                      <a:lnTo>
                        <a:pt x="0" y="144"/>
                      </a:lnTo>
                      <a:lnTo>
                        <a:pt x="0" y="100"/>
                      </a:lnTo>
                      <a:lnTo>
                        <a:pt x="5" y="4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3" name="Freeform 83"/>
                <p:cNvSpPr>
                  <a:spLocks/>
                </p:cNvSpPr>
                <p:nvPr/>
              </p:nvSpPr>
              <p:spPr bwMode="auto">
                <a:xfrm>
                  <a:off x="1318" y="2596"/>
                  <a:ext cx="50" cy="31"/>
                </a:xfrm>
                <a:custGeom>
                  <a:avLst/>
                  <a:gdLst/>
                  <a:ahLst/>
                  <a:cxnLst>
                    <a:cxn ang="0">
                      <a:pos x="103" y="4"/>
                    </a:cxn>
                    <a:cxn ang="0">
                      <a:pos x="5" y="0"/>
                    </a:cxn>
                    <a:cxn ang="0">
                      <a:pos x="0" y="36"/>
                    </a:cxn>
                    <a:cxn ang="0">
                      <a:pos x="24" y="72"/>
                    </a:cxn>
                    <a:cxn ang="0">
                      <a:pos x="111" y="95"/>
                    </a:cxn>
                    <a:cxn ang="0">
                      <a:pos x="150" y="75"/>
                    </a:cxn>
                    <a:cxn ang="0">
                      <a:pos x="147" y="33"/>
                    </a:cxn>
                    <a:cxn ang="0">
                      <a:pos x="103" y="4"/>
                    </a:cxn>
                  </a:cxnLst>
                  <a:rect l="0" t="0" r="r" b="b"/>
                  <a:pathLst>
                    <a:path w="150" h="95">
                      <a:moveTo>
                        <a:pt x="103" y="4"/>
                      </a:moveTo>
                      <a:lnTo>
                        <a:pt x="5" y="0"/>
                      </a:lnTo>
                      <a:lnTo>
                        <a:pt x="0" y="36"/>
                      </a:lnTo>
                      <a:lnTo>
                        <a:pt x="24" y="72"/>
                      </a:lnTo>
                      <a:lnTo>
                        <a:pt x="111" y="95"/>
                      </a:lnTo>
                      <a:lnTo>
                        <a:pt x="150" y="75"/>
                      </a:lnTo>
                      <a:lnTo>
                        <a:pt x="147" y="33"/>
                      </a:lnTo>
                      <a:lnTo>
                        <a:pt x="103" y="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4" name="Freeform 84"/>
                <p:cNvSpPr>
                  <a:spLocks/>
                </p:cNvSpPr>
                <p:nvPr/>
              </p:nvSpPr>
              <p:spPr bwMode="auto">
                <a:xfrm>
                  <a:off x="1508" y="2568"/>
                  <a:ext cx="200" cy="202"/>
                </a:xfrm>
                <a:custGeom>
                  <a:avLst/>
                  <a:gdLst/>
                  <a:ahLst/>
                  <a:cxnLst>
                    <a:cxn ang="0">
                      <a:pos x="86" y="17"/>
                    </a:cxn>
                    <a:cxn ang="0">
                      <a:pos x="51" y="59"/>
                    </a:cxn>
                    <a:cxn ang="0">
                      <a:pos x="31" y="135"/>
                    </a:cxn>
                    <a:cxn ang="0">
                      <a:pos x="0" y="155"/>
                    </a:cxn>
                    <a:cxn ang="0">
                      <a:pos x="39" y="210"/>
                    </a:cxn>
                    <a:cxn ang="0">
                      <a:pos x="27" y="265"/>
                    </a:cxn>
                    <a:cxn ang="0">
                      <a:pos x="110" y="269"/>
                    </a:cxn>
                    <a:cxn ang="0">
                      <a:pos x="114" y="300"/>
                    </a:cxn>
                    <a:cxn ang="0">
                      <a:pos x="180" y="333"/>
                    </a:cxn>
                    <a:cxn ang="0">
                      <a:pos x="252" y="357"/>
                    </a:cxn>
                    <a:cxn ang="0">
                      <a:pos x="252" y="447"/>
                    </a:cxn>
                    <a:cxn ang="0">
                      <a:pos x="237" y="502"/>
                    </a:cxn>
                    <a:cxn ang="0">
                      <a:pos x="244" y="546"/>
                    </a:cxn>
                    <a:cxn ang="0">
                      <a:pos x="272" y="558"/>
                    </a:cxn>
                    <a:cxn ang="0">
                      <a:pos x="296" y="589"/>
                    </a:cxn>
                    <a:cxn ang="0">
                      <a:pos x="331" y="607"/>
                    </a:cxn>
                    <a:cxn ang="0">
                      <a:pos x="379" y="602"/>
                    </a:cxn>
                    <a:cxn ang="0">
                      <a:pos x="418" y="569"/>
                    </a:cxn>
                    <a:cxn ang="0">
                      <a:pos x="416" y="536"/>
                    </a:cxn>
                    <a:cxn ang="0">
                      <a:pos x="385" y="516"/>
                    </a:cxn>
                    <a:cxn ang="0">
                      <a:pos x="380" y="489"/>
                    </a:cxn>
                    <a:cxn ang="0">
                      <a:pos x="389" y="447"/>
                    </a:cxn>
                    <a:cxn ang="0">
                      <a:pos x="408" y="440"/>
                    </a:cxn>
                    <a:cxn ang="0">
                      <a:pos x="448" y="475"/>
                    </a:cxn>
                    <a:cxn ang="0">
                      <a:pos x="473" y="457"/>
                    </a:cxn>
                    <a:cxn ang="0">
                      <a:pos x="552" y="453"/>
                    </a:cxn>
                    <a:cxn ang="0">
                      <a:pos x="566" y="421"/>
                    </a:cxn>
                    <a:cxn ang="0">
                      <a:pos x="565" y="389"/>
                    </a:cxn>
                    <a:cxn ang="0">
                      <a:pos x="545" y="362"/>
                    </a:cxn>
                    <a:cxn ang="0">
                      <a:pos x="547" y="317"/>
                    </a:cxn>
                    <a:cxn ang="0">
                      <a:pos x="572" y="292"/>
                    </a:cxn>
                    <a:cxn ang="0">
                      <a:pos x="582" y="268"/>
                    </a:cxn>
                    <a:cxn ang="0">
                      <a:pos x="600" y="248"/>
                    </a:cxn>
                    <a:cxn ang="0">
                      <a:pos x="599" y="202"/>
                    </a:cxn>
                    <a:cxn ang="0">
                      <a:pos x="580" y="192"/>
                    </a:cxn>
                    <a:cxn ang="0">
                      <a:pos x="565" y="148"/>
                    </a:cxn>
                    <a:cxn ang="0">
                      <a:pos x="542" y="125"/>
                    </a:cxn>
                    <a:cxn ang="0">
                      <a:pos x="556" y="109"/>
                    </a:cxn>
                    <a:cxn ang="0">
                      <a:pos x="556" y="87"/>
                    </a:cxn>
                    <a:cxn ang="0">
                      <a:pos x="486" y="86"/>
                    </a:cxn>
                    <a:cxn ang="0">
                      <a:pos x="434" y="93"/>
                    </a:cxn>
                    <a:cxn ang="0">
                      <a:pos x="404" y="117"/>
                    </a:cxn>
                    <a:cxn ang="0">
                      <a:pos x="366" y="111"/>
                    </a:cxn>
                    <a:cxn ang="0">
                      <a:pos x="270" y="106"/>
                    </a:cxn>
                    <a:cxn ang="0">
                      <a:pos x="260" y="78"/>
                    </a:cxn>
                    <a:cxn ang="0">
                      <a:pos x="234" y="69"/>
                    </a:cxn>
                    <a:cxn ang="0">
                      <a:pos x="194" y="55"/>
                    </a:cxn>
                    <a:cxn ang="0">
                      <a:pos x="185" y="28"/>
                    </a:cxn>
                    <a:cxn ang="0">
                      <a:pos x="152" y="18"/>
                    </a:cxn>
                    <a:cxn ang="0">
                      <a:pos x="152" y="0"/>
                    </a:cxn>
                    <a:cxn ang="0">
                      <a:pos x="138" y="18"/>
                    </a:cxn>
                    <a:cxn ang="0">
                      <a:pos x="86" y="17"/>
                    </a:cxn>
                  </a:cxnLst>
                  <a:rect l="0" t="0" r="r" b="b"/>
                  <a:pathLst>
                    <a:path w="600" h="607">
                      <a:moveTo>
                        <a:pt x="86" y="17"/>
                      </a:moveTo>
                      <a:lnTo>
                        <a:pt x="51" y="59"/>
                      </a:lnTo>
                      <a:lnTo>
                        <a:pt x="31" y="135"/>
                      </a:lnTo>
                      <a:lnTo>
                        <a:pt x="0" y="155"/>
                      </a:lnTo>
                      <a:lnTo>
                        <a:pt x="39" y="210"/>
                      </a:lnTo>
                      <a:lnTo>
                        <a:pt x="27" y="265"/>
                      </a:lnTo>
                      <a:lnTo>
                        <a:pt x="110" y="269"/>
                      </a:lnTo>
                      <a:lnTo>
                        <a:pt x="114" y="300"/>
                      </a:lnTo>
                      <a:lnTo>
                        <a:pt x="180" y="333"/>
                      </a:lnTo>
                      <a:lnTo>
                        <a:pt x="252" y="357"/>
                      </a:lnTo>
                      <a:lnTo>
                        <a:pt x="252" y="447"/>
                      </a:lnTo>
                      <a:lnTo>
                        <a:pt x="237" y="502"/>
                      </a:lnTo>
                      <a:lnTo>
                        <a:pt x="244" y="546"/>
                      </a:lnTo>
                      <a:lnTo>
                        <a:pt x="272" y="558"/>
                      </a:lnTo>
                      <a:lnTo>
                        <a:pt x="296" y="589"/>
                      </a:lnTo>
                      <a:lnTo>
                        <a:pt x="331" y="607"/>
                      </a:lnTo>
                      <a:lnTo>
                        <a:pt x="379" y="602"/>
                      </a:lnTo>
                      <a:lnTo>
                        <a:pt x="418" y="569"/>
                      </a:lnTo>
                      <a:lnTo>
                        <a:pt x="416" y="536"/>
                      </a:lnTo>
                      <a:lnTo>
                        <a:pt x="385" y="516"/>
                      </a:lnTo>
                      <a:lnTo>
                        <a:pt x="380" y="489"/>
                      </a:lnTo>
                      <a:lnTo>
                        <a:pt x="389" y="447"/>
                      </a:lnTo>
                      <a:lnTo>
                        <a:pt x="408" y="440"/>
                      </a:lnTo>
                      <a:lnTo>
                        <a:pt x="448" y="475"/>
                      </a:lnTo>
                      <a:lnTo>
                        <a:pt x="473" y="457"/>
                      </a:lnTo>
                      <a:lnTo>
                        <a:pt x="552" y="453"/>
                      </a:lnTo>
                      <a:lnTo>
                        <a:pt x="566" y="421"/>
                      </a:lnTo>
                      <a:lnTo>
                        <a:pt x="565" y="389"/>
                      </a:lnTo>
                      <a:lnTo>
                        <a:pt x="545" y="362"/>
                      </a:lnTo>
                      <a:lnTo>
                        <a:pt x="547" y="317"/>
                      </a:lnTo>
                      <a:lnTo>
                        <a:pt x="572" y="292"/>
                      </a:lnTo>
                      <a:lnTo>
                        <a:pt x="582" y="268"/>
                      </a:lnTo>
                      <a:lnTo>
                        <a:pt x="600" y="248"/>
                      </a:lnTo>
                      <a:lnTo>
                        <a:pt x="599" y="202"/>
                      </a:lnTo>
                      <a:lnTo>
                        <a:pt x="580" y="192"/>
                      </a:lnTo>
                      <a:lnTo>
                        <a:pt x="565" y="148"/>
                      </a:lnTo>
                      <a:lnTo>
                        <a:pt x="542" y="125"/>
                      </a:lnTo>
                      <a:lnTo>
                        <a:pt x="556" y="109"/>
                      </a:lnTo>
                      <a:lnTo>
                        <a:pt x="556" y="87"/>
                      </a:lnTo>
                      <a:lnTo>
                        <a:pt x="486" y="86"/>
                      </a:lnTo>
                      <a:lnTo>
                        <a:pt x="434" y="93"/>
                      </a:lnTo>
                      <a:lnTo>
                        <a:pt x="404" y="117"/>
                      </a:lnTo>
                      <a:lnTo>
                        <a:pt x="366" y="111"/>
                      </a:lnTo>
                      <a:lnTo>
                        <a:pt x="270" y="106"/>
                      </a:lnTo>
                      <a:lnTo>
                        <a:pt x="260" y="78"/>
                      </a:lnTo>
                      <a:lnTo>
                        <a:pt x="234" y="69"/>
                      </a:lnTo>
                      <a:lnTo>
                        <a:pt x="194" y="55"/>
                      </a:lnTo>
                      <a:lnTo>
                        <a:pt x="185" y="28"/>
                      </a:lnTo>
                      <a:lnTo>
                        <a:pt x="152" y="18"/>
                      </a:lnTo>
                      <a:lnTo>
                        <a:pt x="152" y="0"/>
                      </a:lnTo>
                      <a:lnTo>
                        <a:pt x="138" y="18"/>
                      </a:lnTo>
                      <a:lnTo>
                        <a:pt x="86" y="1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5" name="Freeform 85"/>
                <p:cNvSpPr>
                  <a:spLocks/>
                </p:cNvSpPr>
                <p:nvPr/>
              </p:nvSpPr>
              <p:spPr bwMode="auto">
                <a:xfrm>
                  <a:off x="1639" y="3779"/>
                  <a:ext cx="36" cy="38"/>
                </a:xfrm>
                <a:custGeom>
                  <a:avLst/>
                  <a:gdLst/>
                  <a:ahLst/>
                  <a:cxnLst>
                    <a:cxn ang="0">
                      <a:pos x="98" y="13"/>
                    </a:cxn>
                    <a:cxn ang="0">
                      <a:pos x="67" y="114"/>
                    </a:cxn>
                    <a:cxn ang="0">
                      <a:pos x="0" y="74"/>
                    </a:cxn>
                    <a:cxn ang="0">
                      <a:pos x="16" y="18"/>
                    </a:cxn>
                    <a:cxn ang="0">
                      <a:pos x="47" y="0"/>
                    </a:cxn>
                    <a:cxn ang="0">
                      <a:pos x="106" y="15"/>
                    </a:cxn>
                    <a:cxn ang="0">
                      <a:pos x="98" y="13"/>
                    </a:cxn>
                  </a:cxnLst>
                  <a:rect l="0" t="0" r="r" b="b"/>
                  <a:pathLst>
                    <a:path w="106" h="114">
                      <a:moveTo>
                        <a:pt x="98" y="13"/>
                      </a:moveTo>
                      <a:lnTo>
                        <a:pt x="67" y="114"/>
                      </a:lnTo>
                      <a:lnTo>
                        <a:pt x="0" y="74"/>
                      </a:lnTo>
                      <a:lnTo>
                        <a:pt x="16" y="18"/>
                      </a:lnTo>
                      <a:lnTo>
                        <a:pt x="47" y="0"/>
                      </a:lnTo>
                      <a:lnTo>
                        <a:pt x="106" y="15"/>
                      </a:lnTo>
                      <a:lnTo>
                        <a:pt x="98" y="1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6" name="Freeform 86"/>
                <p:cNvSpPr>
                  <a:spLocks/>
                </p:cNvSpPr>
                <p:nvPr/>
              </p:nvSpPr>
              <p:spPr bwMode="auto">
                <a:xfrm>
                  <a:off x="1754" y="3317"/>
                  <a:ext cx="81" cy="91"/>
                </a:xfrm>
                <a:custGeom>
                  <a:avLst/>
                  <a:gdLst/>
                  <a:ahLst/>
                  <a:cxnLst>
                    <a:cxn ang="0">
                      <a:pos x="56" y="0"/>
                    </a:cxn>
                    <a:cxn ang="0">
                      <a:pos x="76" y="22"/>
                    </a:cxn>
                    <a:cxn ang="0">
                      <a:pos x="120" y="41"/>
                    </a:cxn>
                    <a:cxn ang="0">
                      <a:pos x="217" y="132"/>
                    </a:cxn>
                    <a:cxn ang="0">
                      <a:pos x="238" y="167"/>
                    </a:cxn>
                    <a:cxn ang="0">
                      <a:pos x="244" y="203"/>
                    </a:cxn>
                    <a:cxn ang="0">
                      <a:pos x="217" y="221"/>
                    </a:cxn>
                    <a:cxn ang="0">
                      <a:pos x="204" y="235"/>
                    </a:cxn>
                    <a:cxn ang="0">
                      <a:pos x="201" y="252"/>
                    </a:cxn>
                    <a:cxn ang="0">
                      <a:pos x="163" y="259"/>
                    </a:cxn>
                    <a:cxn ang="0">
                      <a:pos x="155" y="272"/>
                    </a:cxn>
                    <a:cxn ang="0">
                      <a:pos x="135" y="262"/>
                    </a:cxn>
                    <a:cxn ang="0">
                      <a:pos x="90" y="245"/>
                    </a:cxn>
                    <a:cxn ang="0">
                      <a:pos x="55" y="227"/>
                    </a:cxn>
                    <a:cxn ang="0">
                      <a:pos x="39" y="246"/>
                    </a:cxn>
                    <a:cxn ang="0">
                      <a:pos x="18" y="252"/>
                    </a:cxn>
                    <a:cxn ang="0">
                      <a:pos x="5" y="200"/>
                    </a:cxn>
                    <a:cxn ang="0">
                      <a:pos x="0" y="125"/>
                    </a:cxn>
                    <a:cxn ang="0">
                      <a:pos x="7" y="76"/>
                    </a:cxn>
                    <a:cxn ang="0">
                      <a:pos x="32" y="33"/>
                    </a:cxn>
                    <a:cxn ang="0">
                      <a:pos x="56" y="0"/>
                    </a:cxn>
                  </a:cxnLst>
                  <a:rect l="0" t="0" r="r" b="b"/>
                  <a:pathLst>
                    <a:path w="244" h="272">
                      <a:moveTo>
                        <a:pt x="56" y="0"/>
                      </a:moveTo>
                      <a:lnTo>
                        <a:pt x="76" y="22"/>
                      </a:lnTo>
                      <a:lnTo>
                        <a:pt x="120" y="41"/>
                      </a:lnTo>
                      <a:lnTo>
                        <a:pt x="217" y="132"/>
                      </a:lnTo>
                      <a:lnTo>
                        <a:pt x="238" y="167"/>
                      </a:lnTo>
                      <a:lnTo>
                        <a:pt x="244" y="203"/>
                      </a:lnTo>
                      <a:lnTo>
                        <a:pt x="217" y="221"/>
                      </a:lnTo>
                      <a:lnTo>
                        <a:pt x="204" y="235"/>
                      </a:lnTo>
                      <a:lnTo>
                        <a:pt x="201" y="252"/>
                      </a:lnTo>
                      <a:lnTo>
                        <a:pt x="163" y="259"/>
                      </a:lnTo>
                      <a:lnTo>
                        <a:pt x="155" y="272"/>
                      </a:lnTo>
                      <a:lnTo>
                        <a:pt x="135" y="262"/>
                      </a:lnTo>
                      <a:lnTo>
                        <a:pt x="90" y="245"/>
                      </a:lnTo>
                      <a:lnTo>
                        <a:pt x="55" y="227"/>
                      </a:lnTo>
                      <a:lnTo>
                        <a:pt x="39" y="246"/>
                      </a:lnTo>
                      <a:lnTo>
                        <a:pt x="18" y="252"/>
                      </a:lnTo>
                      <a:lnTo>
                        <a:pt x="5" y="200"/>
                      </a:lnTo>
                      <a:lnTo>
                        <a:pt x="0" y="125"/>
                      </a:lnTo>
                      <a:lnTo>
                        <a:pt x="7" y="76"/>
                      </a:lnTo>
                      <a:lnTo>
                        <a:pt x="32" y="33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7" name="Freeform 87"/>
                <p:cNvSpPr>
                  <a:spLocks/>
                </p:cNvSpPr>
                <p:nvPr/>
              </p:nvSpPr>
              <p:spPr bwMode="auto">
                <a:xfrm>
                  <a:off x="1567" y="2957"/>
                  <a:ext cx="187" cy="233"/>
                </a:xfrm>
                <a:custGeom>
                  <a:avLst/>
                  <a:gdLst/>
                  <a:ahLst/>
                  <a:cxnLst>
                    <a:cxn ang="0">
                      <a:pos x="516" y="537"/>
                    </a:cxn>
                    <a:cxn ang="0">
                      <a:pos x="539" y="532"/>
                    </a:cxn>
                    <a:cxn ang="0">
                      <a:pos x="558" y="505"/>
                    </a:cxn>
                    <a:cxn ang="0">
                      <a:pos x="562" y="444"/>
                    </a:cxn>
                    <a:cxn ang="0">
                      <a:pos x="545" y="433"/>
                    </a:cxn>
                    <a:cxn ang="0">
                      <a:pos x="539" y="398"/>
                    </a:cxn>
                    <a:cxn ang="0">
                      <a:pos x="514" y="393"/>
                    </a:cxn>
                    <a:cxn ang="0">
                      <a:pos x="510" y="358"/>
                    </a:cxn>
                    <a:cxn ang="0">
                      <a:pos x="446" y="360"/>
                    </a:cxn>
                    <a:cxn ang="0">
                      <a:pos x="432" y="344"/>
                    </a:cxn>
                    <a:cxn ang="0">
                      <a:pos x="419" y="338"/>
                    </a:cxn>
                    <a:cxn ang="0">
                      <a:pos x="417" y="275"/>
                    </a:cxn>
                    <a:cxn ang="0">
                      <a:pos x="441" y="257"/>
                    </a:cxn>
                    <a:cxn ang="0">
                      <a:pos x="417" y="254"/>
                    </a:cxn>
                    <a:cxn ang="0">
                      <a:pos x="411" y="208"/>
                    </a:cxn>
                    <a:cxn ang="0">
                      <a:pos x="386" y="202"/>
                    </a:cxn>
                    <a:cxn ang="0">
                      <a:pos x="339" y="196"/>
                    </a:cxn>
                    <a:cxn ang="0">
                      <a:pos x="334" y="168"/>
                    </a:cxn>
                    <a:cxn ang="0">
                      <a:pos x="303" y="161"/>
                    </a:cxn>
                    <a:cxn ang="0">
                      <a:pos x="294" y="151"/>
                    </a:cxn>
                    <a:cxn ang="0">
                      <a:pos x="224" y="148"/>
                    </a:cxn>
                    <a:cxn ang="0">
                      <a:pos x="214" y="134"/>
                    </a:cxn>
                    <a:cxn ang="0">
                      <a:pos x="198" y="99"/>
                    </a:cxn>
                    <a:cxn ang="0">
                      <a:pos x="190" y="6"/>
                    </a:cxn>
                    <a:cxn ang="0">
                      <a:pos x="131" y="0"/>
                    </a:cxn>
                    <a:cxn ang="0">
                      <a:pos x="125" y="34"/>
                    </a:cxn>
                    <a:cxn ang="0">
                      <a:pos x="101" y="30"/>
                    </a:cxn>
                    <a:cxn ang="0">
                      <a:pos x="90" y="51"/>
                    </a:cxn>
                    <a:cxn ang="0">
                      <a:pos x="73" y="65"/>
                    </a:cxn>
                    <a:cxn ang="0">
                      <a:pos x="46" y="78"/>
                    </a:cxn>
                    <a:cxn ang="0">
                      <a:pos x="12" y="73"/>
                    </a:cxn>
                    <a:cxn ang="0">
                      <a:pos x="47" y="128"/>
                    </a:cxn>
                    <a:cxn ang="0">
                      <a:pos x="42" y="175"/>
                    </a:cxn>
                    <a:cxn ang="0">
                      <a:pos x="19" y="193"/>
                    </a:cxn>
                    <a:cxn ang="0">
                      <a:pos x="22" y="255"/>
                    </a:cxn>
                    <a:cxn ang="0">
                      <a:pos x="14" y="334"/>
                    </a:cxn>
                    <a:cxn ang="0">
                      <a:pos x="29" y="362"/>
                    </a:cxn>
                    <a:cxn ang="0">
                      <a:pos x="14" y="368"/>
                    </a:cxn>
                    <a:cxn ang="0">
                      <a:pos x="0" y="406"/>
                    </a:cxn>
                    <a:cxn ang="0">
                      <a:pos x="26" y="429"/>
                    </a:cxn>
                    <a:cxn ang="0">
                      <a:pos x="29" y="477"/>
                    </a:cxn>
                    <a:cxn ang="0">
                      <a:pos x="73" y="516"/>
                    </a:cxn>
                    <a:cxn ang="0">
                      <a:pos x="73" y="615"/>
                    </a:cxn>
                    <a:cxn ang="0">
                      <a:pos x="108" y="678"/>
                    </a:cxn>
                    <a:cxn ang="0">
                      <a:pos x="140" y="698"/>
                    </a:cxn>
                    <a:cxn ang="0">
                      <a:pos x="169" y="639"/>
                    </a:cxn>
                    <a:cxn ang="0">
                      <a:pos x="211" y="674"/>
                    </a:cxn>
                    <a:cxn ang="0">
                      <a:pos x="267" y="694"/>
                    </a:cxn>
                    <a:cxn ang="0">
                      <a:pos x="322" y="650"/>
                    </a:cxn>
                    <a:cxn ang="0">
                      <a:pos x="338" y="571"/>
                    </a:cxn>
                    <a:cxn ang="0">
                      <a:pos x="353" y="532"/>
                    </a:cxn>
                    <a:cxn ang="0">
                      <a:pos x="405" y="512"/>
                    </a:cxn>
                    <a:cxn ang="0">
                      <a:pos x="441" y="485"/>
                    </a:cxn>
                    <a:cxn ang="0">
                      <a:pos x="496" y="505"/>
                    </a:cxn>
                    <a:cxn ang="0">
                      <a:pos x="516" y="537"/>
                    </a:cxn>
                  </a:cxnLst>
                  <a:rect l="0" t="0" r="r" b="b"/>
                  <a:pathLst>
                    <a:path w="562" h="698">
                      <a:moveTo>
                        <a:pt x="516" y="537"/>
                      </a:moveTo>
                      <a:lnTo>
                        <a:pt x="539" y="532"/>
                      </a:lnTo>
                      <a:lnTo>
                        <a:pt x="558" y="505"/>
                      </a:lnTo>
                      <a:lnTo>
                        <a:pt x="562" y="444"/>
                      </a:lnTo>
                      <a:lnTo>
                        <a:pt x="545" y="433"/>
                      </a:lnTo>
                      <a:lnTo>
                        <a:pt x="539" y="398"/>
                      </a:lnTo>
                      <a:lnTo>
                        <a:pt x="514" y="393"/>
                      </a:lnTo>
                      <a:lnTo>
                        <a:pt x="510" y="358"/>
                      </a:lnTo>
                      <a:lnTo>
                        <a:pt x="446" y="360"/>
                      </a:lnTo>
                      <a:lnTo>
                        <a:pt x="432" y="344"/>
                      </a:lnTo>
                      <a:lnTo>
                        <a:pt x="419" y="338"/>
                      </a:lnTo>
                      <a:lnTo>
                        <a:pt x="417" y="275"/>
                      </a:lnTo>
                      <a:lnTo>
                        <a:pt x="441" y="257"/>
                      </a:lnTo>
                      <a:lnTo>
                        <a:pt x="417" y="254"/>
                      </a:lnTo>
                      <a:lnTo>
                        <a:pt x="411" y="208"/>
                      </a:lnTo>
                      <a:lnTo>
                        <a:pt x="386" y="202"/>
                      </a:lnTo>
                      <a:lnTo>
                        <a:pt x="339" y="196"/>
                      </a:lnTo>
                      <a:lnTo>
                        <a:pt x="334" y="168"/>
                      </a:lnTo>
                      <a:lnTo>
                        <a:pt x="303" y="161"/>
                      </a:lnTo>
                      <a:lnTo>
                        <a:pt x="294" y="151"/>
                      </a:lnTo>
                      <a:lnTo>
                        <a:pt x="224" y="148"/>
                      </a:lnTo>
                      <a:lnTo>
                        <a:pt x="214" y="134"/>
                      </a:lnTo>
                      <a:lnTo>
                        <a:pt x="198" y="99"/>
                      </a:lnTo>
                      <a:lnTo>
                        <a:pt x="190" y="6"/>
                      </a:lnTo>
                      <a:lnTo>
                        <a:pt x="131" y="0"/>
                      </a:lnTo>
                      <a:lnTo>
                        <a:pt x="125" y="34"/>
                      </a:lnTo>
                      <a:lnTo>
                        <a:pt x="101" y="30"/>
                      </a:lnTo>
                      <a:lnTo>
                        <a:pt x="90" y="51"/>
                      </a:lnTo>
                      <a:lnTo>
                        <a:pt x="73" y="65"/>
                      </a:lnTo>
                      <a:lnTo>
                        <a:pt x="46" y="78"/>
                      </a:lnTo>
                      <a:lnTo>
                        <a:pt x="12" y="73"/>
                      </a:lnTo>
                      <a:lnTo>
                        <a:pt x="47" y="128"/>
                      </a:lnTo>
                      <a:lnTo>
                        <a:pt x="42" y="175"/>
                      </a:lnTo>
                      <a:lnTo>
                        <a:pt x="19" y="193"/>
                      </a:lnTo>
                      <a:lnTo>
                        <a:pt x="22" y="255"/>
                      </a:lnTo>
                      <a:lnTo>
                        <a:pt x="14" y="334"/>
                      </a:lnTo>
                      <a:lnTo>
                        <a:pt x="29" y="362"/>
                      </a:lnTo>
                      <a:lnTo>
                        <a:pt x="14" y="368"/>
                      </a:lnTo>
                      <a:lnTo>
                        <a:pt x="0" y="406"/>
                      </a:lnTo>
                      <a:lnTo>
                        <a:pt x="26" y="429"/>
                      </a:lnTo>
                      <a:lnTo>
                        <a:pt x="29" y="477"/>
                      </a:lnTo>
                      <a:lnTo>
                        <a:pt x="73" y="516"/>
                      </a:lnTo>
                      <a:lnTo>
                        <a:pt x="73" y="615"/>
                      </a:lnTo>
                      <a:lnTo>
                        <a:pt x="108" y="678"/>
                      </a:lnTo>
                      <a:lnTo>
                        <a:pt x="140" y="698"/>
                      </a:lnTo>
                      <a:lnTo>
                        <a:pt x="169" y="639"/>
                      </a:lnTo>
                      <a:lnTo>
                        <a:pt x="211" y="674"/>
                      </a:lnTo>
                      <a:lnTo>
                        <a:pt x="267" y="694"/>
                      </a:lnTo>
                      <a:lnTo>
                        <a:pt x="322" y="650"/>
                      </a:lnTo>
                      <a:lnTo>
                        <a:pt x="338" y="571"/>
                      </a:lnTo>
                      <a:lnTo>
                        <a:pt x="353" y="532"/>
                      </a:lnTo>
                      <a:lnTo>
                        <a:pt x="405" y="512"/>
                      </a:lnTo>
                      <a:lnTo>
                        <a:pt x="441" y="485"/>
                      </a:lnTo>
                      <a:lnTo>
                        <a:pt x="496" y="505"/>
                      </a:lnTo>
                      <a:lnTo>
                        <a:pt x="516" y="53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8" name="Freeform 88"/>
                <p:cNvSpPr>
                  <a:spLocks/>
                </p:cNvSpPr>
                <p:nvPr/>
              </p:nvSpPr>
              <p:spPr bwMode="auto">
                <a:xfrm>
                  <a:off x="1535" y="3093"/>
                  <a:ext cx="108" cy="709"/>
                </a:xfrm>
                <a:custGeom>
                  <a:avLst/>
                  <a:gdLst/>
                  <a:ahLst/>
                  <a:cxnLst>
                    <a:cxn ang="0">
                      <a:pos x="177" y="1976"/>
                    </a:cxn>
                    <a:cxn ang="0">
                      <a:pos x="128" y="1888"/>
                    </a:cxn>
                    <a:cxn ang="0">
                      <a:pos x="145" y="1740"/>
                    </a:cxn>
                    <a:cxn ang="0">
                      <a:pos x="155" y="1511"/>
                    </a:cxn>
                    <a:cxn ang="0">
                      <a:pos x="134" y="1381"/>
                    </a:cxn>
                    <a:cxn ang="0">
                      <a:pos x="101" y="1254"/>
                    </a:cxn>
                    <a:cxn ang="0">
                      <a:pos x="139" y="1174"/>
                    </a:cxn>
                    <a:cxn ang="0">
                      <a:pos x="130" y="1029"/>
                    </a:cxn>
                    <a:cxn ang="0">
                      <a:pos x="130" y="974"/>
                    </a:cxn>
                    <a:cxn ang="0">
                      <a:pos x="155" y="899"/>
                    </a:cxn>
                    <a:cxn ang="0">
                      <a:pos x="130" y="836"/>
                    </a:cxn>
                    <a:cxn ang="0">
                      <a:pos x="148" y="740"/>
                    </a:cxn>
                    <a:cxn ang="0">
                      <a:pos x="132" y="624"/>
                    </a:cxn>
                    <a:cxn ang="0">
                      <a:pos x="155" y="551"/>
                    </a:cxn>
                    <a:cxn ang="0">
                      <a:pos x="199" y="488"/>
                    </a:cxn>
                    <a:cxn ang="0">
                      <a:pos x="201" y="420"/>
                    </a:cxn>
                    <a:cxn ang="0">
                      <a:pos x="232" y="351"/>
                    </a:cxn>
                    <a:cxn ang="0">
                      <a:pos x="204" y="272"/>
                    </a:cxn>
                    <a:cxn ang="0">
                      <a:pos x="169" y="110"/>
                    </a:cxn>
                    <a:cxn ang="0">
                      <a:pos x="122" y="23"/>
                    </a:cxn>
                    <a:cxn ang="0">
                      <a:pos x="64" y="28"/>
                    </a:cxn>
                    <a:cxn ang="0">
                      <a:pos x="86" y="123"/>
                    </a:cxn>
                    <a:cxn ang="0">
                      <a:pos x="70" y="327"/>
                    </a:cxn>
                    <a:cxn ang="0">
                      <a:pos x="86" y="351"/>
                    </a:cxn>
                    <a:cxn ang="0">
                      <a:pos x="74" y="462"/>
                    </a:cxn>
                    <a:cxn ang="0">
                      <a:pos x="39" y="588"/>
                    </a:cxn>
                    <a:cxn ang="0">
                      <a:pos x="42" y="679"/>
                    </a:cxn>
                    <a:cxn ang="0">
                      <a:pos x="46" y="846"/>
                    </a:cxn>
                    <a:cxn ang="0">
                      <a:pos x="11" y="1074"/>
                    </a:cxn>
                    <a:cxn ang="0">
                      <a:pos x="31" y="1378"/>
                    </a:cxn>
                    <a:cxn ang="0">
                      <a:pos x="46" y="1422"/>
                    </a:cxn>
                    <a:cxn ang="0">
                      <a:pos x="63" y="1577"/>
                    </a:cxn>
                    <a:cxn ang="0">
                      <a:pos x="39" y="1691"/>
                    </a:cxn>
                    <a:cxn ang="0">
                      <a:pos x="39" y="1790"/>
                    </a:cxn>
                    <a:cxn ang="0">
                      <a:pos x="86" y="1912"/>
                    </a:cxn>
                    <a:cxn ang="0">
                      <a:pos x="125" y="1976"/>
                    </a:cxn>
                    <a:cxn ang="0">
                      <a:pos x="173" y="2015"/>
                    </a:cxn>
                    <a:cxn ang="0">
                      <a:pos x="228" y="2070"/>
                    </a:cxn>
                    <a:cxn ang="0">
                      <a:pos x="276" y="2129"/>
                    </a:cxn>
                    <a:cxn ang="0">
                      <a:pos x="324" y="2055"/>
                    </a:cxn>
                  </a:cxnLst>
                  <a:rect l="0" t="0" r="r" b="b"/>
                  <a:pathLst>
                    <a:path w="324" h="2129">
                      <a:moveTo>
                        <a:pt x="315" y="1970"/>
                      </a:moveTo>
                      <a:lnTo>
                        <a:pt x="177" y="1976"/>
                      </a:lnTo>
                      <a:lnTo>
                        <a:pt x="167" y="1911"/>
                      </a:lnTo>
                      <a:lnTo>
                        <a:pt x="128" y="1888"/>
                      </a:lnTo>
                      <a:lnTo>
                        <a:pt x="120" y="1749"/>
                      </a:lnTo>
                      <a:lnTo>
                        <a:pt x="145" y="1740"/>
                      </a:lnTo>
                      <a:lnTo>
                        <a:pt x="153" y="1701"/>
                      </a:lnTo>
                      <a:lnTo>
                        <a:pt x="155" y="1511"/>
                      </a:lnTo>
                      <a:lnTo>
                        <a:pt x="135" y="1457"/>
                      </a:lnTo>
                      <a:lnTo>
                        <a:pt x="134" y="1381"/>
                      </a:lnTo>
                      <a:lnTo>
                        <a:pt x="122" y="1298"/>
                      </a:lnTo>
                      <a:lnTo>
                        <a:pt x="101" y="1254"/>
                      </a:lnTo>
                      <a:lnTo>
                        <a:pt x="106" y="1216"/>
                      </a:lnTo>
                      <a:lnTo>
                        <a:pt x="139" y="1174"/>
                      </a:lnTo>
                      <a:lnTo>
                        <a:pt x="96" y="1081"/>
                      </a:lnTo>
                      <a:lnTo>
                        <a:pt x="130" y="1029"/>
                      </a:lnTo>
                      <a:lnTo>
                        <a:pt x="149" y="998"/>
                      </a:lnTo>
                      <a:lnTo>
                        <a:pt x="130" y="974"/>
                      </a:lnTo>
                      <a:lnTo>
                        <a:pt x="130" y="905"/>
                      </a:lnTo>
                      <a:lnTo>
                        <a:pt x="155" y="899"/>
                      </a:lnTo>
                      <a:lnTo>
                        <a:pt x="152" y="843"/>
                      </a:lnTo>
                      <a:lnTo>
                        <a:pt x="130" y="836"/>
                      </a:lnTo>
                      <a:lnTo>
                        <a:pt x="125" y="758"/>
                      </a:lnTo>
                      <a:lnTo>
                        <a:pt x="148" y="740"/>
                      </a:lnTo>
                      <a:lnTo>
                        <a:pt x="144" y="703"/>
                      </a:lnTo>
                      <a:lnTo>
                        <a:pt x="132" y="624"/>
                      </a:lnTo>
                      <a:lnTo>
                        <a:pt x="149" y="595"/>
                      </a:lnTo>
                      <a:lnTo>
                        <a:pt x="155" y="551"/>
                      </a:lnTo>
                      <a:lnTo>
                        <a:pt x="183" y="529"/>
                      </a:lnTo>
                      <a:lnTo>
                        <a:pt x="199" y="488"/>
                      </a:lnTo>
                      <a:lnTo>
                        <a:pt x="176" y="454"/>
                      </a:lnTo>
                      <a:lnTo>
                        <a:pt x="201" y="420"/>
                      </a:lnTo>
                      <a:lnTo>
                        <a:pt x="203" y="361"/>
                      </a:lnTo>
                      <a:lnTo>
                        <a:pt x="232" y="351"/>
                      </a:lnTo>
                      <a:lnTo>
                        <a:pt x="236" y="292"/>
                      </a:lnTo>
                      <a:lnTo>
                        <a:pt x="204" y="272"/>
                      </a:lnTo>
                      <a:lnTo>
                        <a:pt x="169" y="209"/>
                      </a:lnTo>
                      <a:lnTo>
                        <a:pt x="169" y="110"/>
                      </a:lnTo>
                      <a:lnTo>
                        <a:pt x="125" y="71"/>
                      </a:lnTo>
                      <a:lnTo>
                        <a:pt x="122" y="23"/>
                      </a:lnTo>
                      <a:lnTo>
                        <a:pt x="96" y="0"/>
                      </a:lnTo>
                      <a:lnTo>
                        <a:pt x="64" y="28"/>
                      </a:lnTo>
                      <a:lnTo>
                        <a:pt x="74" y="99"/>
                      </a:lnTo>
                      <a:lnTo>
                        <a:pt x="86" y="123"/>
                      </a:lnTo>
                      <a:lnTo>
                        <a:pt x="90" y="303"/>
                      </a:lnTo>
                      <a:lnTo>
                        <a:pt x="70" y="327"/>
                      </a:lnTo>
                      <a:lnTo>
                        <a:pt x="70" y="351"/>
                      </a:lnTo>
                      <a:lnTo>
                        <a:pt x="86" y="351"/>
                      </a:lnTo>
                      <a:lnTo>
                        <a:pt x="86" y="462"/>
                      </a:lnTo>
                      <a:lnTo>
                        <a:pt x="74" y="462"/>
                      </a:lnTo>
                      <a:lnTo>
                        <a:pt x="70" y="588"/>
                      </a:lnTo>
                      <a:lnTo>
                        <a:pt x="39" y="588"/>
                      </a:lnTo>
                      <a:lnTo>
                        <a:pt x="55" y="620"/>
                      </a:lnTo>
                      <a:lnTo>
                        <a:pt x="42" y="679"/>
                      </a:lnTo>
                      <a:lnTo>
                        <a:pt x="31" y="837"/>
                      </a:lnTo>
                      <a:lnTo>
                        <a:pt x="46" y="846"/>
                      </a:lnTo>
                      <a:lnTo>
                        <a:pt x="27" y="1043"/>
                      </a:lnTo>
                      <a:lnTo>
                        <a:pt x="11" y="1074"/>
                      </a:lnTo>
                      <a:lnTo>
                        <a:pt x="0" y="1095"/>
                      </a:lnTo>
                      <a:lnTo>
                        <a:pt x="31" y="1378"/>
                      </a:lnTo>
                      <a:lnTo>
                        <a:pt x="15" y="1426"/>
                      </a:lnTo>
                      <a:lnTo>
                        <a:pt x="46" y="1422"/>
                      </a:lnTo>
                      <a:lnTo>
                        <a:pt x="59" y="1434"/>
                      </a:lnTo>
                      <a:lnTo>
                        <a:pt x="63" y="1577"/>
                      </a:lnTo>
                      <a:lnTo>
                        <a:pt x="42" y="1619"/>
                      </a:lnTo>
                      <a:lnTo>
                        <a:pt x="39" y="1691"/>
                      </a:lnTo>
                      <a:lnTo>
                        <a:pt x="70" y="1707"/>
                      </a:lnTo>
                      <a:lnTo>
                        <a:pt x="39" y="1790"/>
                      </a:lnTo>
                      <a:lnTo>
                        <a:pt x="63" y="1873"/>
                      </a:lnTo>
                      <a:lnTo>
                        <a:pt x="86" y="1912"/>
                      </a:lnTo>
                      <a:lnTo>
                        <a:pt x="118" y="1928"/>
                      </a:lnTo>
                      <a:lnTo>
                        <a:pt x="125" y="1976"/>
                      </a:lnTo>
                      <a:lnTo>
                        <a:pt x="142" y="2000"/>
                      </a:lnTo>
                      <a:lnTo>
                        <a:pt x="173" y="2015"/>
                      </a:lnTo>
                      <a:lnTo>
                        <a:pt x="189" y="2043"/>
                      </a:lnTo>
                      <a:lnTo>
                        <a:pt x="228" y="2070"/>
                      </a:lnTo>
                      <a:lnTo>
                        <a:pt x="256" y="2094"/>
                      </a:lnTo>
                      <a:lnTo>
                        <a:pt x="276" y="2129"/>
                      </a:lnTo>
                      <a:lnTo>
                        <a:pt x="292" y="2074"/>
                      </a:lnTo>
                      <a:lnTo>
                        <a:pt x="324" y="2055"/>
                      </a:lnTo>
                      <a:lnTo>
                        <a:pt x="315" y="197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9" name="Freeform 89"/>
                <p:cNvSpPr>
                  <a:spLocks/>
                </p:cNvSpPr>
                <p:nvPr/>
              </p:nvSpPr>
              <p:spPr bwMode="auto">
                <a:xfrm>
                  <a:off x="1791" y="2684"/>
                  <a:ext cx="52" cy="67"/>
                </a:xfrm>
                <a:custGeom>
                  <a:avLst/>
                  <a:gdLst/>
                  <a:ahLst/>
                  <a:cxnLst>
                    <a:cxn ang="0">
                      <a:pos x="27" y="4"/>
                    </a:cxn>
                    <a:cxn ang="0">
                      <a:pos x="14" y="29"/>
                    </a:cxn>
                    <a:cxn ang="0">
                      <a:pos x="14" y="163"/>
                    </a:cxn>
                    <a:cxn ang="0">
                      <a:pos x="0" y="176"/>
                    </a:cxn>
                    <a:cxn ang="0">
                      <a:pos x="20" y="197"/>
                    </a:cxn>
                    <a:cxn ang="0">
                      <a:pos x="66" y="201"/>
                    </a:cxn>
                    <a:cxn ang="0">
                      <a:pos x="79" y="173"/>
                    </a:cxn>
                    <a:cxn ang="0">
                      <a:pos x="93" y="148"/>
                    </a:cxn>
                    <a:cxn ang="0">
                      <a:pos x="120" y="122"/>
                    </a:cxn>
                    <a:cxn ang="0">
                      <a:pos x="155" y="124"/>
                    </a:cxn>
                    <a:cxn ang="0">
                      <a:pos x="145" y="90"/>
                    </a:cxn>
                    <a:cxn ang="0">
                      <a:pos x="117" y="70"/>
                    </a:cxn>
                    <a:cxn ang="0">
                      <a:pos x="110" y="42"/>
                    </a:cxn>
                    <a:cxn ang="0">
                      <a:pos x="86" y="31"/>
                    </a:cxn>
                    <a:cxn ang="0">
                      <a:pos x="58" y="25"/>
                    </a:cxn>
                    <a:cxn ang="0">
                      <a:pos x="48" y="0"/>
                    </a:cxn>
                    <a:cxn ang="0">
                      <a:pos x="27" y="4"/>
                    </a:cxn>
                  </a:cxnLst>
                  <a:rect l="0" t="0" r="r" b="b"/>
                  <a:pathLst>
                    <a:path w="155" h="201">
                      <a:moveTo>
                        <a:pt x="27" y="4"/>
                      </a:moveTo>
                      <a:lnTo>
                        <a:pt x="14" y="29"/>
                      </a:lnTo>
                      <a:lnTo>
                        <a:pt x="14" y="163"/>
                      </a:lnTo>
                      <a:lnTo>
                        <a:pt x="0" y="176"/>
                      </a:lnTo>
                      <a:lnTo>
                        <a:pt x="20" y="197"/>
                      </a:lnTo>
                      <a:lnTo>
                        <a:pt x="66" y="201"/>
                      </a:lnTo>
                      <a:lnTo>
                        <a:pt x="79" y="173"/>
                      </a:lnTo>
                      <a:lnTo>
                        <a:pt x="93" y="148"/>
                      </a:lnTo>
                      <a:lnTo>
                        <a:pt x="120" y="122"/>
                      </a:lnTo>
                      <a:lnTo>
                        <a:pt x="155" y="124"/>
                      </a:lnTo>
                      <a:lnTo>
                        <a:pt x="145" y="90"/>
                      </a:lnTo>
                      <a:lnTo>
                        <a:pt x="117" y="70"/>
                      </a:lnTo>
                      <a:lnTo>
                        <a:pt x="110" y="42"/>
                      </a:lnTo>
                      <a:lnTo>
                        <a:pt x="86" y="31"/>
                      </a:lnTo>
                      <a:lnTo>
                        <a:pt x="58" y="25"/>
                      </a:lnTo>
                      <a:lnTo>
                        <a:pt x="48" y="0"/>
                      </a:lnTo>
                      <a:lnTo>
                        <a:pt x="27" y="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80" name="Freeform 90"/>
                <p:cNvSpPr>
                  <a:spLocks/>
                </p:cNvSpPr>
                <p:nvPr/>
              </p:nvSpPr>
              <p:spPr bwMode="auto">
                <a:xfrm>
                  <a:off x="1753" y="3725"/>
                  <a:ext cx="57" cy="38"/>
                </a:xfrm>
                <a:custGeom>
                  <a:avLst/>
                  <a:gdLst/>
                  <a:ahLst/>
                  <a:cxnLst>
                    <a:cxn ang="0">
                      <a:pos x="52" y="28"/>
                    </a:cxn>
                    <a:cxn ang="0">
                      <a:pos x="4" y="35"/>
                    </a:cxn>
                    <a:cxn ang="0">
                      <a:pos x="0" y="79"/>
                    </a:cxn>
                    <a:cxn ang="0">
                      <a:pos x="8" y="114"/>
                    </a:cxn>
                    <a:cxn ang="0">
                      <a:pos x="44" y="79"/>
                    </a:cxn>
                    <a:cxn ang="0">
                      <a:pos x="68" y="94"/>
                    </a:cxn>
                    <a:cxn ang="0">
                      <a:pos x="131" y="75"/>
                    </a:cxn>
                    <a:cxn ang="0">
                      <a:pos x="170" y="55"/>
                    </a:cxn>
                    <a:cxn ang="0">
                      <a:pos x="123" y="28"/>
                    </a:cxn>
                    <a:cxn ang="0">
                      <a:pos x="96" y="0"/>
                    </a:cxn>
                    <a:cxn ang="0">
                      <a:pos x="92" y="31"/>
                    </a:cxn>
                    <a:cxn ang="0">
                      <a:pos x="52" y="28"/>
                    </a:cxn>
                  </a:cxnLst>
                  <a:rect l="0" t="0" r="r" b="b"/>
                  <a:pathLst>
                    <a:path w="170" h="114">
                      <a:moveTo>
                        <a:pt x="52" y="28"/>
                      </a:moveTo>
                      <a:lnTo>
                        <a:pt x="4" y="35"/>
                      </a:lnTo>
                      <a:lnTo>
                        <a:pt x="0" y="79"/>
                      </a:lnTo>
                      <a:lnTo>
                        <a:pt x="8" y="114"/>
                      </a:lnTo>
                      <a:lnTo>
                        <a:pt x="44" y="79"/>
                      </a:lnTo>
                      <a:lnTo>
                        <a:pt x="68" y="94"/>
                      </a:lnTo>
                      <a:lnTo>
                        <a:pt x="131" y="75"/>
                      </a:lnTo>
                      <a:lnTo>
                        <a:pt x="170" y="55"/>
                      </a:lnTo>
                      <a:lnTo>
                        <a:pt x="123" y="28"/>
                      </a:lnTo>
                      <a:lnTo>
                        <a:pt x="96" y="0"/>
                      </a:lnTo>
                      <a:lnTo>
                        <a:pt x="92" y="31"/>
                      </a:lnTo>
                      <a:lnTo>
                        <a:pt x="52" y="2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81" name="Freeform 91"/>
                <p:cNvSpPr>
                  <a:spLocks/>
                </p:cNvSpPr>
                <p:nvPr/>
              </p:nvSpPr>
              <p:spPr bwMode="auto">
                <a:xfrm>
                  <a:off x="1883" y="1391"/>
                  <a:ext cx="37" cy="18"/>
                </a:xfrm>
                <a:custGeom>
                  <a:avLst/>
                  <a:gdLst/>
                  <a:ahLst/>
                  <a:cxnLst>
                    <a:cxn ang="0">
                      <a:pos x="32" y="0"/>
                    </a:cxn>
                    <a:cxn ang="0">
                      <a:pos x="0" y="55"/>
                    </a:cxn>
                    <a:cxn ang="0">
                      <a:pos x="56" y="55"/>
                    </a:cxn>
                    <a:cxn ang="0">
                      <a:pos x="111" y="31"/>
                    </a:cxn>
                    <a:cxn ang="0">
                      <a:pos x="32" y="0"/>
                    </a:cxn>
                  </a:cxnLst>
                  <a:rect l="0" t="0" r="r" b="b"/>
                  <a:pathLst>
                    <a:path w="111" h="55">
                      <a:moveTo>
                        <a:pt x="32" y="0"/>
                      </a:moveTo>
                      <a:lnTo>
                        <a:pt x="0" y="55"/>
                      </a:lnTo>
                      <a:lnTo>
                        <a:pt x="56" y="55"/>
                      </a:lnTo>
                      <a:lnTo>
                        <a:pt x="111" y="31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82" name="Freeform 92"/>
                <p:cNvSpPr>
                  <a:spLocks/>
                </p:cNvSpPr>
                <p:nvPr/>
              </p:nvSpPr>
              <p:spPr bwMode="auto">
                <a:xfrm>
                  <a:off x="296" y="1363"/>
                  <a:ext cx="502" cy="411"/>
                </a:xfrm>
                <a:custGeom>
                  <a:avLst/>
                  <a:gdLst/>
                  <a:ahLst/>
                  <a:cxnLst>
                    <a:cxn ang="0">
                      <a:pos x="723" y="31"/>
                    </a:cxn>
                    <a:cxn ang="0">
                      <a:pos x="605" y="79"/>
                    </a:cxn>
                    <a:cxn ang="0">
                      <a:pos x="454" y="174"/>
                    </a:cxn>
                    <a:cxn ang="0">
                      <a:pos x="280" y="237"/>
                    </a:cxn>
                    <a:cxn ang="0">
                      <a:pos x="502" y="356"/>
                    </a:cxn>
                    <a:cxn ang="0">
                      <a:pos x="344" y="388"/>
                    </a:cxn>
                    <a:cxn ang="0">
                      <a:pos x="265" y="364"/>
                    </a:cxn>
                    <a:cxn ang="0">
                      <a:pos x="186" y="395"/>
                    </a:cxn>
                    <a:cxn ang="0">
                      <a:pos x="209" y="451"/>
                    </a:cxn>
                    <a:cxn ang="0">
                      <a:pos x="233" y="522"/>
                    </a:cxn>
                    <a:cxn ang="0">
                      <a:pos x="391" y="482"/>
                    </a:cxn>
                    <a:cxn ang="0">
                      <a:pos x="383" y="530"/>
                    </a:cxn>
                    <a:cxn ang="0">
                      <a:pos x="304" y="585"/>
                    </a:cxn>
                    <a:cxn ang="0">
                      <a:pos x="248" y="601"/>
                    </a:cxn>
                    <a:cxn ang="0">
                      <a:pos x="178" y="680"/>
                    </a:cxn>
                    <a:cxn ang="0">
                      <a:pos x="138" y="751"/>
                    </a:cxn>
                    <a:cxn ang="0">
                      <a:pos x="123" y="798"/>
                    </a:cxn>
                    <a:cxn ang="0">
                      <a:pos x="209" y="839"/>
                    </a:cxn>
                    <a:cxn ang="0">
                      <a:pos x="233" y="861"/>
                    </a:cxn>
                    <a:cxn ang="0">
                      <a:pos x="217" y="949"/>
                    </a:cxn>
                    <a:cxn ang="0">
                      <a:pos x="312" y="945"/>
                    </a:cxn>
                    <a:cxn ang="0">
                      <a:pos x="375" y="1001"/>
                    </a:cxn>
                    <a:cxn ang="0">
                      <a:pos x="63" y="1178"/>
                    </a:cxn>
                    <a:cxn ang="0">
                      <a:pos x="4" y="1233"/>
                    </a:cxn>
                    <a:cxn ang="0">
                      <a:pos x="438" y="1043"/>
                    </a:cxn>
                    <a:cxn ang="0">
                      <a:pos x="498" y="996"/>
                    </a:cxn>
                    <a:cxn ang="0">
                      <a:pos x="548" y="913"/>
                    </a:cxn>
                    <a:cxn ang="0">
                      <a:pos x="707" y="743"/>
                    </a:cxn>
                    <a:cxn ang="0">
                      <a:pos x="664" y="850"/>
                    </a:cxn>
                    <a:cxn ang="0">
                      <a:pos x="651" y="901"/>
                    </a:cxn>
                    <a:cxn ang="0">
                      <a:pos x="688" y="925"/>
                    </a:cxn>
                    <a:cxn ang="0">
                      <a:pos x="705" y="925"/>
                    </a:cxn>
                    <a:cxn ang="0">
                      <a:pos x="724" y="916"/>
                    </a:cxn>
                    <a:cxn ang="0">
                      <a:pos x="743" y="904"/>
                    </a:cxn>
                    <a:cxn ang="0">
                      <a:pos x="776" y="871"/>
                    </a:cxn>
                    <a:cxn ang="0">
                      <a:pos x="798" y="842"/>
                    </a:cxn>
                    <a:cxn ang="0">
                      <a:pos x="846" y="771"/>
                    </a:cxn>
                    <a:cxn ang="0">
                      <a:pos x="916" y="782"/>
                    </a:cxn>
                    <a:cxn ang="0">
                      <a:pos x="960" y="826"/>
                    </a:cxn>
                    <a:cxn ang="0">
                      <a:pos x="1115" y="846"/>
                    </a:cxn>
                    <a:cxn ang="0">
                      <a:pos x="1165" y="885"/>
                    </a:cxn>
                    <a:cxn ang="0">
                      <a:pos x="1209" y="916"/>
                    </a:cxn>
                    <a:cxn ang="0">
                      <a:pos x="1257" y="968"/>
                    </a:cxn>
                    <a:cxn ang="0">
                      <a:pos x="1295" y="968"/>
                    </a:cxn>
                    <a:cxn ang="0">
                      <a:pos x="1339" y="968"/>
                    </a:cxn>
                    <a:cxn ang="0">
                      <a:pos x="1356" y="996"/>
                    </a:cxn>
                    <a:cxn ang="0">
                      <a:pos x="1375" y="1060"/>
                    </a:cxn>
                    <a:cxn ang="0">
                      <a:pos x="1402" y="1099"/>
                    </a:cxn>
                    <a:cxn ang="0">
                      <a:pos x="1474" y="1119"/>
                    </a:cxn>
                    <a:cxn ang="0">
                      <a:pos x="1442" y="1071"/>
                    </a:cxn>
                    <a:cxn ang="0">
                      <a:pos x="1402" y="984"/>
                    </a:cxn>
                    <a:cxn ang="0">
                      <a:pos x="1323" y="854"/>
                    </a:cxn>
                    <a:cxn ang="0">
                      <a:pos x="1288" y="881"/>
                    </a:cxn>
                    <a:cxn ang="0">
                      <a:pos x="1249" y="909"/>
                    </a:cxn>
                    <a:cxn ang="0">
                      <a:pos x="1198" y="822"/>
                    </a:cxn>
                    <a:cxn ang="0">
                      <a:pos x="1137" y="822"/>
                    </a:cxn>
                    <a:cxn ang="0">
                      <a:pos x="1292" y="83"/>
                    </a:cxn>
                    <a:cxn ang="0">
                      <a:pos x="1133" y="99"/>
                    </a:cxn>
                    <a:cxn ang="0">
                      <a:pos x="960" y="79"/>
                    </a:cxn>
                    <a:cxn ang="0">
                      <a:pos x="865" y="55"/>
                    </a:cxn>
                    <a:cxn ang="0">
                      <a:pos x="794" y="4"/>
                    </a:cxn>
                  </a:cxnLst>
                  <a:rect l="0" t="0" r="r" b="b"/>
                  <a:pathLst>
                    <a:path w="1505" h="1233">
                      <a:moveTo>
                        <a:pt x="762" y="0"/>
                      </a:moveTo>
                      <a:lnTo>
                        <a:pt x="723" y="31"/>
                      </a:lnTo>
                      <a:lnTo>
                        <a:pt x="628" y="31"/>
                      </a:lnTo>
                      <a:lnTo>
                        <a:pt x="605" y="79"/>
                      </a:lnTo>
                      <a:lnTo>
                        <a:pt x="493" y="86"/>
                      </a:lnTo>
                      <a:lnTo>
                        <a:pt x="454" y="174"/>
                      </a:lnTo>
                      <a:lnTo>
                        <a:pt x="296" y="198"/>
                      </a:lnTo>
                      <a:lnTo>
                        <a:pt x="280" y="237"/>
                      </a:lnTo>
                      <a:lnTo>
                        <a:pt x="368" y="300"/>
                      </a:lnTo>
                      <a:lnTo>
                        <a:pt x="502" y="356"/>
                      </a:lnTo>
                      <a:lnTo>
                        <a:pt x="407" y="372"/>
                      </a:lnTo>
                      <a:lnTo>
                        <a:pt x="344" y="388"/>
                      </a:lnTo>
                      <a:lnTo>
                        <a:pt x="312" y="348"/>
                      </a:lnTo>
                      <a:lnTo>
                        <a:pt x="265" y="364"/>
                      </a:lnTo>
                      <a:lnTo>
                        <a:pt x="265" y="388"/>
                      </a:lnTo>
                      <a:lnTo>
                        <a:pt x="186" y="395"/>
                      </a:lnTo>
                      <a:lnTo>
                        <a:pt x="162" y="427"/>
                      </a:lnTo>
                      <a:lnTo>
                        <a:pt x="209" y="451"/>
                      </a:lnTo>
                      <a:lnTo>
                        <a:pt x="201" y="498"/>
                      </a:lnTo>
                      <a:lnTo>
                        <a:pt x="233" y="522"/>
                      </a:lnTo>
                      <a:lnTo>
                        <a:pt x="327" y="522"/>
                      </a:lnTo>
                      <a:lnTo>
                        <a:pt x="391" y="482"/>
                      </a:lnTo>
                      <a:lnTo>
                        <a:pt x="414" y="506"/>
                      </a:lnTo>
                      <a:lnTo>
                        <a:pt x="383" y="530"/>
                      </a:lnTo>
                      <a:lnTo>
                        <a:pt x="375" y="585"/>
                      </a:lnTo>
                      <a:lnTo>
                        <a:pt x="304" y="585"/>
                      </a:lnTo>
                      <a:lnTo>
                        <a:pt x="289" y="633"/>
                      </a:lnTo>
                      <a:lnTo>
                        <a:pt x="248" y="601"/>
                      </a:lnTo>
                      <a:lnTo>
                        <a:pt x="186" y="633"/>
                      </a:lnTo>
                      <a:lnTo>
                        <a:pt x="178" y="680"/>
                      </a:lnTo>
                      <a:lnTo>
                        <a:pt x="114" y="712"/>
                      </a:lnTo>
                      <a:lnTo>
                        <a:pt x="138" y="751"/>
                      </a:lnTo>
                      <a:lnTo>
                        <a:pt x="178" y="767"/>
                      </a:lnTo>
                      <a:lnTo>
                        <a:pt x="123" y="798"/>
                      </a:lnTo>
                      <a:lnTo>
                        <a:pt x="162" y="846"/>
                      </a:lnTo>
                      <a:lnTo>
                        <a:pt x="209" y="839"/>
                      </a:lnTo>
                      <a:lnTo>
                        <a:pt x="233" y="798"/>
                      </a:lnTo>
                      <a:lnTo>
                        <a:pt x="233" y="861"/>
                      </a:lnTo>
                      <a:lnTo>
                        <a:pt x="209" y="901"/>
                      </a:lnTo>
                      <a:lnTo>
                        <a:pt x="217" y="949"/>
                      </a:lnTo>
                      <a:lnTo>
                        <a:pt x="289" y="925"/>
                      </a:lnTo>
                      <a:lnTo>
                        <a:pt x="312" y="945"/>
                      </a:lnTo>
                      <a:lnTo>
                        <a:pt x="368" y="925"/>
                      </a:lnTo>
                      <a:lnTo>
                        <a:pt x="375" y="1001"/>
                      </a:lnTo>
                      <a:lnTo>
                        <a:pt x="193" y="1119"/>
                      </a:lnTo>
                      <a:lnTo>
                        <a:pt x="63" y="1178"/>
                      </a:lnTo>
                      <a:lnTo>
                        <a:pt x="0" y="1205"/>
                      </a:lnTo>
                      <a:lnTo>
                        <a:pt x="4" y="1233"/>
                      </a:lnTo>
                      <a:lnTo>
                        <a:pt x="213" y="1194"/>
                      </a:lnTo>
                      <a:lnTo>
                        <a:pt x="438" y="1043"/>
                      </a:lnTo>
                      <a:lnTo>
                        <a:pt x="462" y="1019"/>
                      </a:lnTo>
                      <a:lnTo>
                        <a:pt x="498" y="996"/>
                      </a:lnTo>
                      <a:lnTo>
                        <a:pt x="561" y="957"/>
                      </a:lnTo>
                      <a:lnTo>
                        <a:pt x="548" y="913"/>
                      </a:lnTo>
                      <a:lnTo>
                        <a:pt x="620" y="850"/>
                      </a:lnTo>
                      <a:lnTo>
                        <a:pt x="707" y="743"/>
                      </a:lnTo>
                      <a:lnTo>
                        <a:pt x="782" y="763"/>
                      </a:lnTo>
                      <a:lnTo>
                        <a:pt x="664" y="850"/>
                      </a:lnTo>
                      <a:lnTo>
                        <a:pt x="684" y="878"/>
                      </a:lnTo>
                      <a:lnTo>
                        <a:pt x="651" y="901"/>
                      </a:lnTo>
                      <a:lnTo>
                        <a:pt x="688" y="925"/>
                      </a:lnTo>
                      <a:lnTo>
                        <a:pt x="688" y="925"/>
                      </a:lnTo>
                      <a:lnTo>
                        <a:pt x="697" y="927"/>
                      </a:lnTo>
                      <a:lnTo>
                        <a:pt x="705" y="925"/>
                      </a:lnTo>
                      <a:lnTo>
                        <a:pt x="715" y="922"/>
                      </a:lnTo>
                      <a:lnTo>
                        <a:pt x="724" y="916"/>
                      </a:lnTo>
                      <a:lnTo>
                        <a:pt x="734" y="911"/>
                      </a:lnTo>
                      <a:lnTo>
                        <a:pt x="743" y="904"/>
                      </a:lnTo>
                      <a:lnTo>
                        <a:pt x="761" y="888"/>
                      </a:lnTo>
                      <a:lnTo>
                        <a:pt x="776" y="871"/>
                      </a:lnTo>
                      <a:lnTo>
                        <a:pt x="787" y="856"/>
                      </a:lnTo>
                      <a:lnTo>
                        <a:pt x="798" y="842"/>
                      </a:lnTo>
                      <a:lnTo>
                        <a:pt x="837" y="822"/>
                      </a:lnTo>
                      <a:lnTo>
                        <a:pt x="846" y="771"/>
                      </a:lnTo>
                      <a:lnTo>
                        <a:pt x="905" y="751"/>
                      </a:lnTo>
                      <a:lnTo>
                        <a:pt x="916" y="782"/>
                      </a:lnTo>
                      <a:lnTo>
                        <a:pt x="960" y="787"/>
                      </a:lnTo>
                      <a:lnTo>
                        <a:pt x="960" y="826"/>
                      </a:lnTo>
                      <a:lnTo>
                        <a:pt x="1098" y="834"/>
                      </a:lnTo>
                      <a:lnTo>
                        <a:pt x="1115" y="846"/>
                      </a:lnTo>
                      <a:lnTo>
                        <a:pt x="1118" y="874"/>
                      </a:lnTo>
                      <a:lnTo>
                        <a:pt x="1165" y="885"/>
                      </a:lnTo>
                      <a:lnTo>
                        <a:pt x="1174" y="922"/>
                      </a:lnTo>
                      <a:lnTo>
                        <a:pt x="1209" y="916"/>
                      </a:lnTo>
                      <a:lnTo>
                        <a:pt x="1221" y="949"/>
                      </a:lnTo>
                      <a:lnTo>
                        <a:pt x="1257" y="968"/>
                      </a:lnTo>
                      <a:lnTo>
                        <a:pt x="1277" y="937"/>
                      </a:lnTo>
                      <a:lnTo>
                        <a:pt x="1295" y="968"/>
                      </a:lnTo>
                      <a:lnTo>
                        <a:pt x="1323" y="984"/>
                      </a:lnTo>
                      <a:lnTo>
                        <a:pt x="1339" y="968"/>
                      </a:lnTo>
                      <a:lnTo>
                        <a:pt x="1359" y="977"/>
                      </a:lnTo>
                      <a:lnTo>
                        <a:pt x="1356" y="996"/>
                      </a:lnTo>
                      <a:lnTo>
                        <a:pt x="1356" y="1036"/>
                      </a:lnTo>
                      <a:lnTo>
                        <a:pt x="1375" y="1060"/>
                      </a:lnTo>
                      <a:lnTo>
                        <a:pt x="1402" y="1063"/>
                      </a:lnTo>
                      <a:lnTo>
                        <a:pt x="1402" y="1099"/>
                      </a:lnTo>
                      <a:lnTo>
                        <a:pt x="1439" y="1119"/>
                      </a:lnTo>
                      <a:lnTo>
                        <a:pt x="1474" y="1119"/>
                      </a:lnTo>
                      <a:lnTo>
                        <a:pt x="1505" y="1087"/>
                      </a:lnTo>
                      <a:lnTo>
                        <a:pt x="1442" y="1071"/>
                      </a:lnTo>
                      <a:lnTo>
                        <a:pt x="1426" y="996"/>
                      </a:lnTo>
                      <a:lnTo>
                        <a:pt x="1402" y="984"/>
                      </a:lnTo>
                      <a:lnTo>
                        <a:pt x="1391" y="929"/>
                      </a:lnTo>
                      <a:lnTo>
                        <a:pt x="1323" y="854"/>
                      </a:lnTo>
                      <a:lnTo>
                        <a:pt x="1295" y="850"/>
                      </a:lnTo>
                      <a:lnTo>
                        <a:pt x="1288" y="881"/>
                      </a:lnTo>
                      <a:lnTo>
                        <a:pt x="1260" y="881"/>
                      </a:lnTo>
                      <a:lnTo>
                        <a:pt x="1249" y="909"/>
                      </a:lnTo>
                      <a:lnTo>
                        <a:pt x="1209" y="881"/>
                      </a:lnTo>
                      <a:lnTo>
                        <a:pt x="1198" y="822"/>
                      </a:lnTo>
                      <a:lnTo>
                        <a:pt x="1177" y="806"/>
                      </a:lnTo>
                      <a:lnTo>
                        <a:pt x="1137" y="822"/>
                      </a:lnTo>
                      <a:lnTo>
                        <a:pt x="1339" y="127"/>
                      </a:lnTo>
                      <a:lnTo>
                        <a:pt x="1292" y="83"/>
                      </a:lnTo>
                      <a:lnTo>
                        <a:pt x="1181" y="95"/>
                      </a:lnTo>
                      <a:lnTo>
                        <a:pt x="1133" y="99"/>
                      </a:lnTo>
                      <a:lnTo>
                        <a:pt x="1102" y="68"/>
                      </a:lnTo>
                      <a:lnTo>
                        <a:pt x="960" y="79"/>
                      </a:lnTo>
                      <a:lnTo>
                        <a:pt x="913" y="16"/>
                      </a:lnTo>
                      <a:lnTo>
                        <a:pt x="865" y="55"/>
                      </a:lnTo>
                      <a:lnTo>
                        <a:pt x="798" y="48"/>
                      </a:lnTo>
                      <a:lnTo>
                        <a:pt x="794" y="4"/>
                      </a:lnTo>
                      <a:lnTo>
                        <a:pt x="762" y="0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83" name="Freeform 93"/>
                <p:cNvSpPr>
                  <a:spLocks/>
                </p:cNvSpPr>
                <p:nvPr/>
              </p:nvSpPr>
              <p:spPr bwMode="auto">
                <a:xfrm>
                  <a:off x="802" y="1883"/>
                  <a:ext cx="850" cy="476"/>
                </a:xfrm>
                <a:custGeom>
                  <a:avLst/>
                  <a:gdLst/>
                  <a:ahLst/>
                  <a:cxnLst>
                    <a:cxn ang="0">
                      <a:pos x="1374" y="31"/>
                    </a:cxn>
                    <a:cxn ang="0">
                      <a:pos x="1663" y="43"/>
                    </a:cxn>
                    <a:cxn ang="0">
                      <a:pos x="1849" y="221"/>
                    </a:cxn>
                    <a:cxn ang="0">
                      <a:pos x="1813" y="426"/>
                    </a:cxn>
                    <a:cxn ang="0">
                      <a:pos x="2018" y="331"/>
                    </a:cxn>
                    <a:cxn ang="0">
                      <a:pos x="2177" y="232"/>
                    </a:cxn>
                    <a:cxn ang="0">
                      <a:pos x="2418" y="157"/>
                    </a:cxn>
                    <a:cxn ang="0">
                      <a:pos x="2517" y="221"/>
                    </a:cxn>
                    <a:cxn ang="0">
                      <a:pos x="2480" y="272"/>
                    </a:cxn>
                    <a:cxn ang="0">
                      <a:pos x="2421" y="319"/>
                    </a:cxn>
                    <a:cxn ang="0">
                      <a:pos x="2362" y="394"/>
                    </a:cxn>
                    <a:cxn ang="0">
                      <a:pos x="2271" y="458"/>
                    </a:cxn>
                    <a:cxn ang="0">
                      <a:pos x="2192" y="525"/>
                    </a:cxn>
                    <a:cxn ang="0">
                      <a:pos x="2125" y="648"/>
                    </a:cxn>
                    <a:cxn ang="0">
                      <a:pos x="2109" y="714"/>
                    </a:cxn>
                    <a:cxn ang="0">
                      <a:pos x="2066" y="861"/>
                    </a:cxn>
                    <a:cxn ang="0">
                      <a:pos x="1943" y="904"/>
                    </a:cxn>
                    <a:cxn ang="0">
                      <a:pos x="1853" y="992"/>
                    </a:cxn>
                    <a:cxn ang="0">
                      <a:pos x="1836" y="1165"/>
                    </a:cxn>
                    <a:cxn ang="0">
                      <a:pos x="1869" y="1272"/>
                    </a:cxn>
                    <a:cxn ang="0">
                      <a:pos x="1849" y="1399"/>
                    </a:cxn>
                    <a:cxn ang="0">
                      <a:pos x="1757" y="1241"/>
                    </a:cxn>
                    <a:cxn ang="0">
                      <a:pos x="1687" y="1099"/>
                    </a:cxn>
                    <a:cxn ang="0">
                      <a:pos x="1485" y="1094"/>
                    </a:cxn>
                    <a:cxn ang="0">
                      <a:pos x="1426" y="1169"/>
                    </a:cxn>
                    <a:cxn ang="0">
                      <a:pos x="1330" y="1106"/>
                    </a:cxn>
                    <a:cxn ang="0">
                      <a:pos x="1264" y="1106"/>
                    </a:cxn>
                    <a:cxn ang="0">
                      <a:pos x="1177" y="1197"/>
                    </a:cxn>
                    <a:cxn ang="0">
                      <a:pos x="1078" y="1327"/>
                    </a:cxn>
                    <a:cxn ang="0">
                      <a:pos x="964" y="1244"/>
                    </a:cxn>
                    <a:cxn ang="0">
                      <a:pos x="876" y="1106"/>
                    </a:cxn>
                    <a:cxn ang="0">
                      <a:pos x="789" y="1094"/>
                    </a:cxn>
                    <a:cxn ang="0">
                      <a:pos x="723" y="1035"/>
                    </a:cxn>
                    <a:cxn ang="0">
                      <a:pos x="635" y="1014"/>
                    </a:cxn>
                    <a:cxn ang="0">
                      <a:pos x="509" y="1062"/>
                    </a:cxn>
                    <a:cxn ang="0">
                      <a:pos x="351" y="983"/>
                    </a:cxn>
                    <a:cxn ang="0">
                      <a:pos x="244" y="913"/>
                    </a:cxn>
                    <a:cxn ang="0">
                      <a:pos x="101" y="841"/>
                    </a:cxn>
                    <a:cxn ang="0">
                      <a:pos x="59" y="731"/>
                    </a:cxn>
                    <a:cxn ang="0">
                      <a:pos x="7" y="611"/>
                    </a:cxn>
                    <a:cxn ang="0">
                      <a:pos x="7" y="434"/>
                    </a:cxn>
                    <a:cxn ang="0">
                      <a:pos x="24" y="335"/>
                    </a:cxn>
                    <a:cxn ang="0">
                      <a:pos x="70" y="221"/>
                    </a:cxn>
                    <a:cxn ang="0">
                      <a:pos x="83" y="83"/>
                    </a:cxn>
                    <a:cxn ang="0">
                      <a:pos x="149" y="66"/>
                    </a:cxn>
                  </a:cxnLst>
                  <a:rect l="0" t="0" r="r" b="b"/>
                  <a:pathLst>
                    <a:path w="2548" h="1428">
                      <a:moveTo>
                        <a:pt x="177" y="4"/>
                      </a:moveTo>
                      <a:lnTo>
                        <a:pt x="1378" y="0"/>
                      </a:lnTo>
                      <a:lnTo>
                        <a:pt x="1374" y="31"/>
                      </a:lnTo>
                      <a:lnTo>
                        <a:pt x="1457" y="31"/>
                      </a:lnTo>
                      <a:lnTo>
                        <a:pt x="1584" y="43"/>
                      </a:lnTo>
                      <a:lnTo>
                        <a:pt x="1663" y="43"/>
                      </a:lnTo>
                      <a:lnTo>
                        <a:pt x="1726" y="90"/>
                      </a:lnTo>
                      <a:lnTo>
                        <a:pt x="1801" y="129"/>
                      </a:lnTo>
                      <a:lnTo>
                        <a:pt x="1849" y="221"/>
                      </a:lnTo>
                      <a:lnTo>
                        <a:pt x="1892" y="311"/>
                      </a:lnTo>
                      <a:lnTo>
                        <a:pt x="1836" y="390"/>
                      </a:lnTo>
                      <a:lnTo>
                        <a:pt x="1813" y="426"/>
                      </a:lnTo>
                      <a:lnTo>
                        <a:pt x="1880" y="453"/>
                      </a:lnTo>
                      <a:lnTo>
                        <a:pt x="1980" y="367"/>
                      </a:lnTo>
                      <a:lnTo>
                        <a:pt x="2018" y="331"/>
                      </a:lnTo>
                      <a:lnTo>
                        <a:pt x="2121" y="335"/>
                      </a:lnTo>
                      <a:lnTo>
                        <a:pt x="2142" y="269"/>
                      </a:lnTo>
                      <a:lnTo>
                        <a:pt x="2177" y="232"/>
                      </a:lnTo>
                      <a:lnTo>
                        <a:pt x="2362" y="245"/>
                      </a:lnTo>
                      <a:lnTo>
                        <a:pt x="2394" y="201"/>
                      </a:lnTo>
                      <a:lnTo>
                        <a:pt x="2418" y="157"/>
                      </a:lnTo>
                      <a:lnTo>
                        <a:pt x="2445" y="83"/>
                      </a:lnTo>
                      <a:lnTo>
                        <a:pt x="2508" y="94"/>
                      </a:lnTo>
                      <a:lnTo>
                        <a:pt x="2517" y="221"/>
                      </a:lnTo>
                      <a:lnTo>
                        <a:pt x="2548" y="236"/>
                      </a:lnTo>
                      <a:lnTo>
                        <a:pt x="2521" y="269"/>
                      </a:lnTo>
                      <a:lnTo>
                        <a:pt x="2480" y="272"/>
                      </a:lnTo>
                      <a:lnTo>
                        <a:pt x="2462" y="300"/>
                      </a:lnTo>
                      <a:lnTo>
                        <a:pt x="2429" y="296"/>
                      </a:lnTo>
                      <a:lnTo>
                        <a:pt x="2421" y="319"/>
                      </a:lnTo>
                      <a:lnTo>
                        <a:pt x="2386" y="319"/>
                      </a:lnTo>
                      <a:lnTo>
                        <a:pt x="2370" y="359"/>
                      </a:lnTo>
                      <a:lnTo>
                        <a:pt x="2362" y="394"/>
                      </a:lnTo>
                      <a:lnTo>
                        <a:pt x="2394" y="426"/>
                      </a:lnTo>
                      <a:lnTo>
                        <a:pt x="2355" y="449"/>
                      </a:lnTo>
                      <a:lnTo>
                        <a:pt x="2271" y="458"/>
                      </a:lnTo>
                      <a:lnTo>
                        <a:pt x="2256" y="493"/>
                      </a:lnTo>
                      <a:lnTo>
                        <a:pt x="2239" y="517"/>
                      </a:lnTo>
                      <a:lnTo>
                        <a:pt x="2192" y="525"/>
                      </a:lnTo>
                      <a:lnTo>
                        <a:pt x="2169" y="556"/>
                      </a:lnTo>
                      <a:lnTo>
                        <a:pt x="2157" y="635"/>
                      </a:lnTo>
                      <a:lnTo>
                        <a:pt x="2125" y="648"/>
                      </a:lnTo>
                      <a:lnTo>
                        <a:pt x="2105" y="672"/>
                      </a:lnTo>
                      <a:lnTo>
                        <a:pt x="2086" y="699"/>
                      </a:lnTo>
                      <a:lnTo>
                        <a:pt x="2109" y="714"/>
                      </a:lnTo>
                      <a:lnTo>
                        <a:pt x="2105" y="810"/>
                      </a:lnTo>
                      <a:lnTo>
                        <a:pt x="2074" y="825"/>
                      </a:lnTo>
                      <a:lnTo>
                        <a:pt x="2066" y="861"/>
                      </a:lnTo>
                      <a:lnTo>
                        <a:pt x="2015" y="858"/>
                      </a:lnTo>
                      <a:lnTo>
                        <a:pt x="1991" y="889"/>
                      </a:lnTo>
                      <a:lnTo>
                        <a:pt x="1943" y="904"/>
                      </a:lnTo>
                      <a:lnTo>
                        <a:pt x="1928" y="948"/>
                      </a:lnTo>
                      <a:lnTo>
                        <a:pt x="1892" y="955"/>
                      </a:lnTo>
                      <a:lnTo>
                        <a:pt x="1853" y="992"/>
                      </a:lnTo>
                      <a:lnTo>
                        <a:pt x="1840" y="1035"/>
                      </a:lnTo>
                      <a:lnTo>
                        <a:pt x="1840" y="1106"/>
                      </a:lnTo>
                      <a:lnTo>
                        <a:pt x="1836" y="1165"/>
                      </a:lnTo>
                      <a:lnTo>
                        <a:pt x="1857" y="1173"/>
                      </a:lnTo>
                      <a:lnTo>
                        <a:pt x="1860" y="1252"/>
                      </a:lnTo>
                      <a:lnTo>
                        <a:pt x="1869" y="1272"/>
                      </a:lnTo>
                      <a:lnTo>
                        <a:pt x="1890" y="1385"/>
                      </a:lnTo>
                      <a:lnTo>
                        <a:pt x="1872" y="1428"/>
                      </a:lnTo>
                      <a:lnTo>
                        <a:pt x="1849" y="1399"/>
                      </a:lnTo>
                      <a:lnTo>
                        <a:pt x="1801" y="1371"/>
                      </a:lnTo>
                      <a:lnTo>
                        <a:pt x="1777" y="1307"/>
                      </a:lnTo>
                      <a:lnTo>
                        <a:pt x="1757" y="1241"/>
                      </a:lnTo>
                      <a:lnTo>
                        <a:pt x="1766" y="1169"/>
                      </a:lnTo>
                      <a:lnTo>
                        <a:pt x="1730" y="1134"/>
                      </a:lnTo>
                      <a:lnTo>
                        <a:pt x="1687" y="1099"/>
                      </a:lnTo>
                      <a:lnTo>
                        <a:pt x="1632" y="1110"/>
                      </a:lnTo>
                      <a:lnTo>
                        <a:pt x="1588" y="1086"/>
                      </a:lnTo>
                      <a:lnTo>
                        <a:pt x="1485" y="1094"/>
                      </a:lnTo>
                      <a:lnTo>
                        <a:pt x="1454" y="1117"/>
                      </a:lnTo>
                      <a:lnTo>
                        <a:pt x="1474" y="1165"/>
                      </a:lnTo>
                      <a:lnTo>
                        <a:pt x="1426" y="1169"/>
                      </a:lnTo>
                      <a:lnTo>
                        <a:pt x="1374" y="1158"/>
                      </a:lnTo>
                      <a:lnTo>
                        <a:pt x="1367" y="1094"/>
                      </a:lnTo>
                      <a:lnTo>
                        <a:pt x="1330" y="1106"/>
                      </a:lnTo>
                      <a:lnTo>
                        <a:pt x="1319" y="1154"/>
                      </a:lnTo>
                      <a:lnTo>
                        <a:pt x="1292" y="1145"/>
                      </a:lnTo>
                      <a:lnTo>
                        <a:pt x="1264" y="1106"/>
                      </a:lnTo>
                      <a:lnTo>
                        <a:pt x="1233" y="1126"/>
                      </a:lnTo>
                      <a:lnTo>
                        <a:pt x="1205" y="1154"/>
                      </a:lnTo>
                      <a:lnTo>
                        <a:pt x="1177" y="1197"/>
                      </a:lnTo>
                      <a:lnTo>
                        <a:pt x="1150" y="1228"/>
                      </a:lnTo>
                      <a:lnTo>
                        <a:pt x="1098" y="1252"/>
                      </a:lnTo>
                      <a:lnTo>
                        <a:pt x="1078" y="1327"/>
                      </a:lnTo>
                      <a:lnTo>
                        <a:pt x="1015" y="1327"/>
                      </a:lnTo>
                      <a:lnTo>
                        <a:pt x="1003" y="1264"/>
                      </a:lnTo>
                      <a:lnTo>
                        <a:pt x="964" y="1244"/>
                      </a:lnTo>
                      <a:lnTo>
                        <a:pt x="951" y="1176"/>
                      </a:lnTo>
                      <a:lnTo>
                        <a:pt x="924" y="1141"/>
                      </a:lnTo>
                      <a:lnTo>
                        <a:pt x="876" y="1106"/>
                      </a:lnTo>
                      <a:lnTo>
                        <a:pt x="861" y="1169"/>
                      </a:lnTo>
                      <a:lnTo>
                        <a:pt x="813" y="1169"/>
                      </a:lnTo>
                      <a:lnTo>
                        <a:pt x="789" y="1094"/>
                      </a:lnTo>
                      <a:lnTo>
                        <a:pt x="762" y="1086"/>
                      </a:lnTo>
                      <a:lnTo>
                        <a:pt x="758" y="1042"/>
                      </a:lnTo>
                      <a:lnTo>
                        <a:pt x="723" y="1035"/>
                      </a:lnTo>
                      <a:lnTo>
                        <a:pt x="706" y="987"/>
                      </a:lnTo>
                      <a:lnTo>
                        <a:pt x="675" y="1011"/>
                      </a:lnTo>
                      <a:lnTo>
                        <a:pt x="635" y="1014"/>
                      </a:lnTo>
                      <a:lnTo>
                        <a:pt x="627" y="1042"/>
                      </a:lnTo>
                      <a:lnTo>
                        <a:pt x="561" y="1042"/>
                      </a:lnTo>
                      <a:lnTo>
                        <a:pt x="509" y="1062"/>
                      </a:lnTo>
                      <a:lnTo>
                        <a:pt x="438" y="1047"/>
                      </a:lnTo>
                      <a:lnTo>
                        <a:pt x="390" y="999"/>
                      </a:lnTo>
                      <a:lnTo>
                        <a:pt x="351" y="983"/>
                      </a:lnTo>
                      <a:lnTo>
                        <a:pt x="339" y="955"/>
                      </a:lnTo>
                      <a:lnTo>
                        <a:pt x="241" y="952"/>
                      </a:lnTo>
                      <a:lnTo>
                        <a:pt x="244" y="913"/>
                      </a:lnTo>
                      <a:lnTo>
                        <a:pt x="185" y="893"/>
                      </a:lnTo>
                      <a:lnTo>
                        <a:pt x="145" y="861"/>
                      </a:lnTo>
                      <a:lnTo>
                        <a:pt x="101" y="841"/>
                      </a:lnTo>
                      <a:lnTo>
                        <a:pt x="110" y="778"/>
                      </a:lnTo>
                      <a:lnTo>
                        <a:pt x="55" y="766"/>
                      </a:lnTo>
                      <a:lnTo>
                        <a:pt x="59" y="731"/>
                      </a:lnTo>
                      <a:lnTo>
                        <a:pt x="74" y="687"/>
                      </a:lnTo>
                      <a:lnTo>
                        <a:pt x="46" y="652"/>
                      </a:lnTo>
                      <a:lnTo>
                        <a:pt x="7" y="611"/>
                      </a:lnTo>
                      <a:lnTo>
                        <a:pt x="0" y="477"/>
                      </a:lnTo>
                      <a:lnTo>
                        <a:pt x="27" y="453"/>
                      </a:lnTo>
                      <a:lnTo>
                        <a:pt x="7" y="434"/>
                      </a:lnTo>
                      <a:lnTo>
                        <a:pt x="3" y="411"/>
                      </a:lnTo>
                      <a:lnTo>
                        <a:pt x="15" y="387"/>
                      </a:lnTo>
                      <a:lnTo>
                        <a:pt x="24" y="335"/>
                      </a:lnTo>
                      <a:lnTo>
                        <a:pt x="46" y="319"/>
                      </a:lnTo>
                      <a:lnTo>
                        <a:pt x="46" y="241"/>
                      </a:lnTo>
                      <a:lnTo>
                        <a:pt x="70" y="221"/>
                      </a:lnTo>
                      <a:lnTo>
                        <a:pt x="90" y="129"/>
                      </a:lnTo>
                      <a:lnTo>
                        <a:pt x="114" y="122"/>
                      </a:lnTo>
                      <a:lnTo>
                        <a:pt x="83" y="83"/>
                      </a:lnTo>
                      <a:lnTo>
                        <a:pt x="83" y="43"/>
                      </a:lnTo>
                      <a:lnTo>
                        <a:pt x="121" y="35"/>
                      </a:lnTo>
                      <a:lnTo>
                        <a:pt x="149" y="66"/>
                      </a:lnTo>
                      <a:lnTo>
                        <a:pt x="169" y="94"/>
                      </a:lnTo>
                      <a:lnTo>
                        <a:pt x="177" y="4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84" name="Freeform 94"/>
                <p:cNvSpPr>
                  <a:spLocks/>
                </p:cNvSpPr>
                <p:nvPr/>
              </p:nvSpPr>
              <p:spPr bwMode="auto">
                <a:xfrm>
                  <a:off x="675" y="1351"/>
                  <a:ext cx="1152" cy="683"/>
                </a:xfrm>
                <a:custGeom>
                  <a:avLst/>
                  <a:gdLst/>
                  <a:ahLst/>
                  <a:cxnLst>
                    <a:cxn ang="0">
                      <a:pos x="3226" y="948"/>
                    </a:cxn>
                    <a:cxn ang="0">
                      <a:pos x="3237" y="1075"/>
                    </a:cxn>
                    <a:cxn ang="0">
                      <a:pos x="3347" y="1181"/>
                    </a:cxn>
                    <a:cxn ang="0">
                      <a:pos x="3344" y="1280"/>
                    </a:cxn>
                    <a:cxn ang="0">
                      <a:pos x="3399" y="1272"/>
                    </a:cxn>
                    <a:cxn ang="0">
                      <a:pos x="3454" y="1402"/>
                    </a:cxn>
                    <a:cxn ang="0">
                      <a:pos x="3285" y="1494"/>
                    </a:cxn>
                    <a:cxn ang="0">
                      <a:pos x="2972" y="1533"/>
                    </a:cxn>
                    <a:cxn ang="0">
                      <a:pos x="3008" y="1564"/>
                    </a:cxn>
                    <a:cxn ang="0">
                      <a:pos x="3206" y="1770"/>
                    </a:cxn>
                    <a:cxn ang="0">
                      <a:pos x="3091" y="1754"/>
                    </a:cxn>
                    <a:cxn ang="0">
                      <a:pos x="2898" y="1818"/>
                    </a:cxn>
                    <a:cxn ang="0">
                      <a:pos x="2775" y="1798"/>
                    </a:cxn>
                    <a:cxn ang="0">
                      <a:pos x="2502" y="1932"/>
                    </a:cxn>
                    <a:cxn ang="0">
                      <a:pos x="2194" y="2023"/>
                    </a:cxn>
                    <a:cxn ang="0">
                      <a:pos x="2182" y="1726"/>
                    </a:cxn>
                    <a:cxn ang="0">
                      <a:pos x="1838" y="1628"/>
                    </a:cxn>
                    <a:cxn ang="0">
                      <a:pos x="499" y="1525"/>
                    </a:cxn>
                    <a:cxn ang="0">
                      <a:pos x="384" y="1308"/>
                    </a:cxn>
                    <a:cxn ang="0">
                      <a:pos x="317" y="1189"/>
                    </a:cxn>
                    <a:cxn ang="0">
                      <a:pos x="289" y="1031"/>
                    </a:cxn>
                    <a:cxn ang="0">
                      <a:pos x="158" y="885"/>
                    </a:cxn>
                    <a:cxn ang="0">
                      <a:pos x="72" y="916"/>
                    </a:cxn>
                    <a:cxn ang="0">
                      <a:pos x="202" y="162"/>
                    </a:cxn>
                    <a:cxn ang="0">
                      <a:pos x="502" y="197"/>
                    </a:cxn>
                    <a:cxn ang="0">
                      <a:pos x="609" y="165"/>
                    </a:cxn>
                    <a:cxn ang="0">
                      <a:pos x="771" y="83"/>
                    </a:cxn>
                    <a:cxn ang="0">
                      <a:pos x="918" y="178"/>
                    </a:cxn>
                    <a:cxn ang="0">
                      <a:pos x="1312" y="245"/>
                    </a:cxn>
                    <a:cxn ang="0">
                      <a:pos x="1534" y="340"/>
                    </a:cxn>
                    <a:cxn ang="0">
                      <a:pos x="1858" y="300"/>
                    </a:cxn>
                    <a:cxn ang="0">
                      <a:pos x="2032" y="268"/>
                    </a:cxn>
                    <a:cxn ang="0">
                      <a:pos x="2040" y="79"/>
                    </a:cxn>
                    <a:cxn ang="0">
                      <a:pos x="2170" y="106"/>
                    </a:cxn>
                    <a:cxn ang="0">
                      <a:pos x="2289" y="186"/>
                    </a:cxn>
                    <a:cxn ang="0">
                      <a:pos x="2368" y="280"/>
                    </a:cxn>
                    <a:cxn ang="0">
                      <a:pos x="2573" y="233"/>
                    </a:cxn>
                    <a:cxn ang="0">
                      <a:pos x="2407" y="383"/>
                    </a:cxn>
                    <a:cxn ang="0">
                      <a:pos x="2226" y="419"/>
                    </a:cxn>
                    <a:cxn ang="0">
                      <a:pos x="2254" y="553"/>
                    </a:cxn>
                    <a:cxn ang="0">
                      <a:pos x="2028" y="710"/>
                    </a:cxn>
                    <a:cxn ang="0">
                      <a:pos x="1949" y="944"/>
                    </a:cxn>
                    <a:cxn ang="0">
                      <a:pos x="2226" y="1154"/>
                    </a:cxn>
                    <a:cxn ang="0">
                      <a:pos x="2340" y="1383"/>
                    </a:cxn>
                    <a:cxn ang="0">
                      <a:pos x="2471" y="1446"/>
                    </a:cxn>
                    <a:cxn ang="0">
                      <a:pos x="2510" y="1205"/>
                    </a:cxn>
                    <a:cxn ang="0">
                      <a:pos x="2585" y="1105"/>
                    </a:cxn>
                    <a:cxn ang="0">
                      <a:pos x="2585" y="1005"/>
                    </a:cxn>
                    <a:cxn ang="0">
                      <a:pos x="2568" y="953"/>
                    </a:cxn>
                    <a:cxn ang="0">
                      <a:pos x="2597" y="920"/>
                    </a:cxn>
                    <a:cxn ang="0">
                      <a:pos x="2661" y="655"/>
                    </a:cxn>
                    <a:cxn ang="0">
                      <a:pos x="2909" y="778"/>
                    </a:cxn>
                    <a:cxn ang="0">
                      <a:pos x="3016" y="980"/>
                    </a:cxn>
                  </a:cxnLst>
                  <a:rect l="0" t="0" r="r" b="b"/>
                  <a:pathLst>
                    <a:path w="3454" h="2050">
                      <a:moveTo>
                        <a:pt x="3154" y="850"/>
                      </a:moveTo>
                      <a:lnTo>
                        <a:pt x="3177" y="887"/>
                      </a:lnTo>
                      <a:lnTo>
                        <a:pt x="3190" y="948"/>
                      </a:lnTo>
                      <a:lnTo>
                        <a:pt x="3226" y="948"/>
                      </a:lnTo>
                      <a:lnTo>
                        <a:pt x="3237" y="1027"/>
                      </a:lnTo>
                      <a:lnTo>
                        <a:pt x="3261" y="1023"/>
                      </a:lnTo>
                      <a:lnTo>
                        <a:pt x="3261" y="1058"/>
                      </a:lnTo>
                      <a:lnTo>
                        <a:pt x="3237" y="1075"/>
                      </a:lnTo>
                      <a:lnTo>
                        <a:pt x="3241" y="1106"/>
                      </a:lnTo>
                      <a:lnTo>
                        <a:pt x="3273" y="1115"/>
                      </a:lnTo>
                      <a:lnTo>
                        <a:pt x="3288" y="1189"/>
                      </a:lnTo>
                      <a:lnTo>
                        <a:pt x="3347" y="1181"/>
                      </a:lnTo>
                      <a:lnTo>
                        <a:pt x="3340" y="1213"/>
                      </a:lnTo>
                      <a:lnTo>
                        <a:pt x="3388" y="1205"/>
                      </a:lnTo>
                      <a:lnTo>
                        <a:pt x="3356" y="1249"/>
                      </a:lnTo>
                      <a:lnTo>
                        <a:pt x="3344" y="1280"/>
                      </a:lnTo>
                      <a:lnTo>
                        <a:pt x="3281" y="1296"/>
                      </a:lnTo>
                      <a:lnTo>
                        <a:pt x="3308" y="1312"/>
                      </a:lnTo>
                      <a:lnTo>
                        <a:pt x="3356" y="1296"/>
                      </a:lnTo>
                      <a:lnTo>
                        <a:pt x="3399" y="1272"/>
                      </a:lnTo>
                      <a:lnTo>
                        <a:pt x="3443" y="1277"/>
                      </a:lnTo>
                      <a:lnTo>
                        <a:pt x="3450" y="1316"/>
                      </a:lnTo>
                      <a:lnTo>
                        <a:pt x="3450" y="1371"/>
                      </a:lnTo>
                      <a:lnTo>
                        <a:pt x="3454" y="1402"/>
                      </a:lnTo>
                      <a:lnTo>
                        <a:pt x="3450" y="1426"/>
                      </a:lnTo>
                      <a:lnTo>
                        <a:pt x="3395" y="1442"/>
                      </a:lnTo>
                      <a:lnTo>
                        <a:pt x="3347" y="1439"/>
                      </a:lnTo>
                      <a:lnTo>
                        <a:pt x="3285" y="1494"/>
                      </a:lnTo>
                      <a:lnTo>
                        <a:pt x="3178" y="1505"/>
                      </a:lnTo>
                      <a:lnTo>
                        <a:pt x="3067" y="1505"/>
                      </a:lnTo>
                      <a:lnTo>
                        <a:pt x="3012" y="1498"/>
                      </a:lnTo>
                      <a:lnTo>
                        <a:pt x="2972" y="1533"/>
                      </a:lnTo>
                      <a:lnTo>
                        <a:pt x="2913" y="1560"/>
                      </a:lnTo>
                      <a:lnTo>
                        <a:pt x="2858" y="1632"/>
                      </a:lnTo>
                      <a:lnTo>
                        <a:pt x="2953" y="1592"/>
                      </a:lnTo>
                      <a:lnTo>
                        <a:pt x="3008" y="1564"/>
                      </a:lnTo>
                      <a:lnTo>
                        <a:pt x="3064" y="1597"/>
                      </a:lnTo>
                      <a:lnTo>
                        <a:pt x="3027" y="1652"/>
                      </a:lnTo>
                      <a:lnTo>
                        <a:pt x="3079" y="1707"/>
                      </a:lnTo>
                      <a:lnTo>
                        <a:pt x="3206" y="1770"/>
                      </a:lnTo>
                      <a:lnTo>
                        <a:pt x="3091" y="1833"/>
                      </a:lnTo>
                      <a:lnTo>
                        <a:pt x="2981" y="1908"/>
                      </a:lnTo>
                      <a:lnTo>
                        <a:pt x="2957" y="1881"/>
                      </a:lnTo>
                      <a:lnTo>
                        <a:pt x="3091" y="1754"/>
                      </a:lnTo>
                      <a:lnTo>
                        <a:pt x="3084" y="1735"/>
                      </a:lnTo>
                      <a:lnTo>
                        <a:pt x="3044" y="1735"/>
                      </a:lnTo>
                      <a:lnTo>
                        <a:pt x="2929" y="1833"/>
                      </a:lnTo>
                      <a:lnTo>
                        <a:pt x="2898" y="1818"/>
                      </a:lnTo>
                      <a:lnTo>
                        <a:pt x="2889" y="1691"/>
                      </a:lnTo>
                      <a:lnTo>
                        <a:pt x="2826" y="1680"/>
                      </a:lnTo>
                      <a:lnTo>
                        <a:pt x="2799" y="1754"/>
                      </a:lnTo>
                      <a:lnTo>
                        <a:pt x="2775" y="1798"/>
                      </a:lnTo>
                      <a:lnTo>
                        <a:pt x="2743" y="1842"/>
                      </a:lnTo>
                      <a:lnTo>
                        <a:pt x="2558" y="1829"/>
                      </a:lnTo>
                      <a:lnTo>
                        <a:pt x="2523" y="1866"/>
                      </a:lnTo>
                      <a:lnTo>
                        <a:pt x="2502" y="1932"/>
                      </a:lnTo>
                      <a:lnTo>
                        <a:pt x="2399" y="1928"/>
                      </a:lnTo>
                      <a:lnTo>
                        <a:pt x="2361" y="1964"/>
                      </a:lnTo>
                      <a:lnTo>
                        <a:pt x="2261" y="2050"/>
                      </a:lnTo>
                      <a:lnTo>
                        <a:pt x="2194" y="2023"/>
                      </a:lnTo>
                      <a:lnTo>
                        <a:pt x="2217" y="1987"/>
                      </a:lnTo>
                      <a:lnTo>
                        <a:pt x="2273" y="1908"/>
                      </a:lnTo>
                      <a:lnTo>
                        <a:pt x="2230" y="1818"/>
                      </a:lnTo>
                      <a:lnTo>
                        <a:pt x="2182" y="1726"/>
                      </a:lnTo>
                      <a:lnTo>
                        <a:pt x="2107" y="1687"/>
                      </a:lnTo>
                      <a:lnTo>
                        <a:pt x="2044" y="1640"/>
                      </a:lnTo>
                      <a:lnTo>
                        <a:pt x="1965" y="1640"/>
                      </a:lnTo>
                      <a:lnTo>
                        <a:pt x="1838" y="1628"/>
                      </a:lnTo>
                      <a:lnTo>
                        <a:pt x="1755" y="1628"/>
                      </a:lnTo>
                      <a:lnTo>
                        <a:pt x="1759" y="1597"/>
                      </a:lnTo>
                      <a:lnTo>
                        <a:pt x="558" y="1601"/>
                      </a:lnTo>
                      <a:lnTo>
                        <a:pt x="499" y="1525"/>
                      </a:lnTo>
                      <a:lnTo>
                        <a:pt x="440" y="1485"/>
                      </a:lnTo>
                      <a:lnTo>
                        <a:pt x="392" y="1430"/>
                      </a:lnTo>
                      <a:lnTo>
                        <a:pt x="388" y="1363"/>
                      </a:lnTo>
                      <a:lnTo>
                        <a:pt x="384" y="1308"/>
                      </a:lnTo>
                      <a:lnTo>
                        <a:pt x="340" y="1312"/>
                      </a:lnTo>
                      <a:lnTo>
                        <a:pt x="337" y="1268"/>
                      </a:lnTo>
                      <a:lnTo>
                        <a:pt x="309" y="1257"/>
                      </a:lnTo>
                      <a:lnTo>
                        <a:pt x="317" y="1189"/>
                      </a:lnTo>
                      <a:lnTo>
                        <a:pt x="337" y="1154"/>
                      </a:lnTo>
                      <a:lnTo>
                        <a:pt x="368" y="1122"/>
                      </a:lnTo>
                      <a:lnTo>
                        <a:pt x="305" y="1106"/>
                      </a:lnTo>
                      <a:lnTo>
                        <a:pt x="289" y="1031"/>
                      </a:lnTo>
                      <a:lnTo>
                        <a:pt x="265" y="1019"/>
                      </a:lnTo>
                      <a:lnTo>
                        <a:pt x="254" y="964"/>
                      </a:lnTo>
                      <a:lnTo>
                        <a:pt x="186" y="889"/>
                      </a:lnTo>
                      <a:lnTo>
                        <a:pt x="158" y="885"/>
                      </a:lnTo>
                      <a:lnTo>
                        <a:pt x="151" y="916"/>
                      </a:lnTo>
                      <a:lnTo>
                        <a:pt x="123" y="916"/>
                      </a:lnTo>
                      <a:lnTo>
                        <a:pt x="112" y="944"/>
                      </a:lnTo>
                      <a:lnTo>
                        <a:pt x="72" y="916"/>
                      </a:lnTo>
                      <a:lnTo>
                        <a:pt x="61" y="857"/>
                      </a:lnTo>
                      <a:lnTo>
                        <a:pt x="40" y="841"/>
                      </a:lnTo>
                      <a:lnTo>
                        <a:pt x="0" y="857"/>
                      </a:lnTo>
                      <a:lnTo>
                        <a:pt x="202" y="162"/>
                      </a:lnTo>
                      <a:lnTo>
                        <a:pt x="333" y="186"/>
                      </a:lnTo>
                      <a:lnTo>
                        <a:pt x="451" y="241"/>
                      </a:lnTo>
                      <a:lnTo>
                        <a:pt x="499" y="245"/>
                      </a:lnTo>
                      <a:lnTo>
                        <a:pt x="502" y="197"/>
                      </a:lnTo>
                      <a:lnTo>
                        <a:pt x="546" y="165"/>
                      </a:lnTo>
                      <a:lnTo>
                        <a:pt x="657" y="94"/>
                      </a:lnTo>
                      <a:lnTo>
                        <a:pt x="688" y="114"/>
                      </a:lnTo>
                      <a:lnTo>
                        <a:pt x="609" y="165"/>
                      </a:lnTo>
                      <a:lnTo>
                        <a:pt x="692" y="162"/>
                      </a:lnTo>
                      <a:lnTo>
                        <a:pt x="723" y="130"/>
                      </a:lnTo>
                      <a:lnTo>
                        <a:pt x="743" y="94"/>
                      </a:lnTo>
                      <a:lnTo>
                        <a:pt x="771" y="83"/>
                      </a:lnTo>
                      <a:lnTo>
                        <a:pt x="811" y="150"/>
                      </a:lnTo>
                      <a:lnTo>
                        <a:pt x="863" y="158"/>
                      </a:lnTo>
                      <a:lnTo>
                        <a:pt x="885" y="130"/>
                      </a:lnTo>
                      <a:lnTo>
                        <a:pt x="918" y="178"/>
                      </a:lnTo>
                      <a:lnTo>
                        <a:pt x="957" y="145"/>
                      </a:lnTo>
                      <a:lnTo>
                        <a:pt x="1128" y="201"/>
                      </a:lnTo>
                      <a:lnTo>
                        <a:pt x="1233" y="206"/>
                      </a:lnTo>
                      <a:lnTo>
                        <a:pt x="1312" y="245"/>
                      </a:lnTo>
                      <a:lnTo>
                        <a:pt x="1297" y="300"/>
                      </a:lnTo>
                      <a:lnTo>
                        <a:pt x="1404" y="268"/>
                      </a:lnTo>
                      <a:lnTo>
                        <a:pt x="1479" y="344"/>
                      </a:lnTo>
                      <a:lnTo>
                        <a:pt x="1534" y="340"/>
                      </a:lnTo>
                      <a:lnTo>
                        <a:pt x="1526" y="300"/>
                      </a:lnTo>
                      <a:lnTo>
                        <a:pt x="1590" y="237"/>
                      </a:lnTo>
                      <a:lnTo>
                        <a:pt x="1656" y="288"/>
                      </a:lnTo>
                      <a:lnTo>
                        <a:pt x="1858" y="300"/>
                      </a:lnTo>
                      <a:lnTo>
                        <a:pt x="1894" y="257"/>
                      </a:lnTo>
                      <a:lnTo>
                        <a:pt x="1953" y="248"/>
                      </a:lnTo>
                      <a:lnTo>
                        <a:pt x="1985" y="296"/>
                      </a:lnTo>
                      <a:lnTo>
                        <a:pt x="2032" y="268"/>
                      </a:lnTo>
                      <a:lnTo>
                        <a:pt x="2076" y="237"/>
                      </a:lnTo>
                      <a:lnTo>
                        <a:pt x="2052" y="145"/>
                      </a:lnTo>
                      <a:lnTo>
                        <a:pt x="1996" y="106"/>
                      </a:lnTo>
                      <a:lnTo>
                        <a:pt x="2040" y="79"/>
                      </a:lnTo>
                      <a:lnTo>
                        <a:pt x="2063" y="39"/>
                      </a:lnTo>
                      <a:lnTo>
                        <a:pt x="2123" y="0"/>
                      </a:lnTo>
                      <a:lnTo>
                        <a:pt x="2186" y="55"/>
                      </a:lnTo>
                      <a:lnTo>
                        <a:pt x="2170" y="106"/>
                      </a:lnTo>
                      <a:lnTo>
                        <a:pt x="2179" y="150"/>
                      </a:lnTo>
                      <a:lnTo>
                        <a:pt x="2217" y="186"/>
                      </a:lnTo>
                      <a:lnTo>
                        <a:pt x="2238" y="248"/>
                      </a:lnTo>
                      <a:lnTo>
                        <a:pt x="2289" y="186"/>
                      </a:lnTo>
                      <a:lnTo>
                        <a:pt x="2317" y="241"/>
                      </a:lnTo>
                      <a:lnTo>
                        <a:pt x="2313" y="331"/>
                      </a:lnTo>
                      <a:lnTo>
                        <a:pt x="2352" y="331"/>
                      </a:lnTo>
                      <a:lnTo>
                        <a:pt x="2368" y="280"/>
                      </a:lnTo>
                      <a:lnTo>
                        <a:pt x="2423" y="224"/>
                      </a:lnTo>
                      <a:lnTo>
                        <a:pt x="2447" y="150"/>
                      </a:lnTo>
                      <a:lnTo>
                        <a:pt x="2545" y="162"/>
                      </a:lnTo>
                      <a:lnTo>
                        <a:pt x="2573" y="233"/>
                      </a:lnTo>
                      <a:lnTo>
                        <a:pt x="2534" y="257"/>
                      </a:lnTo>
                      <a:lnTo>
                        <a:pt x="2554" y="347"/>
                      </a:lnTo>
                      <a:lnTo>
                        <a:pt x="2427" y="414"/>
                      </a:lnTo>
                      <a:lnTo>
                        <a:pt x="2407" y="383"/>
                      </a:lnTo>
                      <a:lnTo>
                        <a:pt x="2340" y="386"/>
                      </a:lnTo>
                      <a:lnTo>
                        <a:pt x="2328" y="442"/>
                      </a:lnTo>
                      <a:lnTo>
                        <a:pt x="2249" y="442"/>
                      </a:lnTo>
                      <a:lnTo>
                        <a:pt x="2226" y="419"/>
                      </a:lnTo>
                      <a:lnTo>
                        <a:pt x="2194" y="423"/>
                      </a:lnTo>
                      <a:lnTo>
                        <a:pt x="2197" y="454"/>
                      </a:lnTo>
                      <a:lnTo>
                        <a:pt x="2273" y="482"/>
                      </a:lnTo>
                      <a:lnTo>
                        <a:pt x="2254" y="553"/>
                      </a:lnTo>
                      <a:lnTo>
                        <a:pt x="2214" y="581"/>
                      </a:lnTo>
                      <a:lnTo>
                        <a:pt x="2151" y="589"/>
                      </a:lnTo>
                      <a:lnTo>
                        <a:pt x="2114" y="644"/>
                      </a:lnTo>
                      <a:lnTo>
                        <a:pt x="2028" y="710"/>
                      </a:lnTo>
                      <a:lnTo>
                        <a:pt x="1956" y="774"/>
                      </a:lnTo>
                      <a:lnTo>
                        <a:pt x="1897" y="865"/>
                      </a:lnTo>
                      <a:lnTo>
                        <a:pt x="1894" y="933"/>
                      </a:lnTo>
                      <a:lnTo>
                        <a:pt x="1949" y="944"/>
                      </a:lnTo>
                      <a:lnTo>
                        <a:pt x="1976" y="1054"/>
                      </a:lnTo>
                      <a:lnTo>
                        <a:pt x="2099" y="1071"/>
                      </a:lnTo>
                      <a:lnTo>
                        <a:pt x="2179" y="1146"/>
                      </a:lnTo>
                      <a:lnTo>
                        <a:pt x="2226" y="1154"/>
                      </a:lnTo>
                      <a:lnTo>
                        <a:pt x="2273" y="1205"/>
                      </a:lnTo>
                      <a:lnTo>
                        <a:pt x="2356" y="1198"/>
                      </a:lnTo>
                      <a:lnTo>
                        <a:pt x="2348" y="1296"/>
                      </a:lnTo>
                      <a:lnTo>
                        <a:pt x="2340" y="1383"/>
                      </a:lnTo>
                      <a:lnTo>
                        <a:pt x="2372" y="1446"/>
                      </a:lnTo>
                      <a:lnTo>
                        <a:pt x="2407" y="1450"/>
                      </a:lnTo>
                      <a:lnTo>
                        <a:pt x="2435" y="1419"/>
                      </a:lnTo>
                      <a:lnTo>
                        <a:pt x="2471" y="1446"/>
                      </a:lnTo>
                      <a:lnTo>
                        <a:pt x="2486" y="1411"/>
                      </a:lnTo>
                      <a:lnTo>
                        <a:pt x="2506" y="1312"/>
                      </a:lnTo>
                      <a:lnTo>
                        <a:pt x="2502" y="1272"/>
                      </a:lnTo>
                      <a:lnTo>
                        <a:pt x="2510" y="1205"/>
                      </a:lnTo>
                      <a:lnTo>
                        <a:pt x="2578" y="1170"/>
                      </a:lnTo>
                      <a:lnTo>
                        <a:pt x="2578" y="1170"/>
                      </a:lnTo>
                      <a:lnTo>
                        <a:pt x="2582" y="1137"/>
                      </a:lnTo>
                      <a:lnTo>
                        <a:pt x="2585" y="1105"/>
                      </a:lnTo>
                      <a:lnTo>
                        <a:pt x="2588" y="1066"/>
                      </a:lnTo>
                      <a:lnTo>
                        <a:pt x="2588" y="1044"/>
                      </a:lnTo>
                      <a:lnTo>
                        <a:pt x="2587" y="1024"/>
                      </a:lnTo>
                      <a:lnTo>
                        <a:pt x="2585" y="1005"/>
                      </a:lnTo>
                      <a:lnTo>
                        <a:pt x="2583" y="988"/>
                      </a:lnTo>
                      <a:lnTo>
                        <a:pt x="2578" y="972"/>
                      </a:lnTo>
                      <a:lnTo>
                        <a:pt x="2571" y="958"/>
                      </a:lnTo>
                      <a:lnTo>
                        <a:pt x="2568" y="953"/>
                      </a:lnTo>
                      <a:lnTo>
                        <a:pt x="2564" y="948"/>
                      </a:lnTo>
                      <a:lnTo>
                        <a:pt x="2559" y="943"/>
                      </a:lnTo>
                      <a:lnTo>
                        <a:pt x="2554" y="940"/>
                      </a:lnTo>
                      <a:lnTo>
                        <a:pt x="2597" y="920"/>
                      </a:lnTo>
                      <a:lnTo>
                        <a:pt x="2613" y="830"/>
                      </a:lnTo>
                      <a:lnTo>
                        <a:pt x="2602" y="798"/>
                      </a:lnTo>
                      <a:lnTo>
                        <a:pt x="2613" y="727"/>
                      </a:lnTo>
                      <a:lnTo>
                        <a:pt x="2661" y="655"/>
                      </a:lnTo>
                      <a:lnTo>
                        <a:pt x="2731" y="695"/>
                      </a:lnTo>
                      <a:lnTo>
                        <a:pt x="2830" y="695"/>
                      </a:lnTo>
                      <a:lnTo>
                        <a:pt x="2870" y="734"/>
                      </a:lnTo>
                      <a:lnTo>
                        <a:pt x="2909" y="778"/>
                      </a:lnTo>
                      <a:lnTo>
                        <a:pt x="2972" y="802"/>
                      </a:lnTo>
                      <a:lnTo>
                        <a:pt x="2944" y="837"/>
                      </a:lnTo>
                      <a:lnTo>
                        <a:pt x="2949" y="960"/>
                      </a:lnTo>
                      <a:lnTo>
                        <a:pt x="3016" y="980"/>
                      </a:lnTo>
                      <a:lnTo>
                        <a:pt x="3087" y="957"/>
                      </a:lnTo>
                      <a:lnTo>
                        <a:pt x="3115" y="916"/>
                      </a:lnTo>
                      <a:lnTo>
                        <a:pt x="3154" y="850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85" name="Freeform 95"/>
                <p:cNvSpPr>
                  <a:spLocks/>
                </p:cNvSpPr>
                <p:nvPr/>
              </p:nvSpPr>
              <p:spPr bwMode="auto">
                <a:xfrm>
                  <a:off x="459" y="1696"/>
                  <a:ext cx="30" cy="30"/>
                </a:xfrm>
                <a:custGeom>
                  <a:avLst/>
                  <a:gdLst/>
                  <a:ahLst/>
                  <a:cxnLst>
                    <a:cxn ang="0">
                      <a:pos x="28" y="27"/>
                    </a:cxn>
                    <a:cxn ang="0">
                      <a:pos x="44" y="0"/>
                    </a:cxn>
                    <a:cxn ang="0">
                      <a:pos x="88" y="0"/>
                    </a:cxn>
                    <a:cxn ang="0">
                      <a:pos x="88" y="39"/>
                    </a:cxn>
                    <a:cxn ang="0">
                      <a:pos x="37" y="90"/>
                    </a:cxn>
                    <a:cxn ang="0">
                      <a:pos x="0" y="55"/>
                    </a:cxn>
                    <a:cxn ang="0">
                      <a:pos x="28" y="27"/>
                    </a:cxn>
                  </a:cxnLst>
                  <a:rect l="0" t="0" r="r" b="b"/>
                  <a:pathLst>
                    <a:path w="88" h="90">
                      <a:moveTo>
                        <a:pt x="28" y="27"/>
                      </a:moveTo>
                      <a:lnTo>
                        <a:pt x="44" y="0"/>
                      </a:lnTo>
                      <a:lnTo>
                        <a:pt x="88" y="0"/>
                      </a:lnTo>
                      <a:lnTo>
                        <a:pt x="88" y="39"/>
                      </a:lnTo>
                      <a:lnTo>
                        <a:pt x="37" y="90"/>
                      </a:lnTo>
                      <a:lnTo>
                        <a:pt x="0" y="55"/>
                      </a:lnTo>
                      <a:lnTo>
                        <a:pt x="28" y="27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86" name="Freeform 96"/>
                <p:cNvSpPr>
                  <a:spLocks/>
                </p:cNvSpPr>
                <p:nvPr/>
              </p:nvSpPr>
              <p:spPr bwMode="auto">
                <a:xfrm>
                  <a:off x="1769" y="1840"/>
                  <a:ext cx="84" cy="88"/>
                </a:xfrm>
                <a:custGeom>
                  <a:avLst/>
                  <a:gdLst/>
                  <a:ahLst/>
                  <a:cxnLst>
                    <a:cxn ang="0">
                      <a:pos x="138" y="0"/>
                    </a:cxn>
                    <a:cxn ang="0">
                      <a:pos x="107" y="12"/>
                    </a:cxn>
                    <a:cxn ang="0">
                      <a:pos x="86" y="43"/>
                    </a:cxn>
                    <a:cxn ang="0">
                      <a:pos x="59" y="79"/>
                    </a:cxn>
                    <a:cxn ang="0">
                      <a:pos x="20" y="98"/>
                    </a:cxn>
                    <a:cxn ang="0">
                      <a:pos x="0" y="142"/>
                    </a:cxn>
                    <a:cxn ang="0">
                      <a:pos x="0" y="205"/>
                    </a:cxn>
                    <a:cxn ang="0">
                      <a:pos x="51" y="214"/>
                    </a:cxn>
                    <a:cxn ang="0">
                      <a:pos x="94" y="194"/>
                    </a:cxn>
                    <a:cxn ang="0">
                      <a:pos x="130" y="194"/>
                    </a:cxn>
                    <a:cxn ang="0">
                      <a:pos x="138" y="253"/>
                    </a:cxn>
                    <a:cxn ang="0">
                      <a:pos x="169" y="265"/>
                    </a:cxn>
                    <a:cxn ang="0">
                      <a:pos x="169" y="221"/>
                    </a:cxn>
                    <a:cxn ang="0">
                      <a:pos x="197" y="229"/>
                    </a:cxn>
                    <a:cxn ang="0">
                      <a:pos x="209" y="265"/>
                    </a:cxn>
                    <a:cxn ang="0">
                      <a:pos x="233" y="209"/>
                    </a:cxn>
                    <a:cxn ang="0">
                      <a:pos x="252" y="162"/>
                    </a:cxn>
                    <a:cxn ang="0">
                      <a:pos x="241" y="94"/>
                    </a:cxn>
                    <a:cxn ang="0">
                      <a:pos x="209" y="83"/>
                    </a:cxn>
                    <a:cxn ang="0">
                      <a:pos x="169" y="83"/>
                    </a:cxn>
                    <a:cxn ang="0">
                      <a:pos x="154" y="43"/>
                    </a:cxn>
                    <a:cxn ang="0">
                      <a:pos x="158" y="15"/>
                    </a:cxn>
                    <a:cxn ang="0">
                      <a:pos x="127" y="0"/>
                    </a:cxn>
                    <a:cxn ang="0">
                      <a:pos x="138" y="0"/>
                    </a:cxn>
                  </a:cxnLst>
                  <a:rect l="0" t="0" r="r" b="b"/>
                  <a:pathLst>
                    <a:path w="252" h="265">
                      <a:moveTo>
                        <a:pt x="138" y="0"/>
                      </a:moveTo>
                      <a:lnTo>
                        <a:pt x="107" y="12"/>
                      </a:lnTo>
                      <a:lnTo>
                        <a:pt x="86" y="43"/>
                      </a:lnTo>
                      <a:lnTo>
                        <a:pt x="59" y="79"/>
                      </a:lnTo>
                      <a:lnTo>
                        <a:pt x="20" y="98"/>
                      </a:lnTo>
                      <a:lnTo>
                        <a:pt x="0" y="142"/>
                      </a:lnTo>
                      <a:lnTo>
                        <a:pt x="0" y="205"/>
                      </a:lnTo>
                      <a:lnTo>
                        <a:pt x="51" y="214"/>
                      </a:lnTo>
                      <a:lnTo>
                        <a:pt x="94" y="194"/>
                      </a:lnTo>
                      <a:lnTo>
                        <a:pt x="130" y="194"/>
                      </a:lnTo>
                      <a:lnTo>
                        <a:pt x="138" y="253"/>
                      </a:lnTo>
                      <a:lnTo>
                        <a:pt x="169" y="265"/>
                      </a:lnTo>
                      <a:lnTo>
                        <a:pt x="169" y="221"/>
                      </a:lnTo>
                      <a:lnTo>
                        <a:pt x="197" y="229"/>
                      </a:lnTo>
                      <a:lnTo>
                        <a:pt x="209" y="265"/>
                      </a:lnTo>
                      <a:lnTo>
                        <a:pt x="233" y="209"/>
                      </a:lnTo>
                      <a:lnTo>
                        <a:pt x="252" y="162"/>
                      </a:lnTo>
                      <a:lnTo>
                        <a:pt x="241" y="94"/>
                      </a:lnTo>
                      <a:lnTo>
                        <a:pt x="209" y="83"/>
                      </a:lnTo>
                      <a:lnTo>
                        <a:pt x="169" y="83"/>
                      </a:lnTo>
                      <a:lnTo>
                        <a:pt x="154" y="43"/>
                      </a:lnTo>
                      <a:lnTo>
                        <a:pt x="158" y="15"/>
                      </a:lnTo>
                      <a:lnTo>
                        <a:pt x="127" y="0"/>
                      </a:lnTo>
                      <a:lnTo>
                        <a:pt x="13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87" name="Freeform 97"/>
                <p:cNvSpPr>
                  <a:spLocks/>
                </p:cNvSpPr>
                <p:nvPr/>
              </p:nvSpPr>
              <p:spPr bwMode="auto">
                <a:xfrm>
                  <a:off x="1769" y="1840"/>
                  <a:ext cx="84" cy="88"/>
                </a:xfrm>
                <a:custGeom>
                  <a:avLst/>
                  <a:gdLst/>
                  <a:ahLst/>
                  <a:cxnLst>
                    <a:cxn ang="0">
                      <a:pos x="138" y="0"/>
                    </a:cxn>
                    <a:cxn ang="0">
                      <a:pos x="107" y="12"/>
                    </a:cxn>
                    <a:cxn ang="0">
                      <a:pos x="86" y="43"/>
                    </a:cxn>
                    <a:cxn ang="0">
                      <a:pos x="59" y="79"/>
                    </a:cxn>
                    <a:cxn ang="0">
                      <a:pos x="20" y="98"/>
                    </a:cxn>
                    <a:cxn ang="0">
                      <a:pos x="0" y="142"/>
                    </a:cxn>
                    <a:cxn ang="0">
                      <a:pos x="0" y="205"/>
                    </a:cxn>
                    <a:cxn ang="0">
                      <a:pos x="51" y="214"/>
                    </a:cxn>
                    <a:cxn ang="0">
                      <a:pos x="94" y="194"/>
                    </a:cxn>
                    <a:cxn ang="0">
                      <a:pos x="130" y="194"/>
                    </a:cxn>
                    <a:cxn ang="0">
                      <a:pos x="138" y="253"/>
                    </a:cxn>
                    <a:cxn ang="0">
                      <a:pos x="169" y="265"/>
                    </a:cxn>
                    <a:cxn ang="0">
                      <a:pos x="169" y="221"/>
                    </a:cxn>
                    <a:cxn ang="0">
                      <a:pos x="197" y="229"/>
                    </a:cxn>
                    <a:cxn ang="0">
                      <a:pos x="209" y="265"/>
                    </a:cxn>
                    <a:cxn ang="0">
                      <a:pos x="233" y="209"/>
                    </a:cxn>
                    <a:cxn ang="0">
                      <a:pos x="252" y="162"/>
                    </a:cxn>
                    <a:cxn ang="0">
                      <a:pos x="241" y="94"/>
                    </a:cxn>
                    <a:cxn ang="0">
                      <a:pos x="209" y="83"/>
                    </a:cxn>
                    <a:cxn ang="0">
                      <a:pos x="169" y="83"/>
                    </a:cxn>
                    <a:cxn ang="0">
                      <a:pos x="154" y="43"/>
                    </a:cxn>
                    <a:cxn ang="0">
                      <a:pos x="158" y="15"/>
                    </a:cxn>
                    <a:cxn ang="0">
                      <a:pos x="127" y="0"/>
                    </a:cxn>
                  </a:cxnLst>
                  <a:rect l="0" t="0" r="r" b="b"/>
                  <a:pathLst>
                    <a:path w="252" h="265">
                      <a:moveTo>
                        <a:pt x="138" y="0"/>
                      </a:moveTo>
                      <a:lnTo>
                        <a:pt x="107" y="12"/>
                      </a:lnTo>
                      <a:lnTo>
                        <a:pt x="86" y="43"/>
                      </a:lnTo>
                      <a:lnTo>
                        <a:pt x="59" y="79"/>
                      </a:lnTo>
                      <a:lnTo>
                        <a:pt x="20" y="98"/>
                      </a:lnTo>
                      <a:lnTo>
                        <a:pt x="0" y="142"/>
                      </a:lnTo>
                      <a:lnTo>
                        <a:pt x="0" y="205"/>
                      </a:lnTo>
                      <a:lnTo>
                        <a:pt x="51" y="214"/>
                      </a:lnTo>
                      <a:lnTo>
                        <a:pt x="94" y="194"/>
                      </a:lnTo>
                      <a:lnTo>
                        <a:pt x="130" y="194"/>
                      </a:lnTo>
                      <a:lnTo>
                        <a:pt x="138" y="253"/>
                      </a:lnTo>
                      <a:lnTo>
                        <a:pt x="169" y="265"/>
                      </a:lnTo>
                      <a:lnTo>
                        <a:pt x="169" y="221"/>
                      </a:lnTo>
                      <a:lnTo>
                        <a:pt x="197" y="229"/>
                      </a:lnTo>
                      <a:lnTo>
                        <a:pt x="209" y="265"/>
                      </a:lnTo>
                      <a:lnTo>
                        <a:pt x="233" y="209"/>
                      </a:lnTo>
                      <a:lnTo>
                        <a:pt x="252" y="162"/>
                      </a:lnTo>
                      <a:lnTo>
                        <a:pt x="241" y="94"/>
                      </a:lnTo>
                      <a:lnTo>
                        <a:pt x="209" y="83"/>
                      </a:lnTo>
                      <a:lnTo>
                        <a:pt x="169" y="83"/>
                      </a:lnTo>
                      <a:lnTo>
                        <a:pt x="154" y="43"/>
                      </a:lnTo>
                      <a:lnTo>
                        <a:pt x="158" y="15"/>
                      </a:lnTo>
                      <a:lnTo>
                        <a:pt x="127" y="0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88" name="Freeform 98"/>
                <p:cNvSpPr>
                  <a:spLocks/>
                </p:cNvSpPr>
                <p:nvPr/>
              </p:nvSpPr>
              <p:spPr bwMode="auto">
                <a:xfrm>
                  <a:off x="1845" y="1907"/>
                  <a:ext cx="14" cy="24"/>
                </a:xfrm>
                <a:custGeom>
                  <a:avLst/>
                  <a:gdLst/>
                  <a:ahLst/>
                  <a:cxnLst>
                    <a:cxn ang="0">
                      <a:pos x="41" y="0"/>
                    </a:cxn>
                    <a:cxn ang="0">
                      <a:pos x="37" y="32"/>
                    </a:cxn>
                    <a:cxn ang="0">
                      <a:pos x="33" y="64"/>
                    </a:cxn>
                    <a:cxn ang="0">
                      <a:pos x="0" y="72"/>
                    </a:cxn>
                    <a:cxn ang="0">
                      <a:pos x="41" y="0"/>
                    </a:cxn>
                  </a:cxnLst>
                  <a:rect l="0" t="0" r="r" b="b"/>
                  <a:pathLst>
                    <a:path w="41" h="72">
                      <a:moveTo>
                        <a:pt x="41" y="0"/>
                      </a:moveTo>
                      <a:lnTo>
                        <a:pt x="37" y="32"/>
                      </a:lnTo>
                      <a:lnTo>
                        <a:pt x="33" y="64"/>
                      </a:lnTo>
                      <a:lnTo>
                        <a:pt x="0" y="72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89" name="Freeform 99"/>
                <p:cNvSpPr>
                  <a:spLocks/>
                </p:cNvSpPr>
                <p:nvPr/>
              </p:nvSpPr>
              <p:spPr bwMode="auto">
                <a:xfrm>
                  <a:off x="970" y="1258"/>
                  <a:ext cx="147" cy="103"/>
                </a:xfrm>
                <a:custGeom>
                  <a:avLst/>
                  <a:gdLst/>
                  <a:ahLst/>
                  <a:cxnLst>
                    <a:cxn ang="0">
                      <a:pos x="142" y="16"/>
                    </a:cxn>
                    <a:cxn ang="0">
                      <a:pos x="86" y="103"/>
                    </a:cxn>
                    <a:cxn ang="0">
                      <a:pos x="55" y="158"/>
                    </a:cxn>
                    <a:cxn ang="0">
                      <a:pos x="0" y="221"/>
                    </a:cxn>
                    <a:cxn ang="0">
                      <a:pos x="39" y="269"/>
                    </a:cxn>
                    <a:cxn ang="0">
                      <a:pos x="103" y="309"/>
                    </a:cxn>
                    <a:cxn ang="0">
                      <a:pos x="221" y="245"/>
                    </a:cxn>
                    <a:cxn ang="0">
                      <a:pos x="284" y="206"/>
                    </a:cxn>
                    <a:cxn ang="0">
                      <a:pos x="379" y="182"/>
                    </a:cxn>
                    <a:cxn ang="0">
                      <a:pos x="442" y="134"/>
                    </a:cxn>
                    <a:cxn ang="0">
                      <a:pos x="363" y="64"/>
                    </a:cxn>
                    <a:cxn ang="0">
                      <a:pos x="260" y="40"/>
                    </a:cxn>
                    <a:cxn ang="0">
                      <a:pos x="221" y="0"/>
                    </a:cxn>
                    <a:cxn ang="0">
                      <a:pos x="173" y="48"/>
                    </a:cxn>
                    <a:cxn ang="0">
                      <a:pos x="142" y="16"/>
                    </a:cxn>
                  </a:cxnLst>
                  <a:rect l="0" t="0" r="r" b="b"/>
                  <a:pathLst>
                    <a:path w="442" h="309">
                      <a:moveTo>
                        <a:pt x="142" y="16"/>
                      </a:moveTo>
                      <a:lnTo>
                        <a:pt x="86" y="103"/>
                      </a:lnTo>
                      <a:lnTo>
                        <a:pt x="55" y="158"/>
                      </a:lnTo>
                      <a:lnTo>
                        <a:pt x="0" y="221"/>
                      </a:lnTo>
                      <a:lnTo>
                        <a:pt x="39" y="269"/>
                      </a:lnTo>
                      <a:lnTo>
                        <a:pt x="103" y="309"/>
                      </a:lnTo>
                      <a:lnTo>
                        <a:pt x="221" y="245"/>
                      </a:lnTo>
                      <a:lnTo>
                        <a:pt x="284" y="206"/>
                      </a:lnTo>
                      <a:lnTo>
                        <a:pt x="379" y="182"/>
                      </a:lnTo>
                      <a:lnTo>
                        <a:pt x="442" y="134"/>
                      </a:lnTo>
                      <a:lnTo>
                        <a:pt x="363" y="64"/>
                      </a:lnTo>
                      <a:lnTo>
                        <a:pt x="260" y="40"/>
                      </a:lnTo>
                      <a:lnTo>
                        <a:pt x="221" y="0"/>
                      </a:lnTo>
                      <a:lnTo>
                        <a:pt x="173" y="48"/>
                      </a:lnTo>
                      <a:lnTo>
                        <a:pt x="142" y="1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90" name="Freeform 100"/>
                <p:cNvSpPr>
                  <a:spLocks/>
                </p:cNvSpPr>
                <p:nvPr/>
              </p:nvSpPr>
              <p:spPr bwMode="auto">
                <a:xfrm>
                  <a:off x="1064" y="1303"/>
                  <a:ext cx="214" cy="113"/>
                </a:xfrm>
                <a:custGeom>
                  <a:avLst/>
                  <a:gdLst/>
                  <a:ahLst/>
                  <a:cxnLst>
                    <a:cxn ang="0">
                      <a:pos x="198" y="32"/>
                    </a:cxn>
                    <a:cxn ang="0">
                      <a:pos x="110" y="79"/>
                    </a:cxn>
                    <a:cxn ang="0">
                      <a:pos x="110" y="120"/>
                    </a:cxn>
                    <a:cxn ang="0">
                      <a:pos x="8" y="127"/>
                    </a:cxn>
                    <a:cxn ang="0">
                      <a:pos x="0" y="166"/>
                    </a:cxn>
                    <a:cxn ang="0">
                      <a:pos x="167" y="199"/>
                    </a:cxn>
                    <a:cxn ang="0">
                      <a:pos x="40" y="230"/>
                    </a:cxn>
                    <a:cxn ang="0">
                      <a:pos x="16" y="254"/>
                    </a:cxn>
                    <a:cxn ang="0">
                      <a:pos x="103" y="300"/>
                    </a:cxn>
                    <a:cxn ang="0">
                      <a:pos x="182" y="341"/>
                    </a:cxn>
                    <a:cxn ang="0">
                      <a:pos x="292" y="341"/>
                    </a:cxn>
                    <a:cxn ang="0">
                      <a:pos x="482" y="333"/>
                    </a:cxn>
                    <a:cxn ang="0">
                      <a:pos x="601" y="309"/>
                    </a:cxn>
                    <a:cxn ang="0">
                      <a:pos x="570" y="230"/>
                    </a:cxn>
                    <a:cxn ang="0">
                      <a:pos x="640" y="214"/>
                    </a:cxn>
                    <a:cxn ang="0">
                      <a:pos x="561" y="166"/>
                    </a:cxn>
                    <a:cxn ang="0">
                      <a:pos x="513" y="72"/>
                    </a:cxn>
                    <a:cxn ang="0">
                      <a:pos x="537" y="17"/>
                    </a:cxn>
                    <a:cxn ang="0">
                      <a:pos x="443" y="0"/>
                    </a:cxn>
                    <a:cxn ang="0">
                      <a:pos x="419" y="103"/>
                    </a:cxn>
                    <a:cxn ang="0">
                      <a:pos x="371" y="48"/>
                    </a:cxn>
                    <a:cxn ang="0">
                      <a:pos x="332" y="17"/>
                    </a:cxn>
                    <a:cxn ang="0">
                      <a:pos x="301" y="72"/>
                    </a:cxn>
                    <a:cxn ang="0">
                      <a:pos x="268" y="8"/>
                    </a:cxn>
                    <a:cxn ang="0">
                      <a:pos x="198" y="32"/>
                    </a:cxn>
                  </a:cxnLst>
                  <a:rect l="0" t="0" r="r" b="b"/>
                  <a:pathLst>
                    <a:path w="640" h="341">
                      <a:moveTo>
                        <a:pt x="198" y="32"/>
                      </a:moveTo>
                      <a:lnTo>
                        <a:pt x="110" y="79"/>
                      </a:lnTo>
                      <a:lnTo>
                        <a:pt x="110" y="120"/>
                      </a:lnTo>
                      <a:lnTo>
                        <a:pt x="8" y="127"/>
                      </a:lnTo>
                      <a:lnTo>
                        <a:pt x="0" y="166"/>
                      </a:lnTo>
                      <a:lnTo>
                        <a:pt x="167" y="199"/>
                      </a:lnTo>
                      <a:lnTo>
                        <a:pt x="40" y="230"/>
                      </a:lnTo>
                      <a:lnTo>
                        <a:pt x="16" y="254"/>
                      </a:lnTo>
                      <a:lnTo>
                        <a:pt x="103" y="300"/>
                      </a:lnTo>
                      <a:lnTo>
                        <a:pt x="182" y="341"/>
                      </a:lnTo>
                      <a:lnTo>
                        <a:pt x="292" y="341"/>
                      </a:lnTo>
                      <a:lnTo>
                        <a:pt x="482" y="333"/>
                      </a:lnTo>
                      <a:lnTo>
                        <a:pt x="601" y="309"/>
                      </a:lnTo>
                      <a:lnTo>
                        <a:pt x="570" y="230"/>
                      </a:lnTo>
                      <a:lnTo>
                        <a:pt x="640" y="214"/>
                      </a:lnTo>
                      <a:lnTo>
                        <a:pt x="561" y="166"/>
                      </a:lnTo>
                      <a:lnTo>
                        <a:pt x="513" y="72"/>
                      </a:lnTo>
                      <a:lnTo>
                        <a:pt x="537" y="17"/>
                      </a:lnTo>
                      <a:lnTo>
                        <a:pt x="443" y="0"/>
                      </a:lnTo>
                      <a:lnTo>
                        <a:pt x="419" y="103"/>
                      </a:lnTo>
                      <a:lnTo>
                        <a:pt x="371" y="48"/>
                      </a:lnTo>
                      <a:lnTo>
                        <a:pt x="332" y="17"/>
                      </a:lnTo>
                      <a:lnTo>
                        <a:pt x="301" y="72"/>
                      </a:lnTo>
                      <a:lnTo>
                        <a:pt x="268" y="8"/>
                      </a:lnTo>
                      <a:lnTo>
                        <a:pt x="198" y="3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91" name="Freeform 101"/>
                <p:cNvSpPr>
                  <a:spLocks/>
                </p:cNvSpPr>
                <p:nvPr/>
              </p:nvSpPr>
              <p:spPr bwMode="auto">
                <a:xfrm>
                  <a:off x="1234" y="1282"/>
                  <a:ext cx="30" cy="15"/>
                </a:xfrm>
                <a:custGeom>
                  <a:avLst/>
                  <a:gdLst/>
                  <a:ahLst/>
                  <a:cxnLst>
                    <a:cxn ang="0">
                      <a:pos x="45" y="45"/>
                    </a:cxn>
                    <a:cxn ang="0">
                      <a:pos x="45" y="45"/>
                    </a:cxn>
                    <a:cxn ang="0">
                      <a:pos x="54" y="44"/>
                    </a:cxn>
                    <a:cxn ang="0">
                      <a:pos x="63" y="42"/>
                    </a:cxn>
                    <a:cxn ang="0">
                      <a:pos x="70" y="40"/>
                    </a:cxn>
                    <a:cxn ang="0">
                      <a:pos x="77" y="37"/>
                    </a:cxn>
                    <a:cxn ang="0">
                      <a:pos x="82" y="35"/>
                    </a:cxn>
                    <a:cxn ang="0">
                      <a:pos x="87" y="31"/>
                    </a:cxn>
                    <a:cxn ang="0">
                      <a:pos x="89" y="26"/>
                    </a:cxn>
                    <a:cxn ang="0">
                      <a:pos x="90" y="22"/>
                    </a:cxn>
                    <a:cxn ang="0">
                      <a:pos x="90" y="22"/>
                    </a:cxn>
                    <a:cxn ang="0">
                      <a:pos x="89" y="17"/>
                    </a:cxn>
                    <a:cxn ang="0">
                      <a:pos x="87" y="14"/>
                    </a:cxn>
                    <a:cxn ang="0">
                      <a:pos x="82" y="10"/>
                    </a:cxn>
                    <a:cxn ang="0">
                      <a:pos x="77" y="6"/>
                    </a:cxn>
                    <a:cxn ang="0">
                      <a:pos x="70" y="4"/>
                    </a:cxn>
                    <a:cxn ang="0">
                      <a:pos x="63" y="1"/>
                    </a:cxn>
                    <a:cxn ang="0">
                      <a:pos x="54" y="0"/>
                    </a:cxn>
                    <a:cxn ang="0">
                      <a:pos x="45" y="0"/>
                    </a:cxn>
                    <a:cxn ang="0">
                      <a:pos x="45" y="0"/>
                    </a:cxn>
                    <a:cxn ang="0">
                      <a:pos x="36" y="0"/>
                    </a:cxn>
                    <a:cxn ang="0">
                      <a:pos x="28" y="1"/>
                    </a:cxn>
                    <a:cxn ang="0">
                      <a:pos x="20" y="4"/>
                    </a:cxn>
                    <a:cxn ang="0">
                      <a:pos x="14" y="6"/>
                    </a:cxn>
                    <a:cxn ang="0">
                      <a:pos x="8" y="10"/>
                    </a:cxn>
                    <a:cxn ang="0">
                      <a:pos x="4" y="14"/>
                    </a:cxn>
                    <a:cxn ang="0">
                      <a:pos x="1" y="17"/>
                    </a:cxn>
                    <a:cxn ang="0">
                      <a:pos x="0" y="22"/>
                    </a:cxn>
                    <a:cxn ang="0">
                      <a:pos x="0" y="22"/>
                    </a:cxn>
                    <a:cxn ang="0">
                      <a:pos x="1" y="26"/>
                    </a:cxn>
                    <a:cxn ang="0">
                      <a:pos x="4" y="31"/>
                    </a:cxn>
                    <a:cxn ang="0">
                      <a:pos x="8" y="35"/>
                    </a:cxn>
                    <a:cxn ang="0">
                      <a:pos x="14" y="37"/>
                    </a:cxn>
                    <a:cxn ang="0">
                      <a:pos x="20" y="40"/>
                    </a:cxn>
                    <a:cxn ang="0">
                      <a:pos x="28" y="42"/>
                    </a:cxn>
                    <a:cxn ang="0">
                      <a:pos x="36" y="44"/>
                    </a:cxn>
                    <a:cxn ang="0">
                      <a:pos x="45" y="45"/>
                    </a:cxn>
                    <a:cxn ang="0">
                      <a:pos x="45" y="45"/>
                    </a:cxn>
                  </a:cxnLst>
                  <a:rect l="0" t="0" r="r" b="b"/>
                  <a:pathLst>
                    <a:path w="90" h="45">
                      <a:moveTo>
                        <a:pt x="45" y="45"/>
                      </a:moveTo>
                      <a:lnTo>
                        <a:pt x="45" y="45"/>
                      </a:lnTo>
                      <a:lnTo>
                        <a:pt x="54" y="44"/>
                      </a:lnTo>
                      <a:lnTo>
                        <a:pt x="63" y="42"/>
                      </a:lnTo>
                      <a:lnTo>
                        <a:pt x="70" y="40"/>
                      </a:lnTo>
                      <a:lnTo>
                        <a:pt x="77" y="37"/>
                      </a:lnTo>
                      <a:lnTo>
                        <a:pt x="82" y="35"/>
                      </a:lnTo>
                      <a:lnTo>
                        <a:pt x="87" y="31"/>
                      </a:lnTo>
                      <a:lnTo>
                        <a:pt x="89" y="26"/>
                      </a:lnTo>
                      <a:lnTo>
                        <a:pt x="90" y="22"/>
                      </a:lnTo>
                      <a:lnTo>
                        <a:pt x="90" y="22"/>
                      </a:lnTo>
                      <a:lnTo>
                        <a:pt x="89" y="17"/>
                      </a:lnTo>
                      <a:lnTo>
                        <a:pt x="87" y="14"/>
                      </a:lnTo>
                      <a:lnTo>
                        <a:pt x="82" y="10"/>
                      </a:lnTo>
                      <a:lnTo>
                        <a:pt x="77" y="6"/>
                      </a:lnTo>
                      <a:lnTo>
                        <a:pt x="70" y="4"/>
                      </a:lnTo>
                      <a:lnTo>
                        <a:pt x="63" y="1"/>
                      </a:lnTo>
                      <a:lnTo>
                        <a:pt x="54" y="0"/>
                      </a:lnTo>
                      <a:lnTo>
                        <a:pt x="45" y="0"/>
                      </a:lnTo>
                      <a:lnTo>
                        <a:pt x="45" y="0"/>
                      </a:lnTo>
                      <a:lnTo>
                        <a:pt x="36" y="0"/>
                      </a:lnTo>
                      <a:lnTo>
                        <a:pt x="28" y="1"/>
                      </a:lnTo>
                      <a:lnTo>
                        <a:pt x="20" y="4"/>
                      </a:lnTo>
                      <a:lnTo>
                        <a:pt x="14" y="6"/>
                      </a:lnTo>
                      <a:lnTo>
                        <a:pt x="8" y="10"/>
                      </a:lnTo>
                      <a:lnTo>
                        <a:pt x="4" y="14"/>
                      </a:lnTo>
                      <a:lnTo>
                        <a:pt x="1" y="17"/>
                      </a:lnTo>
                      <a:lnTo>
                        <a:pt x="0" y="22"/>
                      </a:lnTo>
                      <a:lnTo>
                        <a:pt x="0" y="22"/>
                      </a:lnTo>
                      <a:lnTo>
                        <a:pt x="1" y="26"/>
                      </a:lnTo>
                      <a:lnTo>
                        <a:pt x="4" y="31"/>
                      </a:lnTo>
                      <a:lnTo>
                        <a:pt x="8" y="35"/>
                      </a:lnTo>
                      <a:lnTo>
                        <a:pt x="14" y="37"/>
                      </a:lnTo>
                      <a:lnTo>
                        <a:pt x="20" y="40"/>
                      </a:lnTo>
                      <a:lnTo>
                        <a:pt x="28" y="42"/>
                      </a:lnTo>
                      <a:lnTo>
                        <a:pt x="36" y="44"/>
                      </a:lnTo>
                      <a:lnTo>
                        <a:pt x="45" y="45"/>
                      </a:lnTo>
                      <a:lnTo>
                        <a:pt x="45" y="4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92" name="Freeform 102"/>
                <p:cNvSpPr>
                  <a:spLocks/>
                </p:cNvSpPr>
                <p:nvPr/>
              </p:nvSpPr>
              <p:spPr bwMode="auto">
                <a:xfrm>
                  <a:off x="1049" y="1179"/>
                  <a:ext cx="89" cy="56"/>
                </a:xfrm>
                <a:custGeom>
                  <a:avLst/>
                  <a:gdLst/>
                  <a:ahLst/>
                  <a:cxnLst>
                    <a:cxn ang="0">
                      <a:pos x="269" y="0"/>
                    </a:cxn>
                    <a:cxn ang="0">
                      <a:pos x="197" y="23"/>
                    </a:cxn>
                    <a:cxn ang="0">
                      <a:pos x="94" y="71"/>
                    </a:cxn>
                    <a:cxn ang="0">
                      <a:pos x="8" y="95"/>
                    </a:cxn>
                    <a:cxn ang="0">
                      <a:pos x="0" y="150"/>
                    </a:cxn>
                    <a:cxn ang="0">
                      <a:pos x="118" y="167"/>
                    </a:cxn>
                    <a:cxn ang="0">
                      <a:pos x="197" y="87"/>
                    </a:cxn>
                    <a:cxn ang="0">
                      <a:pos x="269" y="87"/>
                    </a:cxn>
                    <a:cxn ang="0">
                      <a:pos x="269" y="0"/>
                    </a:cxn>
                  </a:cxnLst>
                  <a:rect l="0" t="0" r="r" b="b"/>
                  <a:pathLst>
                    <a:path w="269" h="167">
                      <a:moveTo>
                        <a:pt x="269" y="0"/>
                      </a:moveTo>
                      <a:lnTo>
                        <a:pt x="197" y="23"/>
                      </a:lnTo>
                      <a:lnTo>
                        <a:pt x="94" y="71"/>
                      </a:lnTo>
                      <a:lnTo>
                        <a:pt x="8" y="95"/>
                      </a:lnTo>
                      <a:lnTo>
                        <a:pt x="0" y="150"/>
                      </a:lnTo>
                      <a:lnTo>
                        <a:pt x="118" y="167"/>
                      </a:lnTo>
                      <a:lnTo>
                        <a:pt x="197" y="87"/>
                      </a:lnTo>
                      <a:lnTo>
                        <a:pt x="269" y="87"/>
                      </a:lnTo>
                      <a:lnTo>
                        <a:pt x="269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93" name="Freeform 103"/>
                <p:cNvSpPr>
                  <a:spLocks/>
                </p:cNvSpPr>
                <p:nvPr/>
              </p:nvSpPr>
              <p:spPr bwMode="auto">
                <a:xfrm>
                  <a:off x="1104" y="1230"/>
                  <a:ext cx="15" cy="27"/>
                </a:xfrm>
                <a:custGeom>
                  <a:avLst/>
                  <a:gdLst/>
                  <a:ahLst/>
                  <a:cxnLst>
                    <a:cxn ang="0">
                      <a:pos x="23" y="79"/>
                    </a:cxn>
                    <a:cxn ang="0">
                      <a:pos x="23" y="79"/>
                    </a:cxn>
                    <a:cxn ang="0">
                      <a:pos x="18" y="78"/>
                    </a:cxn>
                    <a:cxn ang="0">
                      <a:pos x="14" y="75"/>
                    </a:cxn>
                    <a:cxn ang="0">
                      <a:pos x="10" y="72"/>
                    </a:cxn>
                    <a:cxn ang="0">
                      <a:pos x="6" y="68"/>
                    </a:cxn>
                    <a:cxn ang="0">
                      <a:pos x="4" y="62"/>
                    </a:cxn>
                    <a:cxn ang="0">
                      <a:pos x="1" y="55"/>
                    </a:cxn>
                    <a:cxn ang="0">
                      <a:pos x="0" y="48"/>
                    </a:cxn>
                    <a:cxn ang="0">
                      <a:pos x="0" y="40"/>
                    </a:cxn>
                    <a:cxn ang="0">
                      <a:pos x="0" y="40"/>
                    </a:cxn>
                    <a:cxn ang="0">
                      <a:pos x="0" y="31"/>
                    </a:cxn>
                    <a:cxn ang="0">
                      <a:pos x="1" y="24"/>
                    </a:cxn>
                    <a:cxn ang="0">
                      <a:pos x="4" y="18"/>
                    </a:cxn>
                    <a:cxn ang="0">
                      <a:pos x="6" y="13"/>
                    </a:cxn>
                    <a:cxn ang="0">
                      <a:pos x="10" y="8"/>
                    </a:cxn>
                    <a:cxn ang="0">
                      <a:pos x="14" y="4"/>
                    </a:cxn>
                    <a:cxn ang="0">
                      <a:pos x="18" y="1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6" y="1"/>
                    </a:cxn>
                    <a:cxn ang="0">
                      <a:pos x="32" y="4"/>
                    </a:cxn>
                    <a:cxn ang="0">
                      <a:pos x="35" y="8"/>
                    </a:cxn>
                    <a:cxn ang="0">
                      <a:pos x="38" y="13"/>
                    </a:cxn>
                    <a:cxn ang="0">
                      <a:pos x="40" y="18"/>
                    </a:cxn>
                    <a:cxn ang="0">
                      <a:pos x="43" y="24"/>
                    </a:cxn>
                    <a:cxn ang="0">
                      <a:pos x="44" y="31"/>
                    </a:cxn>
                    <a:cxn ang="0">
                      <a:pos x="44" y="40"/>
                    </a:cxn>
                    <a:cxn ang="0">
                      <a:pos x="44" y="40"/>
                    </a:cxn>
                    <a:cxn ang="0">
                      <a:pos x="44" y="48"/>
                    </a:cxn>
                    <a:cxn ang="0">
                      <a:pos x="43" y="55"/>
                    </a:cxn>
                    <a:cxn ang="0">
                      <a:pos x="40" y="62"/>
                    </a:cxn>
                    <a:cxn ang="0">
                      <a:pos x="38" y="68"/>
                    </a:cxn>
                    <a:cxn ang="0">
                      <a:pos x="35" y="72"/>
                    </a:cxn>
                    <a:cxn ang="0">
                      <a:pos x="32" y="75"/>
                    </a:cxn>
                    <a:cxn ang="0">
                      <a:pos x="26" y="78"/>
                    </a:cxn>
                    <a:cxn ang="0">
                      <a:pos x="23" y="79"/>
                    </a:cxn>
                    <a:cxn ang="0">
                      <a:pos x="23" y="79"/>
                    </a:cxn>
                  </a:cxnLst>
                  <a:rect l="0" t="0" r="r" b="b"/>
                  <a:pathLst>
                    <a:path w="44" h="79">
                      <a:moveTo>
                        <a:pt x="23" y="79"/>
                      </a:moveTo>
                      <a:lnTo>
                        <a:pt x="23" y="79"/>
                      </a:lnTo>
                      <a:lnTo>
                        <a:pt x="18" y="78"/>
                      </a:lnTo>
                      <a:lnTo>
                        <a:pt x="14" y="75"/>
                      </a:lnTo>
                      <a:lnTo>
                        <a:pt x="10" y="72"/>
                      </a:lnTo>
                      <a:lnTo>
                        <a:pt x="6" y="68"/>
                      </a:lnTo>
                      <a:lnTo>
                        <a:pt x="4" y="62"/>
                      </a:lnTo>
                      <a:lnTo>
                        <a:pt x="1" y="55"/>
                      </a:lnTo>
                      <a:lnTo>
                        <a:pt x="0" y="48"/>
                      </a:lnTo>
                      <a:lnTo>
                        <a:pt x="0" y="40"/>
                      </a:lnTo>
                      <a:lnTo>
                        <a:pt x="0" y="40"/>
                      </a:lnTo>
                      <a:lnTo>
                        <a:pt x="0" y="31"/>
                      </a:lnTo>
                      <a:lnTo>
                        <a:pt x="1" y="24"/>
                      </a:lnTo>
                      <a:lnTo>
                        <a:pt x="4" y="18"/>
                      </a:lnTo>
                      <a:lnTo>
                        <a:pt x="6" y="13"/>
                      </a:lnTo>
                      <a:lnTo>
                        <a:pt x="10" y="8"/>
                      </a:lnTo>
                      <a:lnTo>
                        <a:pt x="14" y="4"/>
                      </a:lnTo>
                      <a:lnTo>
                        <a:pt x="18" y="1"/>
                      </a:lnTo>
                      <a:lnTo>
                        <a:pt x="23" y="0"/>
                      </a:lnTo>
                      <a:lnTo>
                        <a:pt x="23" y="0"/>
                      </a:lnTo>
                      <a:lnTo>
                        <a:pt x="26" y="1"/>
                      </a:lnTo>
                      <a:lnTo>
                        <a:pt x="32" y="4"/>
                      </a:lnTo>
                      <a:lnTo>
                        <a:pt x="35" y="8"/>
                      </a:lnTo>
                      <a:lnTo>
                        <a:pt x="38" y="13"/>
                      </a:lnTo>
                      <a:lnTo>
                        <a:pt x="40" y="18"/>
                      </a:lnTo>
                      <a:lnTo>
                        <a:pt x="43" y="24"/>
                      </a:lnTo>
                      <a:lnTo>
                        <a:pt x="44" y="31"/>
                      </a:lnTo>
                      <a:lnTo>
                        <a:pt x="44" y="40"/>
                      </a:lnTo>
                      <a:lnTo>
                        <a:pt x="44" y="40"/>
                      </a:lnTo>
                      <a:lnTo>
                        <a:pt x="44" y="48"/>
                      </a:lnTo>
                      <a:lnTo>
                        <a:pt x="43" y="55"/>
                      </a:lnTo>
                      <a:lnTo>
                        <a:pt x="40" y="62"/>
                      </a:lnTo>
                      <a:lnTo>
                        <a:pt x="38" y="68"/>
                      </a:lnTo>
                      <a:lnTo>
                        <a:pt x="35" y="72"/>
                      </a:lnTo>
                      <a:lnTo>
                        <a:pt x="32" y="75"/>
                      </a:lnTo>
                      <a:lnTo>
                        <a:pt x="26" y="78"/>
                      </a:lnTo>
                      <a:lnTo>
                        <a:pt x="23" y="79"/>
                      </a:lnTo>
                      <a:lnTo>
                        <a:pt x="23" y="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94" name="Freeform 104"/>
                <p:cNvSpPr>
                  <a:spLocks/>
                </p:cNvSpPr>
                <p:nvPr/>
              </p:nvSpPr>
              <p:spPr bwMode="auto">
                <a:xfrm>
                  <a:off x="1135" y="1205"/>
                  <a:ext cx="138" cy="66"/>
                </a:xfrm>
                <a:custGeom>
                  <a:avLst/>
                  <a:gdLst/>
                  <a:ahLst/>
                  <a:cxnLst>
                    <a:cxn ang="0">
                      <a:pos x="143" y="64"/>
                    </a:cxn>
                    <a:cxn ang="0">
                      <a:pos x="103" y="103"/>
                    </a:cxn>
                    <a:cxn ang="0">
                      <a:pos x="16" y="103"/>
                    </a:cxn>
                    <a:cxn ang="0">
                      <a:pos x="0" y="174"/>
                    </a:cxn>
                    <a:cxn ang="0">
                      <a:pos x="95" y="198"/>
                    </a:cxn>
                    <a:cxn ang="0">
                      <a:pos x="175" y="182"/>
                    </a:cxn>
                    <a:cxn ang="0">
                      <a:pos x="245" y="158"/>
                    </a:cxn>
                    <a:cxn ang="0">
                      <a:pos x="333" y="143"/>
                    </a:cxn>
                    <a:cxn ang="0">
                      <a:pos x="412" y="165"/>
                    </a:cxn>
                    <a:cxn ang="0">
                      <a:pos x="372" y="79"/>
                    </a:cxn>
                    <a:cxn ang="0">
                      <a:pos x="285" y="55"/>
                    </a:cxn>
                    <a:cxn ang="0">
                      <a:pos x="269" y="0"/>
                    </a:cxn>
                    <a:cxn ang="0">
                      <a:pos x="198" y="8"/>
                    </a:cxn>
                    <a:cxn ang="0">
                      <a:pos x="190" y="55"/>
                    </a:cxn>
                    <a:cxn ang="0">
                      <a:pos x="143" y="64"/>
                    </a:cxn>
                  </a:cxnLst>
                  <a:rect l="0" t="0" r="r" b="b"/>
                  <a:pathLst>
                    <a:path w="412" h="198">
                      <a:moveTo>
                        <a:pt x="143" y="64"/>
                      </a:moveTo>
                      <a:lnTo>
                        <a:pt x="103" y="103"/>
                      </a:lnTo>
                      <a:lnTo>
                        <a:pt x="16" y="103"/>
                      </a:lnTo>
                      <a:lnTo>
                        <a:pt x="0" y="174"/>
                      </a:lnTo>
                      <a:lnTo>
                        <a:pt x="95" y="198"/>
                      </a:lnTo>
                      <a:lnTo>
                        <a:pt x="175" y="182"/>
                      </a:lnTo>
                      <a:lnTo>
                        <a:pt x="245" y="158"/>
                      </a:lnTo>
                      <a:lnTo>
                        <a:pt x="333" y="143"/>
                      </a:lnTo>
                      <a:lnTo>
                        <a:pt x="412" y="165"/>
                      </a:lnTo>
                      <a:lnTo>
                        <a:pt x="372" y="79"/>
                      </a:lnTo>
                      <a:lnTo>
                        <a:pt x="285" y="55"/>
                      </a:lnTo>
                      <a:lnTo>
                        <a:pt x="269" y="0"/>
                      </a:lnTo>
                      <a:lnTo>
                        <a:pt x="198" y="8"/>
                      </a:lnTo>
                      <a:lnTo>
                        <a:pt x="190" y="55"/>
                      </a:lnTo>
                      <a:lnTo>
                        <a:pt x="143" y="6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95" name="Freeform 105"/>
                <p:cNvSpPr>
                  <a:spLocks/>
                </p:cNvSpPr>
                <p:nvPr/>
              </p:nvSpPr>
              <p:spPr bwMode="auto">
                <a:xfrm>
                  <a:off x="1180" y="1168"/>
                  <a:ext cx="42" cy="32"/>
                </a:xfrm>
                <a:custGeom>
                  <a:avLst/>
                  <a:gdLst/>
                  <a:ahLst/>
                  <a:cxnLst>
                    <a:cxn ang="0">
                      <a:pos x="79" y="8"/>
                    </a:cxn>
                    <a:cxn ang="0">
                      <a:pos x="24" y="8"/>
                    </a:cxn>
                    <a:cxn ang="0">
                      <a:pos x="0" y="55"/>
                    </a:cxn>
                    <a:cxn ang="0">
                      <a:pos x="0" y="96"/>
                    </a:cxn>
                    <a:cxn ang="0">
                      <a:pos x="56" y="64"/>
                    </a:cxn>
                    <a:cxn ang="0">
                      <a:pos x="120" y="48"/>
                    </a:cxn>
                    <a:cxn ang="0">
                      <a:pos x="127" y="0"/>
                    </a:cxn>
                    <a:cxn ang="0">
                      <a:pos x="79" y="8"/>
                    </a:cxn>
                  </a:cxnLst>
                  <a:rect l="0" t="0" r="r" b="b"/>
                  <a:pathLst>
                    <a:path w="127" h="96">
                      <a:moveTo>
                        <a:pt x="79" y="8"/>
                      </a:moveTo>
                      <a:lnTo>
                        <a:pt x="24" y="8"/>
                      </a:lnTo>
                      <a:lnTo>
                        <a:pt x="0" y="55"/>
                      </a:lnTo>
                      <a:lnTo>
                        <a:pt x="0" y="96"/>
                      </a:lnTo>
                      <a:lnTo>
                        <a:pt x="56" y="64"/>
                      </a:lnTo>
                      <a:lnTo>
                        <a:pt x="120" y="48"/>
                      </a:lnTo>
                      <a:lnTo>
                        <a:pt x="127" y="0"/>
                      </a:lnTo>
                      <a:lnTo>
                        <a:pt x="79" y="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96" name="Freeform 106"/>
                <p:cNvSpPr>
                  <a:spLocks/>
                </p:cNvSpPr>
                <p:nvPr/>
              </p:nvSpPr>
              <p:spPr bwMode="auto">
                <a:xfrm>
                  <a:off x="1178" y="1132"/>
                  <a:ext cx="52" cy="26"/>
                </a:xfrm>
                <a:custGeom>
                  <a:avLst/>
                  <a:gdLst/>
                  <a:ahLst/>
                  <a:cxnLst>
                    <a:cxn ang="0">
                      <a:pos x="39" y="24"/>
                    </a:cxn>
                    <a:cxn ang="0">
                      <a:pos x="79" y="0"/>
                    </a:cxn>
                    <a:cxn ang="0">
                      <a:pos x="134" y="7"/>
                    </a:cxn>
                    <a:cxn ang="0">
                      <a:pos x="158" y="47"/>
                    </a:cxn>
                    <a:cxn ang="0">
                      <a:pos x="86" y="71"/>
                    </a:cxn>
                    <a:cxn ang="0">
                      <a:pos x="0" y="79"/>
                    </a:cxn>
                    <a:cxn ang="0">
                      <a:pos x="39" y="24"/>
                    </a:cxn>
                  </a:cxnLst>
                  <a:rect l="0" t="0" r="r" b="b"/>
                  <a:pathLst>
                    <a:path w="158" h="79">
                      <a:moveTo>
                        <a:pt x="39" y="24"/>
                      </a:moveTo>
                      <a:lnTo>
                        <a:pt x="79" y="0"/>
                      </a:lnTo>
                      <a:lnTo>
                        <a:pt x="134" y="7"/>
                      </a:lnTo>
                      <a:lnTo>
                        <a:pt x="158" y="47"/>
                      </a:lnTo>
                      <a:lnTo>
                        <a:pt x="86" y="71"/>
                      </a:lnTo>
                      <a:lnTo>
                        <a:pt x="0" y="79"/>
                      </a:lnTo>
                      <a:lnTo>
                        <a:pt x="39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97" name="Freeform 107"/>
                <p:cNvSpPr>
                  <a:spLocks/>
                </p:cNvSpPr>
                <p:nvPr/>
              </p:nvSpPr>
              <p:spPr bwMode="auto">
                <a:xfrm>
                  <a:off x="1280" y="1132"/>
                  <a:ext cx="71" cy="47"/>
                </a:xfrm>
                <a:custGeom>
                  <a:avLst/>
                  <a:gdLst/>
                  <a:ahLst/>
                  <a:cxnLst>
                    <a:cxn ang="0">
                      <a:pos x="41" y="0"/>
                    </a:cxn>
                    <a:cxn ang="0">
                      <a:pos x="96" y="7"/>
                    </a:cxn>
                    <a:cxn ang="0">
                      <a:pos x="151" y="24"/>
                    </a:cxn>
                    <a:cxn ang="0">
                      <a:pos x="199" y="79"/>
                    </a:cxn>
                    <a:cxn ang="0">
                      <a:pos x="214" y="127"/>
                    </a:cxn>
                    <a:cxn ang="0">
                      <a:pos x="120" y="142"/>
                    </a:cxn>
                    <a:cxn ang="0">
                      <a:pos x="96" y="95"/>
                    </a:cxn>
                    <a:cxn ang="0">
                      <a:pos x="41" y="86"/>
                    </a:cxn>
                    <a:cxn ang="0">
                      <a:pos x="0" y="31"/>
                    </a:cxn>
                    <a:cxn ang="0">
                      <a:pos x="41" y="0"/>
                    </a:cxn>
                  </a:cxnLst>
                  <a:rect l="0" t="0" r="r" b="b"/>
                  <a:pathLst>
                    <a:path w="214" h="142">
                      <a:moveTo>
                        <a:pt x="41" y="0"/>
                      </a:moveTo>
                      <a:lnTo>
                        <a:pt x="96" y="7"/>
                      </a:lnTo>
                      <a:lnTo>
                        <a:pt x="151" y="24"/>
                      </a:lnTo>
                      <a:lnTo>
                        <a:pt x="199" y="79"/>
                      </a:lnTo>
                      <a:lnTo>
                        <a:pt x="214" y="127"/>
                      </a:lnTo>
                      <a:lnTo>
                        <a:pt x="120" y="142"/>
                      </a:lnTo>
                      <a:lnTo>
                        <a:pt x="96" y="95"/>
                      </a:lnTo>
                      <a:lnTo>
                        <a:pt x="41" y="86"/>
                      </a:lnTo>
                      <a:lnTo>
                        <a:pt x="0" y="31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98" name="Freeform 108"/>
                <p:cNvSpPr>
                  <a:spLocks/>
                </p:cNvSpPr>
                <p:nvPr/>
              </p:nvSpPr>
              <p:spPr bwMode="auto">
                <a:xfrm>
                  <a:off x="1280" y="1279"/>
                  <a:ext cx="69" cy="71"/>
                </a:xfrm>
                <a:custGeom>
                  <a:avLst/>
                  <a:gdLst/>
                  <a:ahLst/>
                  <a:cxnLst>
                    <a:cxn ang="0">
                      <a:pos x="72" y="15"/>
                    </a:cxn>
                    <a:cxn ang="0">
                      <a:pos x="88" y="63"/>
                    </a:cxn>
                    <a:cxn ang="0">
                      <a:pos x="80" y="118"/>
                    </a:cxn>
                    <a:cxn ang="0">
                      <a:pos x="9" y="78"/>
                    </a:cxn>
                    <a:cxn ang="0">
                      <a:pos x="0" y="126"/>
                    </a:cxn>
                    <a:cxn ang="0">
                      <a:pos x="64" y="166"/>
                    </a:cxn>
                    <a:cxn ang="0">
                      <a:pos x="96" y="205"/>
                    </a:cxn>
                    <a:cxn ang="0">
                      <a:pos x="167" y="212"/>
                    </a:cxn>
                    <a:cxn ang="0">
                      <a:pos x="206" y="142"/>
                    </a:cxn>
                    <a:cxn ang="0">
                      <a:pos x="182" y="87"/>
                    </a:cxn>
                    <a:cxn ang="0">
                      <a:pos x="191" y="0"/>
                    </a:cxn>
                    <a:cxn ang="0">
                      <a:pos x="72" y="15"/>
                    </a:cxn>
                  </a:cxnLst>
                  <a:rect l="0" t="0" r="r" b="b"/>
                  <a:pathLst>
                    <a:path w="206" h="212">
                      <a:moveTo>
                        <a:pt x="72" y="15"/>
                      </a:moveTo>
                      <a:lnTo>
                        <a:pt x="88" y="63"/>
                      </a:lnTo>
                      <a:lnTo>
                        <a:pt x="80" y="118"/>
                      </a:lnTo>
                      <a:lnTo>
                        <a:pt x="9" y="78"/>
                      </a:lnTo>
                      <a:lnTo>
                        <a:pt x="0" y="126"/>
                      </a:lnTo>
                      <a:lnTo>
                        <a:pt x="64" y="166"/>
                      </a:lnTo>
                      <a:lnTo>
                        <a:pt x="96" y="205"/>
                      </a:lnTo>
                      <a:lnTo>
                        <a:pt x="167" y="212"/>
                      </a:lnTo>
                      <a:lnTo>
                        <a:pt x="206" y="142"/>
                      </a:lnTo>
                      <a:lnTo>
                        <a:pt x="182" y="87"/>
                      </a:lnTo>
                      <a:lnTo>
                        <a:pt x="191" y="0"/>
                      </a:lnTo>
                      <a:lnTo>
                        <a:pt x="72" y="1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99" name="Freeform 109"/>
                <p:cNvSpPr>
                  <a:spLocks/>
                </p:cNvSpPr>
                <p:nvPr/>
              </p:nvSpPr>
              <p:spPr bwMode="auto">
                <a:xfrm>
                  <a:off x="1296" y="1384"/>
                  <a:ext cx="42" cy="32"/>
                </a:xfrm>
                <a:custGeom>
                  <a:avLst/>
                  <a:gdLst/>
                  <a:ahLst/>
                  <a:cxnLst>
                    <a:cxn ang="0">
                      <a:pos x="64" y="0"/>
                    </a:cxn>
                    <a:cxn ang="0">
                      <a:pos x="16" y="33"/>
                    </a:cxn>
                    <a:cxn ang="0">
                      <a:pos x="0" y="88"/>
                    </a:cxn>
                    <a:cxn ang="0">
                      <a:pos x="79" y="96"/>
                    </a:cxn>
                    <a:cxn ang="0">
                      <a:pos x="127" y="64"/>
                    </a:cxn>
                    <a:cxn ang="0">
                      <a:pos x="64" y="0"/>
                    </a:cxn>
                  </a:cxnLst>
                  <a:rect l="0" t="0" r="r" b="b"/>
                  <a:pathLst>
                    <a:path w="127" h="96">
                      <a:moveTo>
                        <a:pt x="64" y="0"/>
                      </a:moveTo>
                      <a:lnTo>
                        <a:pt x="16" y="33"/>
                      </a:lnTo>
                      <a:lnTo>
                        <a:pt x="0" y="88"/>
                      </a:lnTo>
                      <a:lnTo>
                        <a:pt x="79" y="96"/>
                      </a:lnTo>
                      <a:lnTo>
                        <a:pt x="127" y="64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00" name="Freeform 110"/>
                <p:cNvSpPr>
                  <a:spLocks/>
                </p:cNvSpPr>
                <p:nvPr/>
              </p:nvSpPr>
              <p:spPr bwMode="auto">
                <a:xfrm>
                  <a:off x="1370" y="1276"/>
                  <a:ext cx="71" cy="56"/>
                </a:xfrm>
                <a:custGeom>
                  <a:avLst/>
                  <a:gdLst/>
                  <a:ahLst/>
                  <a:cxnLst>
                    <a:cxn ang="0">
                      <a:pos x="0" y="166"/>
                    </a:cxn>
                    <a:cxn ang="0">
                      <a:pos x="8" y="96"/>
                    </a:cxn>
                    <a:cxn ang="0">
                      <a:pos x="32" y="32"/>
                    </a:cxn>
                    <a:cxn ang="0">
                      <a:pos x="102" y="0"/>
                    </a:cxn>
                    <a:cxn ang="0">
                      <a:pos x="166" y="9"/>
                    </a:cxn>
                    <a:cxn ang="0">
                      <a:pos x="214" y="24"/>
                    </a:cxn>
                    <a:cxn ang="0">
                      <a:pos x="174" y="72"/>
                    </a:cxn>
                    <a:cxn ang="0">
                      <a:pos x="111" y="119"/>
                    </a:cxn>
                    <a:cxn ang="0">
                      <a:pos x="63" y="119"/>
                    </a:cxn>
                    <a:cxn ang="0">
                      <a:pos x="47" y="166"/>
                    </a:cxn>
                    <a:cxn ang="0">
                      <a:pos x="0" y="166"/>
                    </a:cxn>
                  </a:cxnLst>
                  <a:rect l="0" t="0" r="r" b="b"/>
                  <a:pathLst>
                    <a:path w="214" h="166">
                      <a:moveTo>
                        <a:pt x="0" y="166"/>
                      </a:moveTo>
                      <a:lnTo>
                        <a:pt x="8" y="96"/>
                      </a:lnTo>
                      <a:lnTo>
                        <a:pt x="32" y="32"/>
                      </a:lnTo>
                      <a:lnTo>
                        <a:pt x="102" y="0"/>
                      </a:lnTo>
                      <a:lnTo>
                        <a:pt x="166" y="9"/>
                      </a:lnTo>
                      <a:lnTo>
                        <a:pt x="214" y="24"/>
                      </a:lnTo>
                      <a:lnTo>
                        <a:pt x="174" y="72"/>
                      </a:lnTo>
                      <a:lnTo>
                        <a:pt x="111" y="119"/>
                      </a:lnTo>
                      <a:lnTo>
                        <a:pt x="63" y="119"/>
                      </a:lnTo>
                      <a:lnTo>
                        <a:pt x="47" y="166"/>
                      </a:lnTo>
                      <a:lnTo>
                        <a:pt x="0" y="16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01" name="Freeform 111"/>
                <p:cNvSpPr>
                  <a:spLocks/>
                </p:cNvSpPr>
                <p:nvPr/>
              </p:nvSpPr>
              <p:spPr bwMode="auto">
                <a:xfrm>
                  <a:off x="1446" y="1282"/>
                  <a:ext cx="340" cy="305"/>
                </a:xfrm>
                <a:custGeom>
                  <a:avLst/>
                  <a:gdLst/>
                  <a:ahLst/>
                  <a:cxnLst>
                    <a:cxn ang="0">
                      <a:pos x="151" y="0"/>
                    </a:cxn>
                    <a:cxn ang="0">
                      <a:pos x="55" y="32"/>
                    </a:cxn>
                    <a:cxn ang="0">
                      <a:pos x="0" y="127"/>
                    </a:cxn>
                    <a:cxn ang="0">
                      <a:pos x="7" y="214"/>
                    </a:cxn>
                    <a:cxn ang="0">
                      <a:pos x="79" y="245"/>
                    </a:cxn>
                    <a:cxn ang="0">
                      <a:pos x="48" y="277"/>
                    </a:cxn>
                    <a:cxn ang="0">
                      <a:pos x="63" y="308"/>
                    </a:cxn>
                    <a:cxn ang="0">
                      <a:pos x="213" y="284"/>
                    </a:cxn>
                    <a:cxn ang="0">
                      <a:pos x="309" y="332"/>
                    </a:cxn>
                    <a:cxn ang="0">
                      <a:pos x="379" y="284"/>
                    </a:cxn>
                    <a:cxn ang="0">
                      <a:pos x="466" y="363"/>
                    </a:cxn>
                    <a:cxn ang="0">
                      <a:pos x="458" y="419"/>
                    </a:cxn>
                    <a:cxn ang="0">
                      <a:pos x="537" y="419"/>
                    </a:cxn>
                    <a:cxn ang="0">
                      <a:pos x="585" y="459"/>
                    </a:cxn>
                    <a:cxn ang="0">
                      <a:pos x="592" y="545"/>
                    </a:cxn>
                    <a:cxn ang="0">
                      <a:pos x="506" y="641"/>
                    </a:cxn>
                    <a:cxn ang="0">
                      <a:pos x="364" y="672"/>
                    </a:cxn>
                    <a:cxn ang="0">
                      <a:pos x="331" y="720"/>
                    </a:cxn>
                    <a:cxn ang="0">
                      <a:pos x="388" y="775"/>
                    </a:cxn>
                    <a:cxn ang="0">
                      <a:pos x="506" y="744"/>
                    </a:cxn>
                    <a:cxn ang="0">
                      <a:pos x="624" y="838"/>
                    </a:cxn>
                    <a:cxn ang="0">
                      <a:pos x="782" y="917"/>
                    </a:cxn>
                    <a:cxn ang="0">
                      <a:pos x="727" y="790"/>
                    </a:cxn>
                    <a:cxn ang="0">
                      <a:pos x="837" y="862"/>
                    </a:cxn>
                    <a:cxn ang="0">
                      <a:pos x="870" y="783"/>
                    </a:cxn>
                    <a:cxn ang="0">
                      <a:pos x="846" y="687"/>
                    </a:cxn>
                    <a:cxn ang="0">
                      <a:pos x="767" y="672"/>
                    </a:cxn>
                    <a:cxn ang="0">
                      <a:pos x="774" y="577"/>
                    </a:cxn>
                    <a:cxn ang="0">
                      <a:pos x="813" y="569"/>
                    </a:cxn>
                    <a:cxn ang="0">
                      <a:pos x="940" y="696"/>
                    </a:cxn>
                    <a:cxn ang="0">
                      <a:pos x="988" y="617"/>
                    </a:cxn>
                    <a:cxn ang="0">
                      <a:pos x="1019" y="562"/>
                    </a:cxn>
                    <a:cxn ang="0">
                      <a:pos x="940" y="507"/>
                    </a:cxn>
                    <a:cxn ang="0">
                      <a:pos x="854" y="483"/>
                    </a:cxn>
                    <a:cxn ang="0">
                      <a:pos x="791" y="396"/>
                    </a:cxn>
                    <a:cxn ang="0">
                      <a:pos x="837" y="341"/>
                    </a:cxn>
                    <a:cxn ang="0">
                      <a:pos x="798" y="269"/>
                    </a:cxn>
                    <a:cxn ang="0">
                      <a:pos x="672" y="214"/>
                    </a:cxn>
                    <a:cxn ang="0">
                      <a:pos x="592" y="174"/>
                    </a:cxn>
                    <a:cxn ang="0">
                      <a:pos x="530" y="71"/>
                    </a:cxn>
                    <a:cxn ang="0">
                      <a:pos x="371" y="87"/>
                    </a:cxn>
                    <a:cxn ang="0">
                      <a:pos x="324" y="150"/>
                    </a:cxn>
                    <a:cxn ang="0">
                      <a:pos x="348" y="8"/>
                    </a:cxn>
                    <a:cxn ang="0">
                      <a:pos x="237" y="0"/>
                    </a:cxn>
                    <a:cxn ang="0">
                      <a:pos x="182" y="71"/>
                    </a:cxn>
                    <a:cxn ang="0">
                      <a:pos x="174" y="127"/>
                    </a:cxn>
                    <a:cxn ang="0">
                      <a:pos x="119" y="119"/>
                    </a:cxn>
                    <a:cxn ang="0">
                      <a:pos x="151" y="0"/>
                    </a:cxn>
                  </a:cxnLst>
                  <a:rect l="0" t="0" r="r" b="b"/>
                  <a:pathLst>
                    <a:path w="1019" h="917">
                      <a:moveTo>
                        <a:pt x="151" y="0"/>
                      </a:moveTo>
                      <a:lnTo>
                        <a:pt x="55" y="32"/>
                      </a:lnTo>
                      <a:lnTo>
                        <a:pt x="0" y="127"/>
                      </a:lnTo>
                      <a:lnTo>
                        <a:pt x="7" y="214"/>
                      </a:lnTo>
                      <a:lnTo>
                        <a:pt x="79" y="245"/>
                      </a:lnTo>
                      <a:lnTo>
                        <a:pt x="48" y="277"/>
                      </a:lnTo>
                      <a:lnTo>
                        <a:pt x="63" y="308"/>
                      </a:lnTo>
                      <a:lnTo>
                        <a:pt x="213" y="284"/>
                      </a:lnTo>
                      <a:lnTo>
                        <a:pt x="309" y="332"/>
                      </a:lnTo>
                      <a:lnTo>
                        <a:pt x="379" y="284"/>
                      </a:lnTo>
                      <a:lnTo>
                        <a:pt x="466" y="363"/>
                      </a:lnTo>
                      <a:lnTo>
                        <a:pt x="458" y="419"/>
                      </a:lnTo>
                      <a:lnTo>
                        <a:pt x="537" y="419"/>
                      </a:lnTo>
                      <a:lnTo>
                        <a:pt x="585" y="459"/>
                      </a:lnTo>
                      <a:lnTo>
                        <a:pt x="592" y="545"/>
                      </a:lnTo>
                      <a:lnTo>
                        <a:pt x="506" y="641"/>
                      </a:lnTo>
                      <a:lnTo>
                        <a:pt x="364" y="672"/>
                      </a:lnTo>
                      <a:lnTo>
                        <a:pt x="331" y="720"/>
                      </a:lnTo>
                      <a:lnTo>
                        <a:pt x="388" y="775"/>
                      </a:lnTo>
                      <a:lnTo>
                        <a:pt x="506" y="744"/>
                      </a:lnTo>
                      <a:lnTo>
                        <a:pt x="624" y="838"/>
                      </a:lnTo>
                      <a:lnTo>
                        <a:pt x="782" y="917"/>
                      </a:lnTo>
                      <a:lnTo>
                        <a:pt x="727" y="790"/>
                      </a:lnTo>
                      <a:lnTo>
                        <a:pt x="837" y="862"/>
                      </a:lnTo>
                      <a:lnTo>
                        <a:pt x="870" y="783"/>
                      </a:lnTo>
                      <a:lnTo>
                        <a:pt x="846" y="687"/>
                      </a:lnTo>
                      <a:lnTo>
                        <a:pt x="767" y="672"/>
                      </a:lnTo>
                      <a:lnTo>
                        <a:pt x="774" y="577"/>
                      </a:lnTo>
                      <a:lnTo>
                        <a:pt x="813" y="569"/>
                      </a:lnTo>
                      <a:lnTo>
                        <a:pt x="940" y="696"/>
                      </a:lnTo>
                      <a:lnTo>
                        <a:pt x="988" y="617"/>
                      </a:lnTo>
                      <a:lnTo>
                        <a:pt x="1019" y="562"/>
                      </a:lnTo>
                      <a:lnTo>
                        <a:pt x="940" y="507"/>
                      </a:lnTo>
                      <a:lnTo>
                        <a:pt x="854" y="483"/>
                      </a:lnTo>
                      <a:lnTo>
                        <a:pt x="791" y="396"/>
                      </a:lnTo>
                      <a:lnTo>
                        <a:pt x="837" y="341"/>
                      </a:lnTo>
                      <a:lnTo>
                        <a:pt x="798" y="269"/>
                      </a:lnTo>
                      <a:lnTo>
                        <a:pt x="672" y="214"/>
                      </a:lnTo>
                      <a:lnTo>
                        <a:pt x="592" y="174"/>
                      </a:lnTo>
                      <a:lnTo>
                        <a:pt x="530" y="71"/>
                      </a:lnTo>
                      <a:lnTo>
                        <a:pt x="371" y="87"/>
                      </a:lnTo>
                      <a:lnTo>
                        <a:pt x="324" y="150"/>
                      </a:lnTo>
                      <a:lnTo>
                        <a:pt x="348" y="8"/>
                      </a:lnTo>
                      <a:lnTo>
                        <a:pt x="237" y="0"/>
                      </a:lnTo>
                      <a:lnTo>
                        <a:pt x="182" y="71"/>
                      </a:lnTo>
                      <a:lnTo>
                        <a:pt x="174" y="127"/>
                      </a:lnTo>
                      <a:lnTo>
                        <a:pt x="119" y="119"/>
                      </a:lnTo>
                      <a:lnTo>
                        <a:pt x="151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02" name="Freeform 112"/>
                <p:cNvSpPr>
                  <a:spLocks/>
                </p:cNvSpPr>
                <p:nvPr/>
              </p:nvSpPr>
              <p:spPr bwMode="auto">
                <a:xfrm>
                  <a:off x="1574" y="1441"/>
                  <a:ext cx="26" cy="31"/>
                </a:xfrm>
                <a:custGeom>
                  <a:avLst/>
                  <a:gdLst/>
                  <a:ahLst/>
                  <a:cxnLst>
                    <a:cxn ang="0">
                      <a:pos x="7" y="93"/>
                    </a:cxn>
                    <a:cxn ang="0">
                      <a:pos x="7" y="93"/>
                    </a:cxn>
                    <a:cxn ang="0">
                      <a:pos x="5" y="93"/>
                    </a:cxn>
                    <a:cxn ang="0">
                      <a:pos x="2" y="92"/>
                    </a:cxn>
                    <a:cxn ang="0">
                      <a:pos x="1" y="90"/>
                    </a:cxn>
                    <a:cxn ang="0">
                      <a:pos x="0" y="88"/>
                    </a:cxn>
                    <a:cxn ang="0">
                      <a:pos x="0" y="82"/>
                    </a:cxn>
                    <a:cxn ang="0">
                      <a:pos x="2" y="74"/>
                    </a:cxn>
                    <a:cxn ang="0">
                      <a:pos x="8" y="56"/>
                    </a:cxn>
                    <a:cxn ang="0">
                      <a:pos x="11" y="48"/>
                    </a:cxn>
                    <a:cxn ang="0">
                      <a:pos x="11" y="39"/>
                    </a:cxn>
                    <a:cxn ang="0">
                      <a:pos x="11" y="39"/>
                    </a:cxn>
                    <a:cxn ang="0">
                      <a:pos x="12" y="31"/>
                    </a:cxn>
                    <a:cxn ang="0">
                      <a:pos x="13" y="24"/>
                    </a:cxn>
                    <a:cxn ang="0">
                      <a:pos x="17" y="17"/>
                    </a:cxn>
                    <a:cxn ang="0">
                      <a:pos x="21" y="11"/>
                    </a:cxn>
                    <a:cxn ang="0">
                      <a:pos x="26" y="6"/>
                    </a:cxn>
                    <a:cxn ang="0">
                      <a:pos x="32" y="2"/>
                    </a:cxn>
                    <a:cxn ang="0">
                      <a:pos x="38" y="1"/>
                    </a:cxn>
                    <a:cxn ang="0">
                      <a:pos x="45" y="0"/>
                    </a:cxn>
                    <a:cxn ang="0">
                      <a:pos x="45" y="0"/>
                    </a:cxn>
                    <a:cxn ang="0">
                      <a:pos x="51" y="1"/>
                    </a:cxn>
                    <a:cxn ang="0">
                      <a:pos x="57" y="2"/>
                    </a:cxn>
                    <a:cxn ang="0">
                      <a:pos x="64" y="6"/>
                    </a:cxn>
                    <a:cxn ang="0">
                      <a:pos x="69" y="11"/>
                    </a:cxn>
                    <a:cxn ang="0">
                      <a:pos x="72" y="17"/>
                    </a:cxn>
                    <a:cxn ang="0">
                      <a:pos x="76" y="24"/>
                    </a:cxn>
                    <a:cxn ang="0">
                      <a:pos x="77" y="31"/>
                    </a:cxn>
                    <a:cxn ang="0">
                      <a:pos x="79" y="39"/>
                    </a:cxn>
                    <a:cxn ang="0">
                      <a:pos x="79" y="39"/>
                    </a:cxn>
                    <a:cxn ang="0">
                      <a:pos x="77" y="43"/>
                    </a:cxn>
                    <a:cxn ang="0">
                      <a:pos x="76" y="48"/>
                    </a:cxn>
                    <a:cxn ang="0">
                      <a:pos x="70" y="56"/>
                    </a:cxn>
                    <a:cxn ang="0">
                      <a:pos x="61" y="65"/>
                    </a:cxn>
                    <a:cxn ang="0">
                      <a:pos x="50" y="74"/>
                    </a:cxn>
                    <a:cxn ang="0">
                      <a:pos x="37" y="82"/>
                    </a:cxn>
                    <a:cxn ang="0">
                      <a:pos x="26" y="88"/>
                    </a:cxn>
                    <a:cxn ang="0">
                      <a:pos x="16" y="92"/>
                    </a:cxn>
                    <a:cxn ang="0">
                      <a:pos x="7" y="93"/>
                    </a:cxn>
                    <a:cxn ang="0">
                      <a:pos x="7" y="93"/>
                    </a:cxn>
                  </a:cxnLst>
                  <a:rect l="0" t="0" r="r" b="b"/>
                  <a:pathLst>
                    <a:path w="79" h="93">
                      <a:moveTo>
                        <a:pt x="7" y="93"/>
                      </a:moveTo>
                      <a:lnTo>
                        <a:pt x="7" y="93"/>
                      </a:lnTo>
                      <a:lnTo>
                        <a:pt x="5" y="93"/>
                      </a:lnTo>
                      <a:lnTo>
                        <a:pt x="2" y="92"/>
                      </a:lnTo>
                      <a:lnTo>
                        <a:pt x="1" y="90"/>
                      </a:lnTo>
                      <a:lnTo>
                        <a:pt x="0" y="88"/>
                      </a:lnTo>
                      <a:lnTo>
                        <a:pt x="0" y="82"/>
                      </a:lnTo>
                      <a:lnTo>
                        <a:pt x="2" y="74"/>
                      </a:lnTo>
                      <a:lnTo>
                        <a:pt x="8" y="56"/>
                      </a:lnTo>
                      <a:lnTo>
                        <a:pt x="11" y="48"/>
                      </a:lnTo>
                      <a:lnTo>
                        <a:pt x="11" y="39"/>
                      </a:lnTo>
                      <a:lnTo>
                        <a:pt x="11" y="39"/>
                      </a:lnTo>
                      <a:lnTo>
                        <a:pt x="12" y="31"/>
                      </a:lnTo>
                      <a:lnTo>
                        <a:pt x="13" y="24"/>
                      </a:lnTo>
                      <a:lnTo>
                        <a:pt x="17" y="17"/>
                      </a:lnTo>
                      <a:lnTo>
                        <a:pt x="21" y="11"/>
                      </a:lnTo>
                      <a:lnTo>
                        <a:pt x="26" y="6"/>
                      </a:lnTo>
                      <a:lnTo>
                        <a:pt x="32" y="2"/>
                      </a:lnTo>
                      <a:lnTo>
                        <a:pt x="38" y="1"/>
                      </a:lnTo>
                      <a:lnTo>
                        <a:pt x="45" y="0"/>
                      </a:lnTo>
                      <a:lnTo>
                        <a:pt x="45" y="0"/>
                      </a:lnTo>
                      <a:lnTo>
                        <a:pt x="51" y="1"/>
                      </a:lnTo>
                      <a:lnTo>
                        <a:pt x="57" y="2"/>
                      </a:lnTo>
                      <a:lnTo>
                        <a:pt x="64" y="6"/>
                      </a:lnTo>
                      <a:lnTo>
                        <a:pt x="69" y="11"/>
                      </a:lnTo>
                      <a:lnTo>
                        <a:pt x="72" y="17"/>
                      </a:lnTo>
                      <a:lnTo>
                        <a:pt x="76" y="24"/>
                      </a:lnTo>
                      <a:lnTo>
                        <a:pt x="77" y="31"/>
                      </a:lnTo>
                      <a:lnTo>
                        <a:pt x="79" y="39"/>
                      </a:lnTo>
                      <a:lnTo>
                        <a:pt x="79" y="39"/>
                      </a:lnTo>
                      <a:lnTo>
                        <a:pt x="77" y="43"/>
                      </a:lnTo>
                      <a:lnTo>
                        <a:pt x="76" y="48"/>
                      </a:lnTo>
                      <a:lnTo>
                        <a:pt x="70" y="56"/>
                      </a:lnTo>
                      <a:lnTo>
                        <a:pt x="61" y="65"/>
                      </a:lnTo>
                      <a:lnTo>
                        <a:pt x="50" y="74"/>
                      </a:lnTo>
                      <a:lnTo>
                        <a:pt x="37" y="82"/>
                      </a:lnTo>
                      <a:lnTo>
                        <a:pt x="26" y="88"/>
                      </a:lnTo>
                      <a:lnTo>
                        <a:pt x="16" y="92"/>
                      </a:lnTo>
                      <a:lnTo>
                        <a:pt x="7" y="93"/>
                      </a:lnTo>
                      <a:lnTo>
                        <a:pt x="7" y="9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03" name="Freeform 113"/>
                <p:cNvSpPr>
                  <a:spLocks/>
                </p:cNvSpPr>
                <p:nvPr/>
              </p:nvSpPr>
              <p:spPr bwMode="auto">
                <a:xfrm>
                  <a:off x="1558" y="1399"/>
                  <a:ext cx="14" cy="29"/>
                </a:xfrm>
                <a:custGeom>
                  <a:avLst/>
                  <a:gdLst/>
                  <a:ahLst/>
                  <a:cxnLst>
                    <a:cxn ang="0">
                      <a:pos x="21" y="89"/>
                    </a:cxn>
                    <a:cxn ang="0">
                      <a:pos x="21" y="89"/>
                    </a:cxn>
                    <a:cxn ang="0">
                      <a:pos x="17" y="88"/>
                    </a:cxn>
                    <a:cxn ang="0">
                      <a:pos x="12" y="85"/>
                    </a:cxn>
                    <a:cxn ang="0">
                      <a:pos x="9" y="81"/>
                    </a:cxn>
                    <a:cxn ang="0">
                      <a:pos x="6" y="76"/>
                    </a:cxn>
                    <a:cxn ang="0">
                      <a:pos x="4" y="69"/>
                    </a:cxn>
                    <a:cxn ang="0">
                      <a:pos x="1" y="61"/>
                    </a:cxn>
                    <a:cxn ang="0">
                      <a:pos x="0" y="54"/>
                    </a:cxn>
                    <a:cxn ang="0">
                      <a:pos x="0" y="45"/>
                    </a:cxn>
                    <a:cxn ang="0">
                      <a:pos x="0" y="45"/>
                    </a:cxn>
                    <a:cxn ang="0">
                      <a:pos x="0" y="35"/>
                    </a:cxn>
                    <a:cxn ang="0">
                      <a:pos x="1" y="27"/>
                    </a:cxn>
                    <a:cxn ang="0">
                      <a:pos x="4" y="20"/>
                    </a:cxn>
                    <a:cxn ang="0">
                      <a:pos x="6" y="12"/>
                    </a:cxn>
                    <a:cxn ang="0">
                      <a:pos x="9" y="7"/>
                    </a:cxn>
                    <a:cxn ang="0">
                      <a:pos x="12" y="4"/>
                    </a:cxn>
                    <a:cxn ang="0">
                      <a:pos x="17" y="1"/>
                    </a:cxn>
                    <a:cxn ang="0">
                      <a:pos x="21" y="0"/>
                    </a:cxn>
                    <a:cxn ang="0">
                      <a:pos x="21" y="0"/>
                    </a:cxn>
                    <a:cxn ang="0">
                      <a:pos x="26" y="1"/>
                    </a:cxn>
                    <a:cxn ang="0">
                      <a:pos x="30" y="4"/>
                    </a:cxn>
                    <a:cxn ang="0">
                      <a:pos x="34" y="7"/>
                    </a:cxn>
                    <a:cxn ang="0">
                      <a:pos x="37" y="12"/>
                    </a:cxn>
                    <a:cxn ang="0">
                      <a:pos x="40" y="20"/>
                    </a:cxn>
                    <a:cxn ang="0">
                      <a:pos x="42" y="27"/>
                    </a:cxn>
                    <a:cxn ang="0">
                      <a:pos x="44" y="35"/>
                    </a:cxn>
                    <a:cxn ang="0">
                      <a:pos x="44" y="45"/>
                    </a:cxn>
                    <a:cxn ang="0">
                      <a:pos x="44" y="45"/>
                    </a:cxn>
                    <a:cxn ang="0">
                      <a:pos x="44" y="54"/>
                    </a:cxn>
                    <a:cxn ang="0">
                      <a:pos x="42" y="61"/>
                    </a:cxn>
                    <a:cxn ang="0">
                      <a:pos x="40" y="69"/>
                    </a:cxn>
                    <a:cxn ang="0">
                      <a:pos x="37" y="76"/>
                    </a:cxn>
                    <a:cxn ang="0">
                      <a:pos x="34" y="81"/>
                    </a:cxn>
                    <a:cxn ang="0">
                      <a:pos x="30" y="85"/>
                    </a:cxn>
                    <a:cxn ang="0">
                      <a:pos x="26" y="88"/>
                    </a:cxn>
                    <a:cxn ang="0">
                      <a:pos x="21" y="89"/>
                    </a:cxn>
                    <a:cxn ang="0">
                      <a:pos x="21" y="89"/>
                    </a:cxn>
                  </a:cxnLst>
                  <a:rect l="0" t="0" r="r" b="b"/>
                  <a:pathLst>
                    <a:path w="44" h="89">
                      <a:moveTo>
                        <a:pt x="21" y="89"/>
                      </a:moveTo>
                      <a:lnTo>
                        <a:pt x="21" y="89"/>
                      </a:lnTo>
                      <a:lnTo>
                        <a:pt x="17" y="88"/>
                      </a:lnTo>
                      <a:lnTo>
                        <a:pt x="12" y="85"/>
                      </a:lnTo>
                      <a:lnTo>
                        <a:pt x="9" y="81"/>
                      </a:lnTo>
                      <a:lnTo>
                        <a:pt x="6" y="76"/>
                      </a:lnTo>
                      <a:lnTo>
                        <a:pt x="4" y="69"/>
                      </a:lnTo>
                      <a:lnTo>
                        <a:pt x="1" y="61"/>
                      </a:lnTo>
                      <a:lnTo>
                        <a:pt x="0" y="54"/>
                      </a:ln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0" y="35"/>
                      </a:lnTo>
                      <a:lnTo>
                        <a:pt x="1" y="27"/>
                      </a:lnTo>
                      <a:lnTo>
                        <a:pt x="4" y="20"/>
                      </a:lnTo>
                      <a:lnTo>
                        <a:pt x="6" y="12"/>
                      </a:lnTo>
                      <a:lnTo>
                        <a:pt x="9" y="7"/>
                      </a:lnTo>
                      <a:lnTo>
                        <a:pt x="12" y="4"/>
                      </a:lnTo>
                      <a:lnTo>
                        <a:pt x="17" y="1"/>
                      </a:lnTo>
                      <a:lnTo>
                        <a:pt x="21" y="0"/>
                      </a:lnTo>
                      <a:lnTo>
                        <a:pt x="21" y="0"/>
                      </a:lnTo>
                      <a:lnTo>
                        <a:pt x="26" y="1"/>
                      </a:lnTo>
                      <a:lnTo>
                        <a:pt x="30" y="4"/>
                      </a:lnTo>
                      <a:lnTo>
                        <a:pt x="34" y="7"/>
                      </a:lnTo>
                      <a:lnTo>
                        <a:pt x="37" y="12"/>
                      </a:lnTo>
                      <a:lnTo>
                        <a:pt x="40" y="20"/>
                      </a:lnTo>
                      <a:lnTo>
                        <a:pt x="42" y="27"/>
                      </a:lnTo>
                      <a:lnTo>
                        <a:pt x="44" y="35"/>
                      </a:lnTo>
                      <a:lnTo>
                        <a:pt x="44" y="45"/>
                      </a:lnTo>
                      <a:lnTo>
                        <a:pt x="44" y="45"/>
                      </a:lnTo>
                      <a:lnTo>
                        <a:pt x="44" y="54"/>
                      </a:lnTo>
                      <a:lnTo>
                        <a:pt x="42" y="61"/>
                      </a:lnTo>
                      <a:lnTo>
                        <a:pt x="40" y="69"/>
                      </a:lnTo>
                      <a:lnTo>
                        <a:pt x="37" y="76"/>
                      </a:lnTo>
                      <a:lnTo>
                        <a:pt x="34" y="81"/>
                      </a:lnTo>
                      <a:lnTo>
                        <a:pt x="30" y="85"/>
                      </a:lnTo>
                      <a:lnTo>
                        <a:pt x="26" y="88"/>
                      </a:lnTo>
                      <a:lnTo>
                        <a:pt x="21" y="89"/>
                      </a:lnTo>
                      <a:lnTo>
                        <a:pt x="21" y="8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04" name="Freeform 114"/>
                <p:cNvSpPr>
                  <a:spLocks/>
                </p:cNvSpPr>
                <p:nvPr/>
              </p:nvSpPr>
              <p:spPr bwMode="auto">
                <a:xfrm>
                  <a:off x="1441" y="1511"/>
                  <a:ext cx="61" cy="53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157" y="24"/>
                    </a:cxn>
                    <a:cxn ang="0">
                      <a:pos x="181" y="72"/>
                    </a:cxn>
                    <a:cxn ang="0">
                      <a:pos x="118" y="96"/>
                    </a:cxn>
                    <a:cxn ang="0">
                      <a:pos x="46" y="159"/>
                    </a:cxn>
                    <a:cxn ang="0">
                      <a:pos x="0" y="96"/>
                    </a:cxn>
                    <a:cxn ang="0">
                      <a:pos x="7" y="33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81" h="159">
                      <a:moveTo>
                        <a:pt x="78" y="0"/>
                      </a:moveTo>
                      <a:lnTo>
                        <a:pt x="157" y="24"/>
                      </a:lnTo>
                      <a:lnTo>
                        <a:pt x="181" y="72"/>
                      </a:lnTo>
                      <a:lnTo>
                        <a:pt x="118" y="96"/>
                      </a:lnTo>
                      <a:lnTo>
                        <a:pt x="46" y="159"/>
                      </a:lnTo>
                      <a:lnTo>
                        <a:pt x="0" y="96"/>
                      </a:lnTo>
                      <a:lnTo>
                        <a:pt x="7" y="33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05" name="Freeform 115"/>
                <p:cNvSpPr>
                  <a:spLocks/>
                </p:cNvSpPr>
                <p:nvPr/>
              </p:nvSpPr>
              <p:spPr bwMode="auto">
                <a:xfrm>
                  <a:off x="1283" y="1205"/>
                  <a:ext cx="74" cy="48"/>
                </a:xfrm>
                <a:custGeom>
                  <a:avLst/>
                  <a:gdLst/>
                  <a:ahLst/>
                  <a:cxnLst>
                    <a:cxn ang="0">
                      <a:pos x="94" y="55"/>
                    </a:cxn>
                    <a:cxn ang="0">
                      <a:pos x="158" y="16"/>
                    </a:cxn>
                    <a:cxn ang="0">
                      <a:pos x="221" y="24"/>
                    </a:cxn>
                    <a:cxn ang="0">
                      <a:pos x="214" y="119"/>
                    </a:cxn>
                    <a:cxn ang="0">
                      <a:pos x="79" y="143"/>
                    </a:cxn>
                    <a:cxn ang="0">
                      <a:pos x="39" y="95"/>
                    </a:cxn>
                    <a:cxn ang="0">
                      <a:pos x="0" y="31"/>
                    </a:cxn>
                    <a:cxn ang="0">
                      <a:pos x="32" y="0"/>
                    </a:cxn>
                    <a:cxn ang="0">
                      <a:pos x="71" y="47"/>
                    </a:cxn>
                    <a:cxn ang="0">
                      <a:pos x="94" y="55"/>
                    </a:cxn>
                  </a:cxnLst>
                  <a:rect l="0" t="0" r="r" b="b"/>
                  <a:pathLst>
                    <a:path w="221" h="143">
                      <a:moveTo>
                        <a:pt x="94" y="55"/>
                      </a:moveTo>
                      <a:lnTo>
                        <a:pt x="158" y="16"/>
                      </a:lnTo>
                      <a:lnTo>
                        <a:pt x="221" y="24"/>
                      </a:lnTo>
                      <a:lnTo>
                        <a:pt x="214" y="119"/>
                      </a:lnTo>
                      <a:lnTo>
                        <a:pt x="79" y="143"/>
                      </a:lnTo>
                      <a:lnTo>
                        <a:pt x="39" y="95"/>
                      </a:lnTo>
                      <a:lnTo>
                        <a:pt x="0" y="31"/>
                      </a:lnTo>
                      <a:lnTo>
                        <a:pt x="32" y="0"/>
                      </a:lnTo>
                      <a:lnTo>
                        <a:pt x="71" y="47"/>
                      </a:lnTo>
                      <a:lnTo>
                        <a:pt x="94" y="5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06" name="Freeform 116"/>
                <p:cNvSpPr>
                  <a:spLocks/>
                </p:cNvSpPr>
                <p:nvPr/>
              </p:nvSpPr>
              <p:spPr bwMode="auto">
                <a:xfrm>
                  <a:off x="1283" y="1205"/>
                  <a:ext cx="74" cy="48"/>
                </a:xfrm>
                <a:custGeom>
                  <a:avLst/>
                  <a:gdLst/>
                  <a:ahLst/>
                  <a:cxnLst>
                    <a:cxn ang="0">
                      <a:pos x="94" y="55"/>
                    </a:cxn>
                    <a:cxn ang="0">
                      <a:pos x="158" y="16"/>
                    </a:cxn>
                    <a:cxn ang="0">
                      <a:pos x="221" y="24"/>
                    </a:cxn>
                    <a:cxn ang="0">
                      <a:pos x="214" y="119"/>
                    </a:cxn>
                    <a:cxn ang="0">
                      <a:pos x="79" y="143"/>
                    </a:cxn>
                    <a:cxn ang="0">
                      <a:pos x="39" y="95"/>
                    </a:cxn>
                    <a:cxn ang="0">
                      <a:pos x="0" y="31"/>
                    </a:cxn>
                    <a:cxn ang="0">
                      <a:pos x="32" y="0"/>
                    </a:cxn>
                    <a:cxn ang="0">
                      <a:pos x="71" y="47"/>
                    </a:cxn>
                  </a:cxnLst>
                  <a:rect l="0" t="0" r="r" b="b"/>
                  <a:pathLst>
                    <a:path w="221" h="143">
                      <a:moveTo>
                        <a:pt x="94" y="55"/>
                      </a:moveTo>
                      <a:lnTo>
                        <a:pt x="158" y="16"/>
                      </a:lnTo>
                      <a:lnTo>
                        <a:pt x="221" y="24"/>
                      </a:lnTo>
                      <a:lnTo>
                        <a:pt x="214" y="119"/>
                      </a:lnTo>
                      <a:lnTo>
                        <a:pt x="79" y="143"/>
                      </a:lnTo>
                      <a:lnTo>
                        <a:pt x="39" y="95"/>
                      </a:lnTo>
                      <a:lnTo>
                        <a:pt x="0" y="31"/>
                      </a:lnTo>
                      <a:lnTo>
                        <a:pt x="32" y="0"/>
                      </a:lnTo>
                      <a:lnTo>
                        <a:pt x="71" y="47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07" name="Freeform 117"/>
                <p:cNvSpPr>
                  <a:spLocks/>
                </p:cNvSpPr>
                <p:nvPr/>
              </p:nvSpPr>
              <p:spPr bwMode="auto">
                <a:xfrm>
                  <a:off x="1378" y="1140"/>
                  <a:ext cx="37" cy="39"/>
                </a:xfrm>
                <a:custGeom>
                  <a:avLst/>
                  <a:gdLst/>
                  <a:ahLst/>
                  <a:cxnLst>
                    <a:cxn ang="0">
                      <a:pos x="0" y="23"/>
                    </a:cxn>
                    <a:cxn ang="0">
                      <a:pos x="0" y="79"/>
                    </a:cxn>
                    <a:cxn ang="0">
                      <a:pos x="40" y="118"/>
                    </a:cxn>
                    <a:cxn ang="0">
                      <a:pos x="88" y="110"/>
                    </a:cxn>
                    <a:cxn ang="0">
                      <a:pos x="112" y="55"/>
                    </a:cxn>
                    <a:cxn ang="0">
                      <a:pos x="72" y="0"/>
                    </a:cxn>
                    <a:cxn ang="0">
                      <a:pos x="0" y="23"/>
                    </a:cxn>
                  </a:cxnLst>
                  <a:rect l="0" t="0" r="r" b="b"/>
                  <a:pathLst>
                    <a:path w="112" h="118">
                      <a:moveTo>
                        <a:pt x="0" y="23"/>
                      </a:moveTo>
                      <a:lnTo>
                        <a:pt x="0" y="79"/>
                      </a:lnTo>
                      <a:lnTo>
                        <a:pt x="40" y="118"/>
                      </a:lnTo>
                      <a:lnTo>
                        <a:pt x="88" y="110"/>
                      </a:lnTo>
                      <a:lnTo>
                        <a:pt x="112" y="55"/>
                      </a:lnTo>
                      <a:lnTo>
                        <a:pt x="72" y="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08" name="Freeform 118"/>
                <p:cNvSpPr>
                  <a:spLocks/>
                </p:cNvSpPr>
                <p:nvPr/>
              </p:nvSpPr>
              <p:spPr bwMode="auto">
                <a:xfrm>
                  <a:off x="1370" y="1100"/>
                  <a:ext cx="26" cy="21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0" y="64"/>
                    </a:cxn>
                    <a:cxn ang="0">
                      <a:pos x="63" y="64"/>
                    </a:cxn>
                    <a:cxn ang="0">
                      <a:pos x="78" y="17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78" h="64">
                      <a:moveTo>
                        <a:pt x="8" y="0"/>
                      </a:moveTo>
                      <a:lnTo>
                        <a:pt x="0" y="64"/>
                      </a:lnTo>
                      <a:lnTo>
                        <a:pt x="63" y="64"/>
                      </a:lnTo>
                      <a:lnTo>
                        <a:pt x="78" y="17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09" name="Freeform 119"/>
                <p:cNvSpPr>
                  <a:spLocks/>
                </p:cNvSpPr>
                <p:nvPr/>
              </p:nvSpPr>
              <p:spPr bwMode="auto">
                <a:xfrm>
                  <a:off x="1425" y="1066"/>
                  <a:ext cx="87" cy="92"/>
                </a:xfrm>
                <a:custGeom>
                  <a:avLst/>
                  <a:gdLst/>
                  <a:ahLst/>
                  <a:cxnLst>
                    <a:cxn ang="0">
                      <a:pos x="87" y="0"/>
                    </a:cxn>
                    <a:cxn ang="0">
                      <a:pos x="48" y="55"/>
                    </a:cxn>
                    <a:cxn ang="0">
                      <a:pos x="0" y="110"/>
                    </a:cxn>
                    <a:cxn ang="0">
                      <a:pos x="8" y="173"/>
                    </a:cxn>
                    <a:cxn ang="0">
                      <a:pos x="63" y="173"/>
                    </a:cxn>
                    <a:cxn ang="0">
                      <a:pos x="55" y="213"/>
                    </a:cxn>
                    <a:cxn ang="0">
                      <a:pos x="70" y="259"/>
                    </a:cxn>
                    <a:cxn ang="0">
                      <a:pos x="214" y="276"/>
                    </a:cxn>
                    <a:cxn ang="0">
                      <a:pos x="252" y="221"/>
                    </a:cxn>
                    <a:cxn ang="0">
                      <a:pos x="260" y="134"/>
                    </a:cxn>
                    <a:cxn ang="0">
                      <a:pos x="205" y="62"/>
                    </a:cxn>
                    <a:cxn ang="0">
                      <a:pos x="87" y="0"/>
                    </a:cxn>
                  </a:cxnLst>
                  <a:rect l="0" t="0" r="r" b="b"/>
                  <a:pathLst>
                    <a:path w="260" h="276">
                      <a:moveTo>
                        <a:pt x="87" y="0"/>
                      </a:moveTo>
                      <a:lnTo>
                        <a:pt x="48" y="55"/>
                      </a:lnTo>
                      <a:lnTo>
                        <a:pt x="0" y="110"/>
                      </a:lnTo>
                      <a:lnTo>
                        <a:pt x="8" y="173"/>
                      </a:lnTo>
                      <a:lnTo>
                        <a:pt x="63" y="173"/>
                      </a:lnTo>
                      <a:lnTo>
                        <a:pt x="55" y="213"/>
                      </a:lnTo>
                      <a:lnTo>
                        <a:pt x="70" y="259"/>
                      </a:lnTo>
                      <a:lnTo>
                        <a:pt x="214" y="276"/>
                      </a:lnTo>
                      <a:lnTo>
                        <a:pt x="252" y="221"/>
                      </a:lnTo>
                      <a:lnTo>
                        <a:pt x="260" y="134"/>
                      </a:lnTo>
                      <a:lnTo>
                        <a:pt x="205" y="62"/>
                      </a:lnTo>
                      <a:lnTo>
                        <a:pt x="87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10" name="Freeform 120"/>
                <p:cNvSpPr>
                  <a:spLocks/>
                </p:cNvSpPr>
                <p:nvPr/>
              </p:nvSpPr>
              <p:spPr bwMode="auto">
                <a:xfrm>
                  <a:off x="1475" y="1013"/>
                  <a:ext cx="372" cy="211"/>
                </a:xfrm>
                <a:custGeom>
                  <a:avLst/>
                  <a:gdLst/>
                  <a:ahLst/>
                  <a:cxnLst>
                    <a:cxn ang="0">
                      <a:pos x="88" y="118"/>
                    </a:cxn>
                    <a:cxn ang="0">
                      <a:pos x="111" y="166"/>
                    </a:cxn>
                    <a:cxn ang="0">
                      <a:pos x="151" y="214"/>
                    </a:cxn>
                    <a:cxn ang="0">
                      <a:pos x="190" y="229"/>
                    </a:cxn>
                    <a:cxn ang="0">
                      <a:pos x="269" y="253"/>
                    </a:cxn>
                    <a:cxn ang="0">
                      <a:pos x="341" y="221"/>
                    </a:cxn>
                    <a:cxn ang="0">
                      <a:pos x="436" y="197"/>
                    </a:cxn>
                    <a:cxn ang="0">
                      <a:pos x="468" y="182"/>
                    </a:cxn>
                    <a:cxn ang="0">
                      <a:pos x="468" y="238"/>
                    </a:cxn>
                    <a:cxn ang="0">
                      <a:pos x="365" y="260"/>
                    </a:cxn>
                    <a:cxn ang="0">
                      <a:pos x="302" y="293"/>
                    </a:cxn>
                    <a:cxn ang="0">
                      <a:pos x="357" y="317"/>
                    </a:cxn>
                    <a:cxn ang="0">
                      <a:pos x="254" y="317"/>
                    </a:cxn>
                    <a:cxn ang="0">
                      <a:pos x="206" y="284"/>
                    </a:cxn>
                    <a:cxn ang="0">
                      <a:pos x="199" y="348"/>
                    </a:cxn>
                    <a:cxn ang="0">
                      <a:pos x="238" y="403"/>
                    </a:cxn>
                    <a:cxn ang="0">
                      <a:pos x="190" y="442"/>
                    </a:cxn>
                    <a:cxn ang="0">
                      <a:pos x="151" y="474"/>
                    </a:cxn>
                    <a:cxn ang="0">
                      <a:pos x="103" y="506"/>
                    </a:cxn>
                    <a:cxn ang="0">
                      <a:pos x="80" y="545"/>
                    </a:cxn>
                    <a:cxn ang="0">
                      <a:pos x="0" y="530"/>
                    </a:cxn>
                    <a:cxn ang="0">
                      <a:pos x="41" y="601"/>
                    </a:cxn>
                    <a:cxn ang="0">
                      <a:pos x="262" y="632"/>
                    </a:cxn>
                    <a:cxn ang="0">
                      <a:pos x="388" y="608"/>
                    </a:cxn>
                    <a:cxn ang="0">
                      <a:pos x="444" y="545"/>
                    </a:cxn>
                    <a:cxn ang="0">
                      <a:pos x="396" y="483"/>
                    </a:cxn>
                    <a:cxn ang="0">
                      <a:pos x="444" y="466"/>
                    </a:cxn>
                    <a:cxn ang="0">
                      <a:pos x="499" y="451"/>
                    </a:cxn>
                    <a:cxn ang="0">
                      <a:pos x="578" y="372"/>
                    </a:cxn>
                    <a:cxn ang="0">
                      <a:pos x="602" y="332"/>
                    </a:cxn>
                    <a:cxn ang="0">
                      <a:pos x="665" y="293"/>
                    </a:cxn>
                    <a:cxn ang="0">
                      <a:pos x="751" y="317"/>
                    </a:cxn>
                    <a:cxn ang="0">
                      <a:pos x="909" y="182"/>
                    </a:cxn>
                    <a:cxn ang="0">
                      <a:pos x="878" y="126"/>
                    </a:cxn>
                    <a:cxn ang="0">
                      <a:pos x="1020" y="103"/>
                    </a:cxn>
                    <a:cxn ang="0">
                      <a:pos x="1115" y="63"/>
                    </a:cxn>
                    <a:cxn ang="0">
                      <a:pos x="1060" y="8"/>
                    </a:cxn>
                    <a:cxn ang="0">
                      <a:pos x="965" y="8"/>
                    </a:cxn>
                    <a:cxn ang="0">
                      <a:pos x="727" y="0"/>
                    </a:cxn>
                    <a:cxn ang="0">
                      <a:pos x="650" y="63"/>
                    </a:cxn>
                    <a:cxn ang="0">
                      <a:pos x="578" y="0"/>
                    </a:cxn>
                    <a:cxn ang="0">
                      <a:pos x="570" y="32"/>
                    </a:cxn>
                    <a:cxn ang="0">
                      <a:pos x="436" y="24"/>
                    </a:cxn>
                    <a:cxn ang="0">
                      <a:pos x="372" y="95"/>
                    </a:cxn>
                    <a:cxn ang="0">
                      <a:pos x="309" y="95"/>
                    </a:cxn>
                    <a:cxn ang="0">
                      <a:pos x="278" y="56"/>
                    </a:cxn>
                    <a:cxn ang="0">
                      <a:pos x="206" y="71"/>
                    </a:cxn>
                    <a:cxn ang="0">
                      <a:pos x="190" y="103"/>
                    </a:cxn>
                    <a:cxn ang="0">
                      <a:pos x="88" y="118"/>
                    </a:cxn>
                  </a:cxnLst>
                  <a:rect l="0" t="0" r="r" b="b"/>
                  <a:pathLst>
                    <a:path w="1115" h="632">
                      <a:moveTo>
                        <a:pt x="88" y="118"/>
                      </a:moveTo>
                      <a:lnTo>
                        <a:pt x="111" y="166"/>
                      </a:lnTo>
                      <a:lnTo>
                        <a:pt x="151" y="214"/>
                      </a:lnTo>
                      <a:lnTo>
                        <a:pt x="190" y="229"/>
                      </a:lnTo>
                      <a:lnTo>
                        <a:pt x="269" y="253"/>
                      </a:lnTo>
                      <a:lnTo>
                        <a:pt x="341" y="221"/>
                      </a:lnTo>
                      <a:lnTo>
                        <a:pt x="436" y="197"/>
                      </a:lnTo>
                      <a:lnTo>
                        <a:pt x="468" y="182"/>
                      </a:lnTo>
                      <a:lnTo>
                        <a:pt x="468" y="238"/>
                      </a:lnTo>
                      <a:lnTo>
                        <a:pt x="365" y="260"/>
                      </a:lnTo>
                      <a:lnTo>
                        <a:pt x="302" y="293"/>
                      </a:lnTo>
                      <a:lnTo>
                        <a:pt x="357" y="317"/>
                      </a:lnTo>
                      <a:lnTo>
                        <a:pt x="254" y="317"/>
                      </a:lnTo>
                      <a:lnTo>
                        <a:pt x="206" y="284"/>
                      </a:lnTo>
                      <a:lnTo>
                        <a:pt x="199" y="348"/>
                      </a:lnTo>
                      <a:lnTo>
                        <a:pt x="238" y="403"/>
                      </a:lnTo>
                      <a:lnTo>
                        <a:pt x="190" y="442"/>
                      </a:lnTo>
                      <a:lnTo>
                        <a:pt x="151" y="474"/>
                      </a:lnTo>
                      <a:lnTo>
                        <a:pt x="103" y="506"/>
                      </a:lnTo>
                      <a:lnTo>
                        <a:pt x="80" y="545"/>
                      </a:lnTo>
                      <a:lnTo>
                        <a:pt x="0" y="530"/>
                      </a:lnTo>
                      <a:lnTo>
                        <a:pt x="41" y="601"/>
                      </a:lnTo>
                      <a:lnTo>
                        <a:pt x="262" y="632"/>
                      </a:lnTo>
                      <a:lnTo>
                        <a:pt x="388" y="608"/>
                      </a:lnTo>
                      <a:lnTo>
                        <a:pt x="444" y="545"/>
                      </a:lnTo>
                      <a:lnTo>
                        <a:pt x="396" y="483"/>
                      </a:lnTo>
                      <a:lnTo>
                        <a:pt x="444" y="466"/>
                      </a:lnTo>
                      <a:lnTo>
                        <a:pt x="499" y="451"/>
                      </a:lnTo>
                      <a:lnTo>
                        <a:pt x="578" y="372"/>
                      </a:lnTo>
                      <a:lnTo>
                        <a:pt x="602" y="332"/>
                      </a:lnTo>
                      <a:lnTo>
                        <a:pt x="665" y="293"/>
                      </a:lnTo>
                      <a:lnTo>
                        <a:pt x="751" y="317"/>
                      </a:lnTo>
                      <a:lnTo>
                        <a:pt x="909" y="182"/>
                      </a:lnTo>
                      <a:lnTo>
                        <a:pt x="878" y="126"/>
                      </a:lnTo>
                      <a:lnTo>
                        <a:pt x="1020" y="103"/>
                      </a:lnTo>
                      <a:lnTo>
                        <a:pt x="1115" y="63"/>
                      </a:lnTo>
                      <a:lnTo>
                        <a:pt x="1060" y="8"/>
                      </a:lnTo>
                      <a:lnTo>
                        <a:pt x="965" y="8"/>
                      </a:lnTo>
                      <a:lnTo>
                        <a:pt x="727" y="0"/>
                      </a:lnTo>
                      <a:lnTo>
                        <a:pt x="650" y="63"/>
                      </a:lnTo>
                      <a:lnTo>
                        <a:pt x="578" y="0"/>
                      </a:lnTo>
                      <a:lnTo>
                        <a:pt x="570" y="32"/>
                      </a:lnTo>
                      <a:lnTo>
                        <a:pt x="436" y="24"/>
                      </a:lnTo>
                      <a:lnTo>
                        <a:pt x="372" y="95"/>
                      </a:lnTo>
                      <a:lnTo>
                        <a:pt x="309" y="95"/>
                      </a:lnTo>
                      <a:lnTo>
                        <a:pt x="278" y="56"/>
                      </a:lnTo>
                      <a:lnTo>
                        <a:pt x="206" y="71"/>
                      </a:lnTo>
                      <a:lnTo>
                        <a:pt x="190" y="103"/>
                      </a:lnTo>
                      <a:lnTo>
                        <a:pt x="88" y="1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11" name="Freeform 121"/>
                <p:cNvSpPr>
                  <a:spLocks/>
                </p:cNvSpPr>
                <p:nvPr/>
              </p:nvSpPr>
              <p:spPr bwMode="auto">
                <a:xfrm>
                  <a:off x="1412" y="1192"/>
                  <a:ext cx="169" cy="76"/>
                </a:xfrm>
                <a:custGeom>
                  <a:avLst/>
                  <a:gdLst/>
                  <a:ahLst/>
                  <a:cxnLst>
                    <a:cxn ang="0">
                      <a:pos x="64" y="0"/>
                    </a:cxn>
                    <a:cxn ang="0">
                      <a:pos x="0" y="55"/>
                    </a:cxn>
                    <a:cxn ang="0">
                      <a:pos x="40" y="110"/>
                    </a:cxn>
                    <a:cxn ang="0">
                      <a:pos x="110" y="189"/>
                    </a:cxn>
                    <a:cxn ang="0">
                      <a:pos x="182" y="221"/>
                    </a:cxn>
                    <a:cxn ang="0">
                      <a:pos x="388" y="197"/>
                    </a:cxn>
                    <a:cxn ang="0">
                      <a:pos x="506" y="228"/>
                    </a:cxn>
                    <a:cxn ang="0">
                      <a:pos x="491" y="142"/>
                    </a:cxn>
                    <a:cxn ang="0">
                      <a:pos x="324" y="134"/>
                    </a:cxn>
                    <a:cxn ang="0">
                      <a:pos x="174" y="94"/>
                    </a:cxn>
                    <a:cxn ang="0">
                      <a:pos x="151" y="7"/>
                    </a:cxn>
                    <a:cxn ang="0">
                      <a:pos x="64" y="0"/>
                    </a:cxn>
                  </a:cxnLst>
                  <a:rect l="0" t="0" r="r" b="b"/>
                  <a:pathLst>
                    <a:path w="506" h="228">
                      <a:moveTo>
                        <a:pt x="64" y="0"/>
                      </a:moveTo>
                      <a:lnTo>
                        <a:pt x="0" y="55"/>
                      </a:lnTo>
                      <a:lnTo>
                        <a:pt x="40" y="110"/>
                      </a:lnTo>
                      <a:lnTo>
                        <a:pt x="110" y="189"/>
                      </a:lnTo>
                      <a:lnTo>
                        <a:pt x="182" y="221"/>
                      </a:lnTo>
                      <a:lnTo>
                        <a:pt x="388" y="197"/>
                      </a:lnTo>
                      <a:lnTo>
                        <a:pt x="506" y="228"/>
                      </a:lnTo>
                      <a:lnTo>
                        <a:pt x="491" y="142"/>
                      </a:lnTo>
                      <a:lnTo>
                        <a:pt x="324" y="134"/>
                      </a:lnTo>
                      <a:lnTo>
                        <a:pt x="174" y="94"/>
                      </a:lnTo>
                      <a:lnTo>
                        <a:pt x="151" y="7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12" name="Freeform 122"/>
                <p:cNvSpPr>
                  <a:spLocks/>
                </p:cNvSpPr>
                <p:nvPr/>
              </p:nvSpPr>
              <p:spPr bwMode="auto">
                <a:xfrm>
                  <a:off x="1375" y="1237"/>
                  <a:ext cx="34" cy="23"/>
                </a:xfrm>
                <a:custGeom>
                  <a:avLst/>
                  <a:gdLst/>
                  <a:ahLst/>
                  <a:cxnLst>
                    <a:cxn ang="0">
                      <a:pos x="41" y="0"/>
                    </a:cxn>
                    <a:cxn ang="0">
                      <a:pos x="0" y="48"/>
                    </a:cxn>
                    <a:cxn ang="0">
                      <a:pos x="56" y="70"/>
                    </a:cxn>
                    <a:cxn ang="0">
                      <a:pos x="103" y="48"/>
                    </a:cxn>
                    <a:cxn ang="0">
                      <a:pos x="96" y="8"/>
                    </a:cxn>
                    <a:cxn ang="0">
                      <a:pos x="41" y="0"/>
                    </a:cxn>
                  </a:cxnLst>
                  <a:rect l="0" t="0" r="r" b="b"/>
                  <a:pathLst>
                    <a:path w="103" h="70">
                      <a:moveTo>
                        <a:pt x="41" y="0"/>
                      </a:moveTo>
                      <a:lnTo>
                        <a:pt x="0" y="48"/>
                      </a:lnTo>
                      <a:lnTo>
                        <a:pt x="56" y="70"/>
                      </a:lnTo>
                      <a:lnTo>
                        <a:pt x="103" y="48"/>
                      </a:lnTo>
                      <a:lnTo>
                        <a:pt x="96" y="8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13" name="Freeform 123"/>
                <p:cNvSpPr>
                  <a:spLocks/>
                </p:cNvSpPr>
                <p:nvPr/>
              </p:nvSpPr>
              <p:spPr bwMode="auto">
                <a:xfrm>
                  <a:off x="1699" y="989"/>
                  <a:ext cx="756" cy="641"/>
                </a:xfrm>
                <a:custGeom>
                  <a:avLst/>
                  <a:gdLst/>
                  <a:ahLst/>
                  <a:cxnLst>
                    <a:cxn ang="0">
                      <a:pos x="436" y="261"/>
                    </a:cxn>
                    <a:cxn ang="0">
                      <a:pos x="293" y="388"/>
                    </a:cxn>
                    <a:cxn ang="0">
                      <a:pos x="96" y="489"/>
                    </a:cxn>
                    <a:cxn ang="0">
                      <a:pos x="9" y="554"/>
                    </a:cxn>
                    <a:cxn ang="0">
                      <a:pos x="206" y="592"/>
                    </a:cxn>
                    <a:cxn ang="0">
                      <a:pos x="64" y="616"/>
                    </a:cxn>
                    <a:cxn ang="0">
                      <a:pos x="451" y="695"/>
                    </a:cxn>
                    <a:cxn ang="0">
                      <a:pos x="570" y="901"/>
                    </a:cxn>
                    <a:cxn ang="0">
                      <a:pos x="602" y="1082"/>
                    </a:cxn>
                    <a:cxn ang="0">
                      <a:pos x="692" y="1121"/>
                    </a:cxn>
                    <a:cxn ang="0">
                      <a:pos x="720" y="1194"/>
                    </a:cxn>
                    <a:cxn ang="0">
                      <a:pos x="617" y="1336"/>
                    </a:cxn>
                    <a:cxn ang="0">
                      <a:pos x="633" y="1549"/>
                    </a:cxn>
                    <a:cxn ang="0">
                      <a:pos x="760" y="1842"/>
                    </a:cxn>
                    <a:cxn ang="0">
                      <a:pos x="878" y="1921"/>
                    </a:cxn>
                    <a:cxn ang="0">
                      <a:pos x="1028" y="1707"/>
                    </a:cxn>
                    <a:cxn ang="0">
                      <a:pos x="1091" y="1533"/>
                    </a:cxn>
                    <a:cxn ang="0">
                      <a:pos x="1367" y="1470"/>
                    </a:cxn>
                    <a:cxn ang="0">
                      <a:pos x="1613" y="1343"/>
                    </a:cxn>
                    <a:cxn ang="0">
                      <a:pos x="1834" y="1161"/>
                    </a:cxn>
                    <a:cxn ang="0">
                      <a:pos x="1660" y="1122"/>
                    </a:cxn>
                    <a:cxn ang="0">
                      <a:pos x="1731" y="1051"/>
                    </a:cxn>
                    <a:cxn ang="0">
                      <a:pos x="1858" y="1130"/>
                    </a:cxn>
                    <a:cxn ang="0">
                      <a:pos x="1849" y="1004"/>
                    </a:cxn>
                    <a:cxn ang="0">
                      <a:pos x="1770" y="916"/>
                    </a:cxn>
                    <a:cxn ang="0">
                      <a:pos x="1858" y="940"/>
                    </a:cxn>
                    <a:cxn ang="0">
                      <a:pos x="1945" y="885"/>
                    </a:cxn>
                    <a:cxn ang="0">
                      <a:pos x="1976" y="846"/>
                    </a:cxn>
                    <a:cxn ang="0">
                      <a:pos x="2040" y="751"/>
                    </a:cxn>
                    <a:cxn ang="0">
                      <a:pos x="1961" y="664"/>
                    </a:cxn>
                    <a:cxn ang="0">
                      <a:pos x="2032" y="616"/>
                    </a:cxn>
                    <a:cxn ang="0">
                      <a:pos x="1890" y="530"/>
                    </a:cxn>
                    <a:cxn ang="0">
                      <a:pos x="1993" y="403"/>
                    </a:cxn>
                    <a:cxn ang="0">
                      <a:pos x="1952" y="331"/>
                    </a:cxn>
                    <a:cxn ang="0">
                      <a:pos x="2055" y="300"/>
                    </a:cxn>
                    <a:cxn ang="0">
                      <a:pos x="2269" y="197"/>
                    </a:cxn>
                    <a:cxn ang="0">
                      <a:pos x="1969" y="213"/>
                    </a:cxn>
                    <a:cxn ang="0">
                      <a:pos x="1897" y="158"/>
                    </a:cxn>
                    <a:cxn ang="0">
                      <a:pos x="1748" y="142"/>
                    </a:cxn>
                    <a:cxn ang="0">
                      <a:pos x="1636" y="119"/>
                    </a:cxn>
                    <a:cxn ang="0">
                      <a:pos x="1890" y="71"/>
                    </a:cxn>
                    <a:cxn ang="0">
                      <a:pos x="1487" y="63"/>
                    </a:cxn>
                    <a:cxn ang="0">
                      <a:pos x="1305" y="7"/>
                    </a:cxn>
                    <a:cxn ang="0">
                      <a:pos x="1076" y="47"/>
                    </a:cxn>
                    <a:cxn ang="0">
                      <a:pos x="1052" y="182"/>
                    </a:cxn>
                    <a:cxn ang="0">
                      <a:pos x="957" y="127"/>
                    </a:cxn>
                    <a:cxn ang="0">
                      <a:pos x="894" y="206"/>
                    </a:cxn>
                    <a:cxn ang="0">
                      <a:pos x="815" y="142"/>
                    </a:cxn>
                    <a:cxn ang="0">
                      <a:pos x="760" y="174"/>
                    </a:cxn>
                    <a:cxn ang="0">
                      <a:pos x="578" y="158"/>
                    </a:cxn>
                    <a:cxn ang="0">
                      <a:pos x="475" y="206"/>
                    </a:cxn>
                  </a:cxnLst>
                  <a:rect l="0" t="0" r="r" b="b"/>
                  <a:pathLst>
                    <a:path w="2269" h="1921">
                      <a:moveTo>
                        <a:pt x="475" y="206"/>
                      </a:moveTo>
                      <a:lnTo>
                        <a:pt x="436" y="261"/>
                      </a:lnTo>
                      <a:lnTo>
                        <a:pt x="301" y="292"/>
                      </a:lnTo>
                      <a:lnTo>
                        <a:pt x="293" y="388"/>
                      </a:lnTo>
                      <a:lnTo>
                        <a:pt x="190" y="419"/>
                      </a:lnTo>
                      <a:lnTo>
                        <a:pt x="96" y="489"/>
                      </a:lnTo>
                      <a:lnTo>
                        <a:pt x="0" y="522"/>
                      </a:lnTo>
                      <a:lnTo>
                        <a:pt x="9" y="554"/>
                      </a:lnTo>
                      <a:lnTo>
                        <a:pt x="175" y="545"/>
                      </a:lnTo>
                      <a:lnTo>
                        <a:pt x="206" y="592"/>
                      </a:lnTo>
                      <a:lnTo>
                        <a:pt x="135" y="609"/>
                      </a:lnTo>
                      <a:lnTo>
                        <a:pt x="64" y="616"/>
                      </a:lnTo>
                      <a:lnTo>
                        <a:pt x="175" y="695"/>
                      </a:lnTo>
                      <a:lnTo>
                        <a:pt x="451" y="695"/>
                      </a:lnTo>
                      <a:lnTo>
                        <a:pt x="522" y="775"/>
                      </a:lnTo>
                      <a:lnTo>
                        <a:pt x="570" y="901"/>
                      </a:lnTo>
                      <a:lnTo>
                        <a:pt x="594" y="1027"/>
                      </a:lnTo>
                      <a:lnTo>
                        <a:pt x="602" y="1082"/>
                      </a:lnTo>
                      <a:lnTo>
                        <a:pt x="664" y="1051"/>
                      </a:lnTo>
                      <a:lnTo>
                        <a:pt x="692" y="1121"/>
                      </a:lnTo>
                      <a:lnTo>
                        <a:pt x="610" y="1149"/>
                      </a:lnTo>
                      <a:lnTo>
                        <a:pt x="720" y="1194"/>
                      </a:lnTo>
                      <a:lnTo>
                        <a:pt x="704" y="1288"/>
                      </a:lnTo>
                      <a:lnTo>
                        <a:pt x="617" y="1336"/>
                      </a:lnTo>
                      <a:lnTo>
                        <a:pt x="594" y="1407"/>
                      </a:lnTo>
                      <a:lnTo>
                        <a:pt x="633" y="1549"/>
                      </a:lnTo>
                      <a:lnTo>
                        <a:pt x="688" y="1700"/>
                      </a:lnTo>
                      <a:lnTo>
                        <a:pt x="760" y="1842"/>
                      </a:lnTo>
                      <a:lnTo>
                        <a:pt x="839" y="1857"/>
                      </a:lnTo>
                      <a:lnTo>
                        <a:pt x="878" y="1921"/>
                      </a:lnTo>
                      <a:lnTo>
                        <a:pt x="949" y="1905"/>
                      </a:lnTo>
                      <a:lnTo>
                        <a:pt x="1028" y="1707"/>
                      </a:lnTo>
                      <a:lnTo>
                        <a:pt x="1084" y="1636"/>
                      </a:lnTo>
                      <a:lnTo>
                        <a:pt x="1091" y="1533"/>
                      </a:lnTo>
                      <a:lnTo>
                        <a:pt x="1226" y="1502"/>
                      </a:lnTo>
                      <a:lnTo>
                        <a:pt x="1367" y="1470"/>
                      </a:lnTo>
                      <a:lnTo>
                        <a:pt x="1439" y="1328"/>
                      </a:lnTo>
                      <a:lnTo>
                        <a:pt x="1613" y="1343"/>
                      </a:lnTo>
                      <a:lnTo>
                        <a:pt x="1763" y="1240"/>
                      </a:lnTo>
                      <a:lnTo>
                        <a:pt x="1834" y="1161"/>
                      </a:lnTo>
                      <a:lnTo>
                        <a:pt x="1755" y="1139"/>
                      </a:lnTo>
                      <a:lnTo>
                        <a:pt x="1660" y="1122"/>
                      </a:lnTo>
                      <a:lnTo>
                        <a:pt x="1676" y="1067"/>
                      </a:lnTo>
                      <a:lnTo>
                        <a:pt x="1731" y="1051"/>
                      </a:lnTo>
                      <a:lnTo>
                        <a:pt x="1794" y="1098"/>
                      </a:lnTo>
                      <a:lnTo>
                        <a:pt x="1858" y="1130"/>
                      </a:lnTo>
                      <a:lnTo>
                        <a:pt x="1890" y="1082"/>
                      </a:lnTo>
                      <a:lnTo>
                        <a:pt x="1849" y="1004"/>
                      </a:lnTo>
                      <a:lnTo>
                        <a:pt x="1763" y="972"/>
                      </a:lnTo>
                      <a:lnTo>
                        <a:pt x="1770" y="916"/>
                      </a:lnTo>
                      <a:lnTo>
                        <a:pt x="1834" y="916"/>
                      </a:lnTo>
                      <a:lnTo>
                        <a:pt x="1858" y="940"/>
                      </a:lnTo>
                      <a:lnTo>
                        <a:pt x="1882" y="901"/>
                      </a:lnTo>
                      <a:lnTo>
                        <a:pt x="1945" y="885"/>
                      </a:lnTo>
                      <a:lnTo>
                        <a:pt x="1921" y="846"/>
                      </a:lnTo>
                      <a:lnTo>
                        <a:pt x="1976" y="846"/>
                      </a:lnTo>
                      <a:lnTo>
                        <a:pt x="2024" y="798"/>
                      </a:lnTo>
                      <a:lnTo>
                        <a:pt x="2040" y="751"/>
                      </a:lnTo>
                      <a:lnTo>
                        <a:pt x="1969" y="719"/>
                      </a:lnTo>
                      <a:lnTo>
                        <a:pt x="1961" y="664"/>
                      </a:lnTo>
                      <a:lnTo>
                        <a:pt x="1993" y="624"/>
                      </a:lnTo>
                      <a:lnTo>
                        <a:pt x="2032" y="616"/>
                      </a:lnTo>
                      <a:lnTo>
                        <a:pt x="2024" y="545"/>
                      </a:lnTo>
                      <a:lnTo>
                        <a:pt x="1890" y="530"/>
                      </a:lnTo>
                      <a:lnTo>
                        <a:pt x="1921" y="451"/>
                      </a:lnTo>
                      <a:lnTo>
                        <a:pt x="1993" y="403"/>
                      </a:lnTo>
                      <a:lnTo>
                        <a:pt x="2032" y="371"/>
                      </a:lnTo>
                      <a:lnTo>
                        <a:pt x="1952" y="331"/>
                      </a:lnTo>
                      <a:lnTo>
                        <a:pt x="2008" y="309"/>
                      </a:lnTo>
                      <a:lnTo>
                        <a:pt x="2055" y="300"/>
                      </a:lnTo>
                      <a:lnTo>
                        <a:pt x="2166" y="268"/>
                      </a:lnTo>
                      <a:lnTo>
                        <a:pt x="2269" y="197"/>
                      </a:lnTo>
                      <a:lnTo>
                        <a:pt x="2072" y="182"/>
                      </a:lnTo>
                      <a:lnTo>
                        <a:pt x="1969" y="213"/>
                      </a:lnTo>
                      <a:lnTo>
                        <a:pt x="1827" y="285"/>
                      </a:lnTo>
                      <a:lnTo>
                        <a:pt x="1897" y="158"/>
                      </a:lnTo>
                      <a:lnTo>
                        <a:pt x="1739" y="213"/>
                      </a:lnTo>
                      <a:lnTo>
                        <a:pt x="1748" y="142"/>
                      </a:lnTo>
                      <a:lnTo>
                        <a:pt x="1487" y="166"/>
                      </a:lnTo>
                      <a:lnTo>
                        <a:pt x="1636" y="119"/>
                      </a:lnTo>
                      <a:lnTo>
                        <a:pt x="1827" y="86"/>
                      </a:lnTo>
                      <a:lnTo>
                        <a:pt x="1890" y="71"/>
                      </a:lnTo>
                      <a:lnTo>
                        <a:pt x="1763" y="24"/>
                      </a:lnTo>
                      <a:lnTo>
                        <a:pt x="1487" y="63"/>
                      </a:lnTo>
                      <a:lnTo>
                        <a:pt x="1636" y="0"/>
                      </a:lnTo>
                      <a:lnTo>
                        <a:pt x="1305" y="7"/>
                      </a:lnTo>
                      <a:lnTo>
                        <a:pt x="1210" y="95"/>
                      </a:lnTo>
                      <a:lnTo>
                        <a:pt x="1076" y="47"/>
                      </a:lnTo>
                      <a:lnTo>
                        <a:pt x="1076" y="110"/>
                      </a:lnTo>
                      <a:lnTo>
                        <a:pt x="1052" y="182"/>
                      </a:lnTo>
                      <a:lnTo>
                        <a:pt x="1005" y="127"/>
                      </a:lnTo>
                      <a:lnTo>
                        <a:pt x="957" y="127"/>
                      </a:lnTo>
                      <a:lnTo>
                        <a:pt x="894" y="127"/>
                      </a:lnTo>
                      <a:lnTo>
                        <a:pt x="894" y="206"/>
                      </a:lnTo>
                      <a:lnTo>
                        <a:pt x="823" y="206"/>
                      </a:lnTo>
                      <a:lnTo>
                        <a:pt x="815" y="142"/>
                      </a:lnTo>
                      <a:lnTo>
                        <a:pt x="743" y="134"/>
                      </a:lnTo>
                      <a:lnTo>
                        <a:pt x="760" y="174"/>
                      </a:lnTo>
                      <a:lnTo>
                        <a:pt x="633" y="127"/>
                      </a:lnTo>
                      <a:lnTo>
                        <a:pt x="578" y="158"/>
                      </a:lnTo>
                      <a:lnTo>
                        <a:pt x="530" y="158"/>
                      </a:lnTo>
                      <a:lnTo>
                        <a:pt x="475" y="20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14" name="Freeform 124"/>
                <p:cNvSpPr>
                  <a:spLocks/>
                </p:cNvSpPr>
                <p:nvPr/>
              </p:nvSpPr>
              <p:spPr bwMode="auto">
                <a:xfrm>
                  <a:off x="2480" y="1352"/>
                  <a:ext cx="24" cy="29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0" y="87"/>
                    </a:cxn>
                    <a:cxn ang="0">
                      <a:pos x="72" y="32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72" h="87">
                      <a:moveTo>
                        <a:pt x="24" y="0"/>
                      </a:moveTo>
                      <a:lnTo>
                        <a:pt x="0" y="87"/>
                      </a:lnTo>
                      <a:lnTo>
                        <a:pt x="72" y="32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15" name="Freeform 125"/>
                <p:cNvSpPr>
                  <a:spLocks/>
                </p:cNvSpPr>
                <p:nvPr/>
              </p:nvSpPr>
              <p:spPr bwMode="auto">
                <a:xfrm>
                  <a:off x="4287" y="2652"/>
                  <a:ext cx="134" cy="103"/>
                </a:xfrm>
                <a:custGeom>
                  <a:avLst/>
                  <a:gdLst/>
                  <a:ahLst/>
                  <a:cxnLst>
                    <a:cxn ang="0">
                      <a:pos x="294" y="141"/>
                    </a:cxn>
                    <a:cxn ang="0">
                      <a:pos x="263" y="133"/>
                    </a:cxn>
                    <a:cxn ang="0">
                      <a:pos x="239" y="164"/>
                    </a:cxn>
                    <a:cxn ang="0">
                      <a:pos x="211" y="212"/>
                    </a:cxn>
                    <a:cxn ang="0">
                      <a:pos x="200" y="260"/>
                    </a:cxn>
                    <a:cxn ang="0">
                      <a:pos x="191" y="298"/>
                    </a:cxn>
                    <a:cxn ang="0">
                      <a:pos x="136" y="307"/>
                    </a:cxn>
                    <a:cxn ang="0">
                      <a:pos x="104" y="280"/>
                    </a:cxn>
                    <a:cxn ang="0">
                      <a:pos x="89" y="303"/>
                    </a:cxn>
                    <a:cxn ang="0">
                      <a:pos x="25" y="298"/>
                    </a:cxn>
                    <a:cxn ang="0">
                      <a:pos x="0" y="281"/>
                    </a:cxn>
                    <a:cxn ang="0">
                      <a:pos x="20" y="253"/>
                    </a:cxn>
                    <a:cxn ang="0">
                      <a:pos x="31" y="209"/>
                    </a:cxn>
                    <a:cxn ang="0">
                      <a:pos x="88" y="213"/>
                    </a:cxn>
                    <a:cxn ang="0">
                      <a:pos x="111" y="165"/>
                    </a:cxn>
                    <a:cxn ang="0">
                      <a:pos x="155" y="134"/>
                    </a:cxn>
                    <a:cxn ang="0">
                      <a:pos x="193" y="115"/>
                    </a:cxn>
                    <a:cxn ang="0">
                      <a:pos x="206" y="60"/>
                    </a:cxn>
                    <a:cxn ang="0">
                      <a:pos x="241" y="40"/>
                    </a:cxn>
                    <a:cxn ang="0">
                      <a:pos x="250" y="0"/>
                    </a:cxn>
                    <a:cxn ang="0">
                      <a:pos x="305" y="27"/>
                    </a:cxn>
                    <a:cxn ang="0">
                      <a:pos x="337" y="40"/>
                    </a:cxn>
                    <a:cxn ang="0">
                      <a:pos x="392" y="51"/>
                    </a:cxn>
                    <a:cxn ang="0">
                      <a:pos x="403" y="99"/>
                    </a:cxn>
                    <a:cxn ang="0">
                      <a:pos x="360" y="134"/>
                    </a:cxn>
                    <a:cxn ang="0">
                      <a:pos x="320" y="162"/>
                    </a:cxn>
                    <a:cxn ang="0">
                      <a:pos x="294" y="141"/>
                    </a:cxn>
                  </a:cxnLst>
                  <a:rect l="0" t="0" r="r" b="b"/>
                  <a:pathLst>
                    <a:path w="403" h="307">
                      <a:moveTo>
                        <a:pt x="294" y="141"/>
                      </a:moveTo>
                      <a:lnTo>
                        <a:pt x="263" y="133"/>
                      </a:lnTo>
                      <a:lnTo>
                        <a:pt x="239" y="164"/>
                      </a:lnTo>
                      <a:lnTo>
                        <a:pt x="211" y="212"/>
                      </a:lnTo>
                      <a:lnTo>
                        <a:pt x="200" y="260"/>
                      </a:lnTo>
                      <a:lnTo>
                        <a:pt x="191" y="298"/>
                      </a:lnTo>
                      <a:lnTo>
                        <a:pt x="136" y="307"/>
                      </a:lnTo>
                      <a:lnTo>
                        <a:pt x="104" y="280"/>
                      </a:lnTo>
                      <a:lnTo>
                        <a:pt x="89" y="303"/>
                      </a:lnTo>
                      <a:lnTo>
                        <a:pt x="25" y="298"/>
                      </a:lnTo>
                      <a:lnTo>
                        <a:pt x="0" y="281"/>
                      </a:lnTo>
                      <a:lnTo>
                        <a:pt x="20" y="253"/>
                      </a:lnTo>
                      <a:lnTo>
                        <a:pt x="31" y="209"/>
                      </a:lnTo>
                      <a:lnTo>
                        <a:pt x="88" y="213"/>
                      </a:lnTo>
                      <a:lnTo>
                        <a:pt x="111" y="165"/>
                      </a:lnTo>
                      <a:lnTo>
                        <a:pt x="155" y="134"/>
                      </a:lnTo>
                      <a:lnTo>
                        <a:pt x="193" y="115"/>
                      </a:lnTo>
                      <a:lnTo>
                        <a:pt x="206" y="60"/>
                      </a:lnTo>
                      <a:lnTo>
                        <a:pt x="241" y="40"/>
                      </a:lnTo>
                      <a:lnTo>
                        <a:pt x="250" y="0"/>
                      </a:lnTo>
                      <a:lnTo>
                        <a:pt x="305" y="27"/>
                      </a:lnTo>
                      <a:lnTo>
                        <a:pt x="337" y="40"/>
                      </a:lnTo>
                      <a:lnTo>
                        <a:pt x="392" y="51"/>
                      </a:lnTo>
                      <a:lnTo>
                        <a:pt x="403" y="99"/>
                      </a:lnTo>
                      <a:lnTo>
                        <a:pt x="360" y="134"/>
                      </a:lnTo>
                      <a:lnTo>
                        <a:pt x="320" y="162"/>
                      </a:lnTo>
                      <a:lnTo>
                        <a:pt x="294" y="14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16" name="Freeform 126"/>
                <p:cNvSpPr>
                  <a:spLocks/>
                </p:cNvSpPr>
                <p:nvPr/>
              </p:nvSpPr>
              <p:spPr bwMode="auto">
                <a:xfrm>
                  <a:off x="2748" y="2754"/>
                  <a:ext cx="24" cy="12"/>
                </a:xfrm>
                <a:custGeom>
                  <a:avLst/>
                  <a:gdLst/>
                  <a:ahLst/>
                  <a:cxnLst>
                    <a:cxn ang="0">
                      <a:pos x="6" y="5"/>
                    </a:cxn>
                    <a:cxn ang="0">
                      <a:pos x="71" y="0"/>
                    </a:cxn>
                    <a:cxn ang="0">
                      <a:pos x="59" y="33"/>
                    </a:cxn>
                    <a:cxn ang="0">
                      <a:pos x="11" y="36"/>
                    </a:cxn>
                    <a:cxn ang="0">
                      <a:pos x="0" y="23"/>
                    </a:cxn>
                    <a:cxn ang="0">
                      <a:pos x="6" y="5"/>
                    </a:cxn>
                  </a:cxnLst>
                  <a:rect l="0" t="0" r="r" b="b"/>
                  <a:pathLst>
                    <a:path w="71" h="36">
                      <a:moveTo>
                        <a:pt x="6" y="5"/>
                      </a:moveTo>
                      <a:lnTo>
                        <a:pt x="71" y="0"/>
                      </a:lnTo>
                      <a:lnTo>
                        <a:pt x="59" y="33"/>
                      </a:lnTo>
                      <a:lnTo>
                        <a:pt x="11" y="36"/>
                      </a:lnTo>
                      <a:lnTo>
                        <a:pt x="0" y="23"/>
                      </a:lnTo>
                      <a:lnTo>
                        <a:pt x="6" y="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17" name="Freeform 127"/>
                <p:cNvSpPr>
                  <a:spLocks/>
                </p:cNvSpPr>
                <p:nvPr/>
              </p:nvSpPr>
              <p:spPr bwMode="auto">
                <a:xfrm>
                  <a:off x="3679" y="1779"/>
                  <a:ext cx="861" cy="635"/>
                </a:xfrm>
                <a:custGeom>
                  <a:avLst/>
                  <a:gdLst/>
                  <a:ahLst/>
                  <a:cxnLst>
                    <a:cxn ang="0">
                      <a:pos x="1969" y="918"/>
                    </a:cxn>
                    <a:cxn ang="0">
                      <a:pos x="2099" y="926"/>
                    </a:cxn>
                    <a:cxn ang="0">
                      <a:pos x="2123" y="1016"/>
                    </a:cxn>
                    <a:cxn ang="0">
                      <a:pos x="2131" y="1198"/>
                    </a:cxn>
                    <a:cxn ang="0">
                      <a:pos x="2201" y="1364"/>
                    </a:cxn>
                    <a:cxn ang="0">
                      <a:pos x="2186" y="1546"/>
                    </a:cxn>
                    <a:cxn ang="0">
                      <a:pos x="2103" y="1677"/>
                    </a:cxn>
                    <a:cxn ang="0">
                      <a:pos x="2028" y="1739"/>
                    </a:cxn>
                    <a:cxn ang="0">
                      <a:pos x="1882" y="1800"/>
                    </a:cxn>
                    <a:cxn ang="0">
                      <a:pos x="1708" y="1906"/>
                    </a:cxn>
                    <a:cxn ang="0">
                      <a:pos x="1641" y="1883"/>
                    </a:cxn>
                    <a:cxn ang="0">
                      <a:pos x="1455" y="1759"/>
                    </a:cxn>
                    <a:cxn ang="0">
                      <a:pos x="1356" y="1862"/>
                    </a:cxn>
                    <a:cxn ang="0">
                      <a:pos x="1237" y="1831"/>
                    </a:cxn>
                    <a:cxn ang="0">
                      <a:pos x="1150" y="1700"/>
                    </a:cxn>
                    <a:cxn ang="0">
                      <a:pos x="1205" y="1597"/>
                    </a:cxn>
                    <a:cxn ang="0">
                      <a:pos x="1123" y="1527"/>
                    </a:cxn>
                    <a:cxn ang="0">
                      <a:pos x="968" y="1452"/>
                    </a:cxn>
                    <a:cxn ang="0">
                      <a:pos x="814" y="1518"/>
                    </a:cxn>
                    <a:cxn ang="0">
                      <a:pos x="697" y="1522"/>
                    </a:cxn>
                    <a:cxn ang="0">
                      <a:pos x="515" y="1471"/>
                    </a:cxn>
                    <a:cxn ang="0">
                      <a:pos x="447" y="1429"/>
                    </a:cxn>
                    <a:cxn ang="0">
                      <a:pos x="317" y="1349"/>
                    </a:cxn>
                    <a:cxn ang="0">
                      <a:pos x="215" y="1226"/>
                    </a:cxn>
                    <a:cxn ang="0">
                      <a:pos x="55" y="1230"/>
                    </a:cxn>
                    <a:cxn ang="0">
                      <a:pos x="44" y="1091"/>
                    </a:cxn>
                    <a:cxn ang="0">
                      <a:pos x="55" y="977"/>
                    </a:cxn>
                    <a:cxn ang="0">
                      <a:pos x="9" y="879"/>
                    </a:cxn>
                    <a:cxn ang="0">
                      <a:pos x="131" y="872"/>
                    </a:cxn>
                    <a:cxn ang="0">
                      <a:pos x="222" y="800"/>
                    </a:cxn>
                    <a:cxn ang="0">
                      <a:pos x="226" y="643"/>
                    </a:cxn>
                    <a:cxn ang="0">
                      <a:pos x="348" y="575"/>
                    </a:cxn>
                    <a:cxn ang="0">
                      <a:pos x="455" y="504"/>
                    </a:cxn>
                    <a:cxn ang="0">
                      <a:pos x="534" y="369"/>
                    </a:cxn>
                    <a:cxn ang="0">
                      <a:pos x="598" y="348"/>
                    </a:cxn>
                    <a:cxn ang="0">
                      <a:pos x="712" y="510"/>
                    </a:cxn>
                    <a:cxn ang="0">
                      <a:pos x="913" y="570"/>
                    </a:cxn>
                    <a:cxn ang="0">
                      <a:pos x="1229" y="677"/>
                    </a:cxn>
                    <a:cxn ang="0">
                      <a:pos x="1419" y="708"/>
                    </a:cxn>
                    <a:cxn ang="0">
                      <a:pos x="1617" y="633"/>
                    </a:cxn>
                    <a:cxn ang="0">
                      <a:pos x="1684" y="546"/>
                    </a:cxn>
                    <a:cxn ang="0">
                      <a:pos x="1834" y="431"/>
                    </a:cxn>
                    <a:cxn ang="0">
                      <a:pos x="1804" y="357"/>
                    </a:cxn>
                    <a:cxn ang="0">
                      <a:pos x="1752" y="248"/>
                    </a:cxn>
                    <a:cxn ang="0">
                      <a:pos x="1858" y="246"/>
                    </a:cxn>
                    <a:cxn ang="0">
                      <a:pos x="1873" y="48"/>
                    </a:cxn>
                    <a:cxn ang="0">
                      <a:pos x="2138" y="55"/>
                    </a:cxn>
                    <a:cxn ang="0">
                      <a:pos x="2225" y="190"/>
                    </a:cxn>
                    <a:cxn ang="0">
                      <a:pos x="2376" y="282"/>
                    </a:cxn>
                    <a:cxn ang="0">
                      <a:pos x="2478" y="341"/>
                    </a:cxn>
                    <a:cxn ang="0">
                      <a:pos x="2581" y="388"/>
                    </a:cxn>
                    <a:cxn ang="0">
                      <a:pos x="2502" y="519"/>
                    </a:cxn>
                    <a:cxn ang="0">
                      <a:pos x="2526" y="626"/>
                    </a:cxn>
                    <a:cxn ang="0">
                      <a:pos x="2435" y="677"/>
                    </a:cxn>
                    <a:cxn ang="0">
                      <a:pos x="2304" y="712"/>
                    </a:cxn>
                    <a:cxn ang="0">
                      <a:pos x="2182" y="850"/>
                    </a:cxn>
                    <a:cxn ang="0">
                      <a:pos x="2099" y="767"/>
                    </a:cxn>
                    <a:cxn ang="0">
                      <a:pos x="2032" y="823"/>
                    </a:cxn>
                  </a:cxnLst>
                  <a:rect l="0" t="0" r="r" b="b"/>
                  <a:pathLst>
                    <a:path w="2581" h="1906">
                      <a:moveTo>
                        <a:pt x="2032" y="823"/>
                      </a:moveTo>
                      <a:lnTo>
                        <a:pt x="1965" y="870"/>
                      </a:lnTo>
                      <a:lnTo>
                        <a:pt x="1969" y="918"/>
                      </a:lnTo>
                      <a:lnTo>
                        <a:pt x="2016" y="957"/>
                      </a:lnTo>
                      <a:lnTo>
                        <a:pt x="2063" y="961"/>
                      </a:lnTo>
                      <a:lnTo>
                        <a:pt x="2099" y="926"/>
                      </a:lnTo>
                      <a:lnTo>
                        <a:pt x="2166" y="933"/>
                      </a:lnTo>
                      <a:lnTo>
                        <a:pt x="2182" y="997"/>
                      </a:lnTo>
                      <a:lnTo>
                        <a:pt x="2123" y="1016"/>
                      </a:lnTo>
                      <a:lnTo>
                        <a:pt x="2072" y="1060"/>
                      </a:lnTo>
                      <a:lnTo>
                        <a:pt x="2091" y="1119"/>
                      </a:lnTo>
                      <a:lnTo>
                        <a:pt x="2131" y="1198"/>
                      </a:lnTo>
                      <a:lnTo>
                        <a:pt x="2190" y="1257"/>
                      </a:lnTo>
                      <a:lnTo>
                        <a:pt x="2190" y="1309"/>
                      </a:lnTo>
                      <a:lnTo>
                        <a:pt x="2201" y="1364"/>
                      </a:lnTo>
                      <a:lnTo>
                        <a:pt x="2225" y="1494"/>
                      </a:lnTo>
                      <a:lnTo>
                        <a:pt x="2193" y="1502"/>
                      </a:lnTo>
                      <a:lnTo>
                        <a:pt x="2186" y="1546"/>
                      </a:lnTo>
                      <a:lnTo>
                        <a:pt x="2142" y="1586"/>
                      </a:lnTo>
                      <a:lnTo>
                        <a:pt x="2146" y="1645"/>
                      </a:lnTo>
                      <a:lnTo>
                        <a:pt x="2103" y="1677"/>
                      </a:lnTo>
                      <a:lnTo>
                        <a:pt x="2072" y="1680"/>
                      </a:lnTo>
                      <a:lnTo>
                        <a:pt x="2063" y="1728"/>
                      </a:lnTo>
                      <a:lnTo>
                        <a:pt x="2028" y="1739"/>
                      </a:lnTo>
                      <a:lnTo>
                        <a:pt x="2020" y="1783"/>
                      </a:lnTo>
                      <a:lnTo>
                        <a:pt x="1941" y="1807"/>
                      </a:lnTo>
                      <a:lnTo>
                        <a:pt x="1882" y="1800"/>
                      </a:lnTo>
                      <a:lnTo>
                        <a:pt x="1811" y="1822"/>
                      </a:lnTo>
                      <a:lnTo>
                        <a:pt x="1739" y="1877"/>
                      </a:lnTo>
                      <a:lnTo>
                        <a:pt x="1708" y="1906"/>
                      </a:lnTo>
                      <a:lnTo>
                        <a:pt x="1688" y="1842"/>
                      </a:lnTo>
                      <a:lnTo>
                        <a:pt x="1660" y="1827"/>
                      </a:lnTo>
                      <a:lnTo>
                        <a:pt x="1641" y="1883"/>
                      </a:lnTo>
                      <a:lnTo>
                        <a:pt x="1573" y="1783"/>
                      </a:lnTo>
                      <a:lnTo>
                        <a:pt x="1502" y="1759"/>
                      </a:lnTo>
                      <a:lnTo>
                        <a:pt x="1455" y="1759"/>
                      </a:lnTo>
                      <a:lnTo>
                        <a:pt x="1384" y="1800"/>
                      </a:lnTo>
                      <a:lnTo>
                        <a:pt x="1349" y="1815"/>
                      </a:lnTo>
                      <a:lnTo>
                        <a:pt x="1356" y="1862"/>
                      </a:lnTo>
                      <a:lnTo>
                        <a:pt x="1293" y="1870"/>
                      </a:lnTo>
                      <a:lnTo>
                        <a:pt x="1281" y="1839"/>
                      </a:lnTo>
                      <a:lnTo>
                        <a:pt x="1237" y="1831"/>
                      </a:lnTo>
                      <a:lnTo>
                        <a:pt x="1225" y="1756"/>
                      </a:lnTo>
                      <a:lnTo>
                        <a:pt x="1202" y="1708"/>
                      </a:lnTo>
                      <a:lnTo>
                        <a:pt x="1150" y="1700"/>
                      </a:lnTo>
                      <a:lnTo>
                        <a:pt x="1154" y="1660"/>
                      </a:lnTo>
                      <a:lnTo>
                        <a:pt x="1187" y="1636"/>
                      </a:lnTo>
                      <a:lnTo>
                        <a:pt x="1205" y="1597"/>
                      </a:lnTo>
                      <a:lnTo>
                        <a:pt x="1187" y="1546"/>
                      </a:lnTo>
                      <a:lnTo>
                        <a:pt x="1174" y="1518"/>
                      </a:lnTo>
                      <a:lnTo>
                        <a:pt x="1123" y="1527"/>
                      </a:lnTo>
                      <a:lnTo>
                        <a:pt x="1092" y="1479"/>
                      </a:lnTo>
                      <a:lnTo>
                        <a:pt x="1040" y="1452"/>
                      </a:lnTo>
                      <a:lnTo>
                        <a:pt x="968" y="1452"/>
                      </a:lnTo>
                      <a:lnTo>
                        <a:pt x="913" y="1482"/>
                      </a:lnTo>
                      <a:lnTo>
                        <a:pt x="889" y="1517"/>
                      </a:lnTo>
                      <a:lnTo>
                        <a:pt x="814" y="1518"/>
                      </a:lnTo>
                      <a:lnTo>
                        <a:pt x="763" y="1494"/>
                      </a:lnTo>
                      <a:lnTo>
                        <a:pt x="740" y="1538"/>
                      </a:lnTo>
                      <a:lnTo>
                        <a:pt x="697" y="1522"/>
                      </a:lnTo>
                      <a:lnTo>
                        <a:pt x="595" y="1515"/>
                      </a:lnTo>
                      <a:lnTo>
                        <a:pt x="550" y="1491"/>
                      </a:lnTo>
                      <a:lnTo>
                        <a:pt x="515" y="1471"/>
                      </a:lnTo>
                      <a:lnTo>
                        <a:pt x="510" y="1419"/>
                      </a:lnTo>
                      <a:lnTo>
                        <a:pt x="495" y="1452"/>
                      </a:lnTo>
                      <a:lnTo>
                        <a:pt x="447" y="1429"/>
                      </a:lnTo>
                      <a:lnTo>
                        <a:pt x="408" y="1390"/>
                      </a:lnTo>
                      <a:lnTo>
                        <a:pt x="357" y="1388"/>
                      </a:lnTo>
                      <a:lnTo>
                        <a:pt x="317" y="1349"/>
                      </a:lnTo>
                      <a:lnTo>
                        <a:pt x="249" y="1336"/>
                      </a:lnTo>
                      <a:lnTo>
                        <a:pt x="249" y="1253"/>
                      </a:lnTo>
                      <a:lnTo>
                        <a:pt x="215" y="1226"/>
                      </a:lnTo>
                      <a:lnTo>
                        <a:pt x="162" y="1222"/>
                      </a:lnTo>
                      <a:lnTo>
                        <a:pt x="99" y="1261"/>
                      </a:lnTo>
                      <a:lnTo>
                        <a:pt x="55" y="1230"/>
                      </a:lnTo>
                      <a:lnTo>
                        <a:pt x="60" y="1167"/>
                      </a:lnTo>
                      <a:lnTo>
                        <a:pt x="37" y="1135"/>
                      </a:lnTo>
                      <a:lnTo>
                        <a:pt x="44" y="1091"/>
                      </a:lnTo>
                      <a:lnTo>
                        <a:pt x="44" y="1091"/>
                      </a:lnTo>
                      <a:lnTo>
                        <a:pt x="55" y="1017"/>
                      </a:lnTo>
                      <a:lnTo>
                        <a:pt x="55" y="977"/>
                      </a:lnTo>
                      <a:lnTo>
                        <a:pt x="48" y="982"/>
                      </a:lnTo>
                      <a:lnTo>
                        <a:pt x="0" y="951"/>
                      </a:lnTo>
                      <a:lnTo>
                        <a:pt x="9" y="879"/>
                      </a:lnTo>
                      <a:lnTo>
                        <a:pt x="44" y="852"/>
                      </a:lnTo>
                      <a:lnTo>
                        <a:pt x="111" y="896"/>
                      </a:lnTo>
                      <a:lnTo>
                        <a:pt x="131" y="872"/>
                      </a:lnTo>
                      <a:lnTo>
                        <a:pt x="127" y="844"/>
                      </a:lnTo>
                      <a:lnTo>
                        <a:pt x="206" y="829"/>
                      </a:lnTo>
                      <a:lnTo>
                        <a:pt x="222" y="800"/>
                      </a:lnTo>
                      <a:lnTo>
                        <a:pt x="258" y="785"/>
                      </a:lnTo>
                      <a:lnTo>
                        <a:pt x="261" y="658"/>
                      </a:lnTo>
                      <a:lnTo>
                        <a:pt x="226" y="643"/>
                      </a:lnTo>
                      <a:lnTo>
                        <a:pt x="241" y="610"/>
                      </a:lnTo>
                      <a:lnTo>
                        <a:pt x="333" y="599"/>
                      </a:lnTo>
                      <a:lnTo>
                        <a:pt x="348" y="575"/>
                      </a:lnTo>
                      <a:lnTo>
                        <a:pt x="352" y="513"/>
                      </a:lnTo>
                      <a:lnTo>
                        <a:pt x="399" y="489"/>
                      </a:lnTo>
                      <a:lnTo>
                        <a:pt x="455" y="504"/>
                      </a:lnTo>
                      <a:lnTo>
                        <a:pt x="475" y="402"/>
                      </a:lnTo>
                      <a:lnTo>
                        <a:pt x="499" y="378"/>
                      </a:lnTo>
                      <a:lnTo>
                        <a:pt x="534" y="369"/>
                      </a:lnTo>
                      <a:lnTo>
                        <a:pt x="546" y="334"/>
                      </a:lnTo>
                      <a:lnTo>
                        <a:pt x="574" y="314"/>
                      </a:lnTo>
                      <a:lnTo>
                        <a:pt x="598" y="348"/>
                      </a:lnTo>
                      <a:lnTo>
                        <a:pt x="664" y="384"/>
                      </a:lnTo>
                      <a:lnTo>
                        <a:pt x="681" y="436"/>
                      </a:lnTo>
                      <a:lnTo>
                        <a:pt x="712" y="510"/>
                      </a:lnTo>
                      <a:lnTo>
                        <a:pt x="815" y="530"/>
                      </a:lnTo>
                      <a:lnTo>
                        <a:pt x="861" y="543"/>
                      </a:lnTo>
                      <a:lnTo>
                        <a:pt x="913" y="570"/>
                      </a:lnTo>
                      <a:lnTo>
                        <a:pt x="946" y="626"/>
                      </a:lnTo>
                      <a:lnTo>
                        <a:pt x="977" y="657"/>
                      </a:lnTo>
                      <a:lnTo>
                        <a:pt x="1229" y="677"/>
                      </a:lnTo>
                      <a:lnTo>
                        <a:pt x="1285" y="692"/>
                      </a:lnTo>
                      <a:lnTo>
                        <a:pt x="1352" y="729"/>
                      </a:lnTo>
                      <a:lnTo>
                        <a:pt x="1419" y="708"/>
                      </a:lnTo>
                      <a:lnTo>
                        <a:pt x="1455" y="681"/>
                      </a:lnTo>
                      <a:lnTo>
                        <a:pt x="1546" y="692"/>
                      </a:lnTo>
                      <a:lnTo>
                        <a:pt x="1617" y="633"/>
                      </a:lnTo>
                      <a:lnTo>
                        <a:pt x="1625" y="578"/>
                      </a:lnTo>
                      <a:lnTo>
                        <a:pt x="1621" y="526"/>
                      </a:lnTo>
                      <a:lnTo>
                        <a:pt x="1684" y="546"/>
                      </a:lnTo>
                      <a:lnTo>
                        <a:pt x="1728" y="503"/>
                      </a:lnTo>
                      <a:lnTo>
                        <a:pt x="1767" y="471"/>
                      </a:lnTo>
                      <a:lnTo>
                        <a:pt x="1834" y="431"/>
                      </a:lnTo>
                      <a:lnTo>
                        <a:pt x="1914" y="396"/>
                      </a:lnTo>
                      <a:lnTo>
                        <a:pt x="1877" y="348"/>
                      </a:lnTo>
                      <a:lnTo>
                        <a:pt x="1804" y="357"/>
                      </a:lnTo>
                      <a:lnTo>
                        <a:pt x="1767" y="367"/>
                      </a:lnTo>
                      <a:lnTo>
                        <a:pt x="1757" y="348"/>
                      </a:lnTo>
                      <a:lnTo>
                        <a:pt x="1752" y="248"/>
                      </a:lnTo>
                      <a:lnTo>
                        <a:pt x="1763" y="210"/>
                      </a:lnTo>
                      <a:lnTo>
                        <a:pt x="1798" y="246"/>
                      </a:lnTo>
                      <a:lnTo>
                        <a:pt x="1858" y="246"/>
                      </a:lnTo>
                      <a:lnTo>
                        <a:pt x="1870" y="158"/>
                      </a:lnTo>
                      <a:lnTo>
                        <a:pt x="1905" y="127"/>
                      </a:lnTo>
                      <a:lnTo>
                        <a:pt x="1873" y="48"/>
                      </a:lnTo>
                      <a:lnTo>
                        <a:pt x="1897" y="0"/>
                      </a:lnTo>
                      <a:lnTo>
                        <a:pt x="2091" y="5"/>
                      </a:lnTo>
                      <a:lnTo>
                        <a:pt x="2138" y="55"/>
                      </a:lnTo>
                      <a:lnTo>
                        <a:pt x="2182" y="96"/>
                      </a:lnTo>
                      <a:lnTo>
                        <a:pt x="2214" y="135"/>
                      </a:lnTo>
                      <a:lnTo>
                        <a:pt x="2225" y="190"/>
                      </a:lnTo>
                      <a:lnTo>
                        <a:pt x="2261" y="234"/>
                      </a:lnTo>
                      <a:lnTo>
                        <a:pt x="2340" y="250"/>
                      </a:lnTo>
                      <a:lnTo>
                        <a:pt x="2376" y="282"/>
                      </a:lnTo>
                      <a:lnTo>
                        <a:pt x="2414" y="309"/>
                      </a:lnTo>
                      <a:lnTo>
                        <a:pt x="2431" y="337"/>
                      </a:lnTo>
                      <a:lnTo>
                        <a:pt x="2478" y="341"/>
                      </a:lnTo>
                      <a:lnTo>
                        <a:pt x="2558" y="325"/>
                      </a:lnTo>
                      <a:lnTo>
                        <a:pt x="2573" y="348"/>
                      </a:lnTo>
                      <a:lnTo>
                        <a:pt x="2581" y="388"/>
                      </a:lnTo>
                      <a:lnTo>
                        <a:pt x="2549" y="412"/>
                      </a:lnTo>
                      <a:lnTo>
                        <a:pt x="2545" y="526"/>
                      </a:lnTo>
                      <a:lnTo>
                        <a:pt x="2502" y="519"/>
                      </a:lnTo>
                      <a:lnTo>
                        <a:pt x="2478" y="565"/>
                      </a:lnTo>
                      <a:lnTo>
                        <a:pt x="2482" y="617"/>
                      </a:lnTo>
                      <a:lnTo>
                        <a:pt x="2526" y="626"/>
                      </a:lnTo>
                      <a:lnTo>
                        <a:pt x="2524" y="626"/>
                      </a:lnTo>
                      <a:lnTo>
                        <a:pt x="2478" y="661"/>
                      </a:lnTo>
                      <a:lnTo>
                        <a:pt x="2435" y="677"/>
                      </a:lnTo>
                      <a:lnTo>
                        <a:pt x="2387" y="729"/>
                      </a:lnTo>
                      <a:lnTo>
                        <a:pt x="2344" y="729"/>
                      </a:lnTo>
                      <a:lnTo>
                        <a:pt x="2304" y="712"/>
                      </a:lnTo>
                      <a:lnTo>
                        <a:pt x="2280" y="788"/>
                      </a:lnTo>
                      <a:lnTo>
                        <a:pt x="2237" y="815"/>
                      </a:lnTo>
                      <a:lnTo>
                        <a:pt x="2182" y="850"/>
                      </a:lnTo>
                      <a:lnTo>
                        <a:pt x="2114" y="874"/>
                      </a:lnTo>
                      <a:lnTo>
                        <a:pt x="2111" y="819"/>
                      </a:lnTo>
                      <a:lnTo>
                        <a:pt x="2099" y="767"/>
                      </a:lnTo>
                      <a:lnTo>
                        <a:pt x="2079" y="764"/>
                      </a:lnTo>
                      <a:lnTo>
                        <a:pt x="2052" y="788"/>
                      </a:lnTo>
                      <a:lnTo>
                        <a:pt x="2032" y="82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18" name="Freeform 128"/>
                <p:cNvSpPr>
                  <a:spLocks/>
                </p:cNvSpPr>
                <p:nvPr/>
              </p:nvSpPr>
              <p:spPr bwMode="auto">
                <a:xfrm>
                  <a:off x="3679" y="1779"/>
                  <a:ext cx="861" cy="635"/>
                </a:xfrm>
                <a:custGeom>
                  <a:avLst/>
                  <a:gdLst/>
                  <a:ahLst/>
                  <a:cxnLst>
                    <a:cxn ang="0">
                      <a:pos x="1969" y="918"/>
                    </a:cxn>
                    <a:cxn ang="0">
                      <a:pos x="2099" y="926"/>
                    </a:cxn>
                    <a:cxn ang="0">
                      <a:pos x="2123" y="1016"/>
                    </a:cxn>
                    <a:cxn ang="0">
                      <a:pos x="2131" y="1198"/>
                    </a:cxn>
                    <a:cxn ang="0">
                      <a:pos x="2201" y="1364"/>
                    </a:cxn>
                    <a:cxn ang="0">
                      <a:pos x="2186" y="1546"/>
                    </a:cxn>
                    <a:cxn ang="0">
                      <a:pos x="2103" y="1677"/>
                    </a:cxn>
                    <a:cxn ang="0">
                      <a:pos x="2028" y="1739"/>
                    </a:cxn>
                    <a:cxn ang="0">
                      <a:pos x="1882" y="1800"/>
                    </a:cxn>
                    <a:cxn ang="0">
                      <a:pos x="1708" y="1906"/>
                    </a:cxn>
                    <a:cxn ang="0">
                      <a:pos x="1641" y="1883"/>
                    </a:cxn>
                    <a:cxn ang="0">
                      <a:pos x="1455" y="1759"/>
                    </a:cxn>
                    <a:cxn ang="0">
                      <a:pos x="1356" y="1862"/>
                    </a:cxn>
                    <a:cxn ang="0">
                      <a:pos x="1237" y="1831"/>
                    </a:cxn>
                    <a:cxn ang="0">
                      <a:pos x="1150" y="1700"/>
                    </a:cxn>
                    <a:cxn ang="0">
                      <a:pos x="1205" y="1597"/>
                    </a:cxn>
                    <a:cxn ang="0">
                      <a:pos x="1123" y="1527"/>
                    </a:cxn>
                    <a:cxn ang="0">
                      <a:pos x="968" y="1452"/>
                    </a:cxn>
                    <a:cxn ang="0">
                      <a:pos x="814" y="1518"/>
                    </a:cxn>
                    <a:cxn ang="0">
                      <a:pos x="697" y="1522"/>
                    </a:cxn>
                    <a:cxn ang="0">
                      <a:pos x="515" y="1471"/>
                    </a:cxn>
                    <a:cxn ang="0">
                      <a:pos x="447" y="1429"/>
                    </a:cxn>
                    <a:cxn ang="0">
                      <a:pos x="317" y="1349"/>
                    </a:cxn>
                    <a:cxn ang="0">
                      <a:pos x="215" y="1226"/>
                    </a:cxn>
                    <a:cxn ang="0">
                      <a:pos x="55" y="1230"/>
                    </a:cxn>
                    <a:cxn ang="0">
                      <a:pos x="44" y="1091"/>
                    </a:cxn>
                    <a:cxn ang="0">
                      <a:pos x="55" y="977"/>
                    </a:cxn>
                    <a:cxn ang="0">
                      <a:pos x="9" y="879"/>
                    </a:cxn>
                    <a:cxn ang="0">
                      <a:pos x="131" y="872"/>
                    </a:cxn>
                    <a:cxn ang="0">
                      <a:pos x="222" y="800"/>
                    </a:cxn>
                    <a:cxn ang="0">
                      <a:pos x="226" y="643"/>
                    </a:cxn>
                    <a:cxn ang="0">
                      <a:pos x="348" y="575"/>
                    </a:cxn>
                    <a:cxn ang="0">
                      <a:pos x="455" y="504"/>
                    </a:cxn>
                    <a:cxn ang="0">
                      <a:pos x="534" y="369"/>
                    </a:cxn>
                    <a:cxn ang="0">
                      <a:pos x="598" y="348"/>
                    </a:cxn>
                    <a:cxn ang="0">
                      <a:pos x="712" y="510"/>
                    </a:cxn>
                    <a:cxn ang="0">
                      <a:pos x="913" y="570"/>
                    </a:cxn>
                    <a:cxn ang="0">
                      <a:pos x="1229" y="677"/>
                    </a:cxn>
                    <a:cxn ang="0">
                      <a:pos x="1419" y="708"/>
                    </a:cxn>
                    <a:cxn ang="0">
                      <a:pos x="1617" y="633"/>
                    </a:cxn>
                    <a:cxn ang="0">
                      <a:pos x="1684" y="546"/>
                    </a:cxn>
                    <a:cxn ang="0">
                      <a:pos x="1834" y="431"/>
                    </a:cxn>
                    <a:cxn ang="0">
                      <a:pos x="1804" y="357"/>
                    </a:cxn>
                    <a:cxn ang="0">
                      <a:pos x="1752" y="248"/>
                    </a:cxn>
                    <a:cxn ang="0">
                      <a:pos x="1858" y="246"/>
                    </a:cxn>
                    <a:cxn ang="0">
                      <a:pos x="1873" y="48"/>
                    </a:cxn>
                    <a:cxn ang="0">
                      <a:pos x="2138" y="55"/>
                    </a:cxn>
                    <a:cxn ang="0">
                      <a:pos x="2225" y="190"/>
                    </a:cxn>
                    <a:cxn ang="0">
                      <a:pos x="2376" y="282"/>
                    </a:cxn>
                    <a:cxn ang="0">
                      <a:pos x="2478" y="341"/>
                    </a:cxn>
                    <a:cxn ang="0">
                      <a:pos x="2581" y="388"/>
                    </a:cxn>
                    <a:cxn ang="0">
                      <a:pos x="2502" y="519"/>
                    </a:cxn>
                    <a:cxn ang="0">
                      <a:pos x="2526" y="626"/>
                    </a:cxn>
                    <a:cxn ang="0">
                      <a:pos x="2435" y="677"/>
                    </a:cxn>
                    <a:cxn ang="0">
                      <a:pos x="2304" y="712"/>
                    </a:cxn>
                    <a:cxn ang="0">
                      <a:pos x="2182" y="850"/>
                    </a:cxn>
                    <a:cxn ang="0">
                      <a:pos x="2099" y="767"/>
                    </a:cxn>
                    <a:cxn ang="0">
                      <a:pos x="2032" y="823"/>
                    </a:cxn>
                  </a:cxnLst>
                  <a:rect l="0" t="0" r="r" b="b"/>
                  <a:pathLst>
                    <a:path w="2581" h="1906">
                      <a:moveTo>
                        <a:pt x="2032" y="823"/>
                      </a:moveTo>
                      <a:lnTo>
                        <a:pt x="1965" y="870"/>
                      </a:lnTo>
                      <a:lnTo>
                        <a:pt x="1969" y="918"/>
                      </a:lnTo>
                      <a:lnTo>
                        <a:pt x="2016" y="957"/>
                      </a:lnTo>
                      <a:lnTo>
                        <a:pt x="2063" y="961"/>
                      </a:lnTo>
                      <a:lnTo>
                        <a:pt x="2099" y="926"/>
                      </a:lnTo>
                      <a:lnTo>
                        <a:pt x="2166" y="933"/>
                      </a:lnTo>
                      <a:lnTo>
                        <a:pt x="2182" y="997"/>
                      </a:lnTo>
                      <a:lnTo>
                        <a:pt x="2123" y="1016"/>
                      </a:lnTo>
                      <a:lnTo>
                        <a:pt x="2072" y="1060"/>
                      </a:lnTo>
                      <a:lnTo>
                        <a:pt x="2091" y="1119"/>
                      </a:lnTo>
                      <a:lnTo>
                        <a:pt x="2131" y="1198"/>
                      </a:lnTo>
                      <a:lnTo>
                        <a:pt x="2190" y="1257"/>
                      </a:lnTo>
                      <a:lnTo>
                        <a:pt x="2190" y="1309"/>
                      </a:lnTo>
                      <a:lnTo>
                        <a:pt x="2201" y="1364"/>
                      </a:lnTo>
                      <a:lnTo>
                        <a:pt x="2225" y="1494"/>
                      </a:lnTo>
                      <a:lnTo>
                        <a:pt x="2193" y="1502"/>
                      </a:lnTo>
                      <a:lnTo>
                        <a:pt x="2186" y="1546"/>
                      </a:lnTo>
                      <a:lnTo>
                        <a:pt x="2142" y="1586"/>
                      </a:lnTo>
                      <a:lnTo>
                        <a:pt x="2146" y="1645"/>
                      </a:lnTo>
                      <a:lnTo>
                        <a:pt x="2103" y="1677"/>
                      </a:lnTo>
                      <a:lnTo>
                        <a:pt x="2072" y="1680"/>
                      </a:lnTo>
                      <a:lnTo>
                        <a:pt x="2063" y="1728"/>
                      </a:lnTo>
                      <a:lnTo>
                        <a:pt x="2028" y="1739"/>
                      </a:lnTo>
                      <a:lnTo>
                        <a:pt x="2020" y="1783"/>
                      </a:lnTo>
                      <a:lnTo>
                        <a:pt x="1941" y="1807"/>
                      </a:lnTo>
                      <a:lnTo>
                        <a:pt x="1882" y="1800"/>
                      </a:lnTo>
                      <a:lnTo>
                        <a:pt x="1811" y="1822"/>
                      </a:lnTo>
                      <a:lnTo>
                        <a:pt x="1739" y="1877"/>
                      </a:lnTo>
                      <a:lnTo>
                        <a:pt x="1708" y="1906"/>
                      </a:lnTo>
                      <a:lnTo>
                        <a:pt x="1688" y="1842"/>
                      </a:lnTo>
                      <a:lnTo>
                        <a:pt x="1660" y="1827"/>
                      </a:lnTo>
                      <a:lnTo>
                        <a:pt x="1641" y="1883"/>
                      </a:lnTo>
                      <a:lnTo>
                        <a:pt x="1573" y="1783"/>
                      </a:lnTo>
                      <a:lnTo>
                        <a:pt x="1502" y="1759"/>
                      </a:lnTo>
                      <a:lnTo>
                        <a:pt x="1455" y="1759"/>
                      </a:lnTo>
                      <a:lnTo>
                        <a:pt x="1384" y="1800"/>
                      </a:lnTo>
                      <a:lnTo>
                        <a:pt x="1349" y="1815"/>
                      </a:lnTo>
                      <a:lnTo>
                        <a:pt x="1356" y="1862"/>
                      </a:lnTo>
                      <a:lnTo>
                        <a:pt x="1293" y="1870"/>
                      </a:lnTo>
                      <a:lnTo>
                        <a:pt x="1281" y="1839"/>
                      </a:lnTo>
                      <a:lnTo>
                        <a:pt x="1237" y="1831"/>
                      </a:lnTo>
                      <a:lnTo>
                        <a:pt x="1225" y="1756"/>
                      </a:lnTo>
                      <a:lnTo>
                        <a:pt x="1202" y="1708"/>
                      </a:lnTo>
                      <a:lnTo>
                        <a:pt x="1150" y="1700"/>
                      </a:lnTo>
                      <a:lnTo>
                        <a:pt x="1154" y="1660"/>
                      </a:lnTo>
                      <a:lnTo>
                        <a:pt x="1187" y="1636"/>
                      </a:lnTo>
                      <a:lnTo>
                        <a:pt x="1205" y="1597"/>
                      </a:lnTo>
                      <a:lnTo>
                        <a:pt x="1187" y="1546"/>
                      </a:lnTo>
                      <a:lnTo>
                        <a:pt x="1174" y="1518"/>
                      </a:lnTo>
                      <a:lnTo>
                        <a:pt x="1123" y="1527"/>
                      </a:lnTo>
                      <a:lnTo>
                        <a:pt x="1092" y="1479"/>
                      </a:lnTo>
                      <a:lnTo>
                        <a:pt x="1040" y="1452"/>
                      </a:lnTo>
                      <a:lnTo>
                        <a:pt x="968" y="1452"/>
                      </a:lnTo>
                      <a:lnTo>
                        <a:pt x="913" y="1482"/>
                      </a:lnTo>
                      <a:lnTo>
                        <a:pt x="889" y="1517"/>
                      </a:lnTo>
                      <a:lnTo>
                        <a:pt x="814" y="1518"/>
                      </a:lnTo>
                      <a:lnTo>
                        <a:pt x="763" y="1494"/>
                      </a:lnTo>
                      <a:lnTo>
                        <a:pt x="740" y="1538"/>
                      </a:lnTo>
                      <a:lnTo>
                        <a:pt x="697" y="1522"/>
                      </a:lnTo>
                      <a:lnTo>
                        <a:pt x="595" y="1515"/>
                      </a:lnTo>
                      <a:lnTo>
                        <a:pt x="550" y="1491"/>
                      </a:lnTo>
                      <a:lnTo>
                        <a:pt x="515" y="1471"/>
                      </a:lnTo>
                      <a:lnTo>
                        <a:pt x="510" y="1419"/>
                      </a:lnTo>
                      <a:lnTo>
                        <a:pt x="495" y="1452"/>
                      </a:lnTo>
                      <a:lnTo>
                        <a:pt x="447" y="1429"/>
                      </a:lnTo>
                      <a:lnTo>
                        <a:pt x="408" y="1390"/>
                      </a:lnTo>
                      <a:lnTo>
                        <a:pt x="357" y="1388"/>
                      </a:lnTo>
                      <a:lnTo>
                        <a:pt x="317" y="1349"/>
                      </a:lnTo>
                      <a:lnTo>
                        <a:pt x="249" y="1336"/>
                      </a:lnTo>
                      <a:lnTo>
                        <a:pt x="249" y="1253"/>
                      </a:lnTo>
                      <a:lnTo>
                        <a:pt x="215" y="1226"/>
                      </a:lnTo>
                      <a:lnTo>
                        <a:pt x="162" y="1222"/>
                      </a:lnTo>
                      <a:lnTo>
                        <a:pt x="99" y="1261"/>
                      </a:lnTo>
                      <a:lnTo>
                        <a:pt x="55" y="1230"/>
                      </a:lnTo>
                      <a:lnTo>
                        <a:pt x="60" y="1167"/>
                      </a:lnTo>
                      <a:lnTo>
                        <a:pt x="37" y="1135"/>
                      </a:lnTo>
                      <a:lnTo>
                        <a:pt x="44" y="1091"/>
                      </a:lnTo>
                      <a:lnTo>
                        <a:pt x="44" y="1091"/>
                      </a:lnTo>
                      <a:lnTo>
                        <a:pt x="55" y="1017"/>
                      </a:lnTo>
                      <a:lnTo>
                        <a:pt x="55" y="977"/>
                      </a:lnTo>
                      <a:lnTo>
                        <a:pt x="48" y="982"/>
                      </a:lnTo>
                      <a:lnTo>
                        <a:pt x="0" y="951"/>
                      </a:lnTo>
                      <a:lnTo>
                        <a:pt x="9" y="879"/>
                      </a:lnTo>
                      <a:lnTo>
                        <a:pt x="44" y="852"/>
                      </a:lnTo>
                      <a:lnTo>
                        <a:pt x="111" y="896"/>
                      </a:lnTo>
                      <a:lnTo>
                        <a:pt x="131" y="872"/>
                      </a:lnTo>
                      <a:lnTo>
                        <a:pt x="127" y="844"/>
                      </a:lnTo>
                      <a:lnTo>
                        <a:pt x="206" y="829"/>
                      </a:lnTo>
                      <a:lnTo>
                        <a:pt x="222" y="800"/>
                      </a:lnTo>
                      <a:lnTo>
                        <a:pt x="258" y="785"/>
                      </a:lnTo>
                      <a:lnTo>
                        <a:pt x="261" y="658"/>
                      </a:lnTo>
                      <a:lnTo>
                        <a:pt x="226" y="643"/>
                      </a:lnTo>
                      <a:lnTo>
                        <a:pt x="241" y="610"/>
                      </a:lnTo>
                      <a:lnTo>
                        <a:pt x="333" y="599"/>
                      </a:lnTo>
                      <a:lnTo>
                        <a:pt x="348" y="575"/>
                      </a:lnTo>
                      <a:lnTo>
                        <a:pt x="352" y="513"/>
                      </a:lnTo>
                      <a:lnTo>
                        <a:pt x="399" y="489"/>
                      </a:lnTo>
                      <a:lnTo>
                        <a:pt x="455" y="504"/>
                      </a:lnTo>
                      <a:lnTo>
                        <a:pt x="475" y="402"/>
                      </a:lnTo>
                      <a:lnTo>
                        <a:pt x="499" y="378"/>
                      </a:lnTo>
                      <a:lnTo>
                        <a:pt x="534" y="369"/>
                      </a:lnTo>
                      <a:lnTo>
                        <a:pt x="546" y="334"/>
                      </a:lnTo>
                      <a:lnTo>
                        <a:pt x="574" y="314"/>
                      </a:lnTo>
                      <a:lnTo>
                        <a:pt x="598" y="348"/>
                      </a:lnTo>
                      <a:lnTo>
                        <a:pt x="664" y="384"/>
                      </a:lnTo>
                      <a:lnTo>
                        <a:pt x="681" y="436"/>
                      </a:lnTo>
                      <a:lnTo>
                        <a:pt x="712" y="510"/>
                      </a:lnTo>
                      <a:lnTo>
                        <a:pt x="815" y="530"/>
                      </a:lnTo>
                      <a:lnTo>
                        <a:pt x="861" y="543"/>
                      </a:lnTo>
                      <a:lnTo>
                        <a:pt x="913" y="570"/>
                      </a:lnTo>
                      <a:lnTo>
                        <a:pt x="946" y="626"/>
                      </a:lnTo>
                      <a:lnTo>
                        <a:pt x="977" y="657"/>
                      </a:lnTo>
                      <a:lnTo>
                        <a:pt x="1229" y="677"/>
                      </a:lnTo>
                      <a:lnTo>
                        <a:pt x="1285" y="692"/>
                      </a:lnTo>
                      <a:lnTo>
                        <a:pt x="1352" y="729"/>
                      </a:lnTo>
                      <a:lnTo>
                        <a:pt x="1419" y="708"/>
                      </a:lnTo>
                      <a:lnTo>
                        <a:pt x="1455" y="681"/>
                      </a:lnTo>
                      <a:lnTo>
                        <a:pt x="1546" y="692"/>
                      </a:lnTo>
                      <a:lnTo>
                        <a:pt x="1617" y="633"/>
                      </a:lnTo>
                      <a:lnTo>
                        <a:pt x="1625" y="578"/>
                      </a:lnTo>
                      <a:lnTo>
                        <a:pt x="1621" y="526"/>
                      </a:lnTo>
                      <a:lnTo>
                        <a:pt x="1684" y="546"/>
                      </a:lnTo>
                      <a:lnTo>
                        <a:pt x="1728" y="503"/>
                      </a:lnTo>
                      <a:lnTo>
                        <a:pt x="1767" y="471"/>
                      </a:lnTo>
                      <a:lnTo>
                        <a:pt x="1834" y="431"/>
                      </a:lnTo>
                      <a:lnTo>
                        <a:pt x="1914" y="396"/>
                      </a:lnTo>
                      <a:lnTo>
                        <a:pt x="1877" y="348"/>
                      </a:lnTo>
                      <a:lnTo>
                        <a:pt x="1804" y="357"/>
                      </a:lnTo>
                      <a:lnTo>
                        <a:pt x="1767" y="367"/>
                      </a:lnTo>
                      <a:lnTo>
                        <a:pt x="1757" y="348"/>
                      </a:lnTo>
                      <a:lnTo>
                        <a:pt x="1752" y="248"/>
                      </a:lnTo>
                      <a:lnTo>
                        <a:pt x="1763" y="210"/>
                      </a:lnTo>
                      <a:lnTo>
                        <a:pt x="1798" y="246"/>
                      </a:lnTo>
                      <a:lnTo>
                        <a:pt x="1858" y="246"/>
                      </a:lnTo>
                      <a:lnTo>
                        <a:pt x="1870" y="158"/>
                      </a:lnTo>
                      <a:lnTo>
                        <a:pt x="1905" y="127"/>
                      </a:lnTo>
                      <a:lnTo>
                        <a:pt x="1873" y="48"/>
                      </a:lnTo>
                      <a:lnTo>
                        <a:pt x="1897" y="0"/>
                      </a:lnTo>
                      <a:lnTo>
                        <a:pt x="2091" y="5"/>
                      </a:lnTo>
                      <a:lnTo>
                        <a:pt x="2138" y="55"/>
                      </a:lnTo>
                      <a:lnTo>
                        <a:pt x="2182" y="96"/>
                      </a:lnTo>
                      <a:lnTo>
                        <a:pt x="2214" y="135"/>
                      </a:lnTo>
                      <a:lnTo>
                        <a:pt x="2225" y="190"/>
                      </a:lnTo>
                      <a:lnTo>
                        <a:pt x="2261" y="234"/>
                      </a:lnTo>
                      <a:lnTo>
                        <a:pt x="2340" y="250"/>
                      </a:lnTo>
                      <a:lnTo>
                        <a:pt x="2376" y="282"/>
                      </a:lnTo>
                      <a:lnTo>
                        <a:pt x="2414" y="309"/>
                      </a:lnTo>
                      <a:lnTo>
                        <a:pt x="2431" y="337"/>
                      </a:lnTo>
                      <a:lnTo>
                        <a:pt x="2478" y="341"/>
                      </a:lnTo>
                      <a:lnTo>
                        <a:pt x="2558" y="325"/>
                      </a:lnTo>
                      <a:lnTo>
                        <a:pt x="2573" y="348"/>
                      </a:lnTo>
                      <a:lnTo>
                        <a:pt x="2581" y="388"/>
                      </a:lnTo>
                      <a:lnTo>
                        <a:pt x="2549" y="412"/>
                      </a:lnTo>
                      <a:lnTo>
                        <a:pt x="2545" y="526"/>
                      </a:lnTo>
                      <a:lnTo>
                        <a:pt x="2502" y="519"/>
                      </a:lnTo>
                      <a:lnTo>
                        <a:pt x="2478" y="565"/>
                      </a:lnTo>
                      <a:lnTo>
                        <a:pt x="2482" y="617"/>
                      </a:lnTo>
                      <a:lnTo>
                        <a:pt x="2526" y="626"/>
                      </a:lnTo>
                      <a:lnTo>
                        <a:pt x="2524" y="626"/>
                      </a:lnTo>
                      <a:lnTo>
                        <a:pt x="2478" y="661"/>
                      </a:lnTo>
                      <a:lnTo>
                        <a:pt x="2435" y="677"/>
                      </a:lnTo>
                      <a:lnTo>
                        <a:pt x="2387" y="729"/>
                      </a:lnTo>
                      <a:lnTo>
                        <a:pt x="2344" y="729"/>
                      </a:lnTo>
                      <a:lnTo>
                        <a:pt x="2304" y="712"/>
                      </a:lnTo>
                      <a:lnTo>
                        <a:pt x="2280" y="788"/>
                      </a:lnTo>
                      <a:lnTo>
                        <a:pt x="2237" y="815"/>
                      </a:lnTo>
                      <a:lnTo>
                        <a:pt x="2182" y="850"/>
                      </a:lnTo>
                      <a:lnTo>
                        <a:pt x="2114" y="874"/>
                      </a:lnTo>
                      <a:lnTo>
                        <a:pt x="2111" y="819"/>
                      </a:lnTo>
                      <a:lnTo>
                        <a:pt x="2099" y="767"/>
                      </a:lnTo>
                      <a:lnTo>
                        <a:pt x="2079" y="764"/>
                      </a:lnTo>
                      <a:lnTo>
                        <a:pt x="2052" y="788"/>
                      </a:lnTo>
                      <a:lnTo>
                        <a:pt x="2032" y="823"/>
                      </a:lnTo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19" name="Freeform 129"/>
                <p:cNvSpPr>
                  <a:spLocks/>
                </p:cNvSpPr>
                <p:nvPr/>
              </p:nvSpPr>
              <p:spPr bwMode="auto">
                <a:xfrm>
                  <a:off x="4425" y="2003"/>
                  <a:ext cx="73" cy="95"/>
                </a:xfrm>
                <a:custGeom>
                  <a:avLst/>
                  <a:gdLst/>
                  <a:ahLst/>
                  <a:cxnLst>
                    <a:cxn ang="0">
                      <a:pos x="214" y="0"/>
                    </a:cxn>
                    <a:cxn ang="0">
                      <a:pos x="218" y="84"/>
                    </a:cxn>
                    <a:cxn ang="0">
                      <a:pos x="190" y="99"/>
                    </a:cxn>
                    <a:cxn ang="0">
                      <a:pos x="166" y="143"/>
                    </a:cxn>
                    <a:cxn ang="0">
                      <a:pos x="122" y="163"/>
                    </a:cxn>
                    <a:cxn ang="0">
                      <a:pos x="174" y="213"/>
                    </a:cxn>
                    <a:cxn ang="0">
                      <a:pos x="159" y="261"/>
                    </a:cxn>
                    <a:cxn ang="0">
                      <a:pos x="95" y="285"/>
                    </a:cxn>
                    <a:cxn ang="0">
                      <a:pos x="67" y="257"/>
                    </a:cxn>
                    <a:cxn ang="0">
                      <a:pos x="12" y="234"/>
                    </a:cxn>
                    <a:cxn ang="0">
                      <a:pos x="48" y="206"/>
                    </a:cxn>
                    <a:cxn ang="0">
                      <a:pos x="52" y="154"/>
                    </a:cxn>
                    <a:cxn ang="0">
                      <a:pos x="12" y="143"/>
                    </a:cxn>
                    <a:cxn ang="0">
                      <a:pos x="0" y="143"/>
                    </a:cxn>
                    <a:cxn ang="0">
                      <a:pos x="43" y="116"/>
                    </a:cxn>
                    <a:cxn ang="0">
                      <a:pos x="67" y="40"/>
                    </a:cxn>
                    <a:cxn ang="0">
                      <a:pos x="107" y="57"/>
                    </a:cxn>
                    <a:cxn ang="0">
                      <a:pos x="150" y="57"/>
                    </a:cxn>
                    <a:cxn ang="0">
                      <a:pos x="198" y="5"/>
                    </a:cxn>
                    <a:cxn ang="0">
                      <a:pos x="214" y="0"/>
                    </a:cxn>
                  </a:cxnLst>
                  <a:rect l="0" t="0" r="r" b="b"/>
                  <a:pathLst>
                    <a:path w="218" h="285">
                      <a:moveTo>
                        <a:pt x="214" y="0"/>
                      </a:moveTo>
                      <a:lnTo>
                        <a:pt x="218" y="84"/>
                      </a:lnTo>
                      <a:lnTo>
                        <a:pt x="190" y="99"/>
                      </a:lnTo>
                      <a:lnTo>
                        <a:pt x="166" y="143"/>
                      </a:lnTo>
                      <a:lnTo>
                        <a:pt x="122" y="163"/>
                      </a:lnTo>
                      <a:lnTo>
                        <a:pt x="174" y="213"/>
                      </a:lnTo>
                      <a:lnTo>
                        <a:pt x="159" y="261"/>
                      </a:lnTo>
                      <a:lnTo>
                        <a:pt x="95" y="285"/>
                      </a:lnTo>
                      <a:lnTo>
                        <a:pt x="67" y="257"/>
                      </a:lnTo>
                      <a:lnTo>
                        <a:pt x="12" y="234"/>
                      </a:lnTo>
                      <a:lnTo>
                        <a:pt x="48" y="206"/>
                      </a:lnTo>
                      <a:lnTo>
                        <a:pt x="52" y="154"/>
                      </a:lnTo>
                      <a:lnTo>
                        <a:pt x="12" y="143"/>
                      </a:lnTo>
                      <a:lnTo>
                        <a:pt x="0" y="143"/>
                      </a:lnTo>
                      <a:lnTo>
                        <a:pt x="43" y="116"/>
                      </a:lnTo>
                      <a:lnTo>
                        <a:pt x="67" y="40"/>
                      </a:lnTo>
                      <a:lnTo>
                        <a:pt x="107" y="57"/>
                      </a:lnTo>
                      <a:lnTo>
                        <a:pt x="150" y="57"/>
                      </a:lnTo>
                      <a:lnTo>
                        <a:pt x="198" y="5"/>
                      </a:lnTo>
                      <a:lnTo>
                        <a:pt x="21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20" name="Freeform 130"/>
                <p:cNvSpPr>
                  <a:spLocks/>
                </p:cNvSpPr>
                <p:nvPr/>
              </p:nvSpPr>
              <p:spPr bwMode="auto">
                <a:xfrm>
                  <a:off x="4541" y="2799"/>
                  <a:ext cx="18" cy="8"/>
                </a:xfrm>
                <a:custGeom>
                  <a:avLst/>
                  <a:gdLst/>
                  <a:ahLst/>
                  <a:cxnLst>
                    <a:cxn ang="0">
                      <a:pos x="28" y="23"/>
                    </a:cxn>
                    <a:cxn ang="0">
                      <a:pos x="28" y="23"/>
                    </a:cxn>
                    <a:cxn ang="0">
                      <a:pos x="17" y="22"/>
                    </a:cxn>
                    <a:cxn ang="0">
                      <a:pos x="8" y="19"/>
                    </a:cxn>
                    <a:cxn ang="0">
                      <a:pos x="1" y="15"/>
                    </a:cxn>
                    <a:cxn ang="0">
                      <a:pos x="0" y="14"/>
                    </a:cxn>
                    <a:cxn ang="0">
                      <a:pos x="0" y="12"/>
                    </a:cxn>
                    <a:cxn ang="0">
                      <a:pos x="0" y="12"/>
                    </a:cxn>
                    <a:cxn ang="0">
                      <a:pos x="0" y="9"/>
                    </a:cxn>
                    <a:cxn ang="0">
                      <a:pos x="1" y="8"/>
                    </a:cxn>
                    <a:cxn ang="0">
                      <a:pos x="8" y="4"/>
                    </a:cxn>
                    <a:cxn ang="0">
                      <a:pos x="17" y="2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38" y="2"/>
                    </a:cxn>
                    <a:cxn ang="0">
                      <a:pos x="48" y="4"/>
                    </a:cxn>
                    <a:cxn ang="0">
                      <a:pos x="53" y="8"/>
                    </a:cxn>
                    <a:cxn ang="0">
                      <a:pos x="55" y="9"/>
                    </a:cxn>
                    <a:cxn ang="0">
                      <a:pos x="55" y="12"/>
                    </a:cxn>
                    <a:cxn ang="0">
                      <a:pos x="55" y="12"/>
                    </a:cxn>
                    <a:cxn ang="0">
                      <a:pos x="55" y="14"/>
                    </a:cxn>
                    <a:cxn ang="0">
                      <a:pos x="53" y="15"/>
                    </a:cxn>
                    <a:cxn ang="0">
                      <a:pos x="48" y="19"/>
                    </a:cxn>
                    <a:cxn ang="0">
                      <a:pos x="38" y="22"/>
                    </a:cxn>
                    <a:cxn ang="0">
                      <a:pos x="28" y="23"/>
                    </a:cxn>
                    <a:cxn ang="0">
                      <a:pos x="28" y="23"/>
                    </a:cxn>
                  </a:cxnLst>
                  <a:rect l="0" t="0" r="r" b="b"/>
                  <a:pathLst>
                    <a:path w="55" h="23">
                      <a:moveTo>
                        <a:pt x="28" y="23"/>
                      </a:moveTo>
                      <a:lnTo>
                        <a:pt x="28" y="23"/>
                      </a:lnTo>
                      <a:lnTo>
                        <a:pt x="17" y="22"/>
                      </a:lnTo>
                      <a:lnTo>
                        <a:pt x="8" y="19"/>
                      </a:lnTo>
                      <a:lnTo>
                        <a:pt x="1" y="15"/>
                      </a:lnTo>
                      <a:lnTo>
                        <a:pt x="0" y="14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9"/>
                      </a:lnTo>
                      <a:lnTo>
                        <a:pt x="1" y="8"/>
                      </a:lnTo>
                      <a:lnTo>
                        <a:pt x="8" y="4"/>
                      </a:lnTo>
                      <a:lnTo>
                        <a:pt x="17" y="2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38" y="2"/>
                      </a:lnTo>
                      <a:lnTo>
                        <a:pt x="48" y="4"/>
                      </a:lnTo>
                      <a:lnTo>
                        <a:pt x="53" y="8"/>
                      </a:lnTo>
                      <a:lnTo>
                        <a:pt x="55" y="9"/>
                      </a:lnTo>
                      <a:lnTo>
                        <a:pt x="55" y="12"/>
                      </a:lnTo>
                      <a:lnTo>
                        <a:pt x="55" y="12"/>
                      </a:lnTo>
                      <a:lnTo>
                        <a:pt x="55" y="14"/>
                      </a:lnTo>
                      <a:lnTo>
                        <a:pt x="53" y="15"/>
                      </a:lnTo>
                      <a:lnTo>
                        <a:pt x="48" y="19"/>
                      </a:lnTo>
                      <a:lnTo>
                        <a:pt x="38" y="22"/>
                      </a:lnTo>
                      <a:lnTo>
                        <a:pt x="28" y="23"/>
                      </a:lnTo>
                      <a:lnTo>
                        <a:pt x="28" y="23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21" name="Freeform 131"/>
                <p:cNvSpPr>
                  <a:spLocks/>
                </p:cNvSpPr>
                <p:nvPr/>
              </p:nvSpPr>
              <p:spPr bwMode="auto">
                <a:xfrm>
                  <a:off x="3993" y="2285"/>
                  <a:ext cx="117" cy="304"/>
                </a:xfrm>
                <a:custGeom>
                  <a:avLst/>
                  <a:gdLst/>
                  <a:ahLst/>
                  <a:cxnLst>
                    <a:cxn ang="0">
                      <a:pos x="6" y="348"/>
                    </a:cxn>
                    <a:cxn ang="0">
                      <a:pos x="24" y="309"/>
                    </a:cxn>
                    <a:cxn ang="0">
                      <a:pos x="24" y="218"/>
                    </a:cxn>
                    <a:cxn ang="0">
                      <a:pos x="65" y="175"/>
                    </a:cxn>
                    <a:cxn ang="0">
                      <a:pos x="85" y="111"/>
                    </a:cxn>
                    <a:cxn ang="0">
                      <a:pos x="120" y="63"/>
                    </a:cxn>
                    <a:cxn ang="0">
                      <a:pos x="179" y="36"/>
                    </a:cxn>
                    <a:cxn ang="0">
                      <a:pos x="183" y="9"/>
                    </a:cxn>
                    <a:cxn ang="0">
                      <a:pos x="234" y="0"/>
                    </a:cxn>
                    <a:cxn ang="0">
                      <a:pos x="247" y="28"/>
                    </a:cxn>
                    <a:cxn ang="0">
                      <a:pos x="265" y="79"/>
                    </a:cxn>
                    <a:cxn ang="0">
                      <a:pos x="247" y="118"/>
                    </a:cxn>
                    <a:cxn ang="0">
                      <a:pos x="214" y="142"/>
                    </a:cxn>
                    <a:cxn ang="0">
                      <a:pos x="210" y="182"/>
                    </a:cxn>
                    <a:cxn ang="0">
                      <a:pos x="262" y="190"/>
                    </a:cxn>
                    <a:cxn ang="0">
                      <a:pos x="285" y="238"/>
                    </a:cxn>
                    <a:cxn ang="0">
                      <a:pos x="297" y="313"/>
                    </a:cxn>
                    <a:cxn ang="0">
                      <a:pos x="341" y="321"/>
                    </a:cxn>
                    <a:cxn ang="0">
                      <a:pos x="353" y="352"/>
                    </a:cxn>
                    <a:cxn ang="0">
                      <a:pos x="333" y="396"/>
                    </a:cxn>
                    <a:cxn ang="0">
                      <a:pos x="306" y="420"/>
                    </a:cxn>
                    <a:cxn ang="0">
                      <a:pos x="258" y="439"/>
                    </a:cxn>
                    <a:cxn ang="0">
                      <a:pos x="254" y="523"/>
                    </a:cxn>
                    <a:cxn ang="0">
                      <a:pos x="265" y="554"/>
                    </a:cxn>
                    <a:cxn ang="0">
                      <a:pos x="302" y="601"/>
                    </a:cxn>
                    <a:cxn ang="0">
                      <a:pos x="289" y="680"/>
                    </a:cxn>
                    <a:cxn ang="0">
                      <a:pos x="293" y="720"/>
                    </a:cxn>
                    <a:cxn ang="0">
                      <a:pos x="309" y="779"/>
                    </a:cxn>
                    <a:cxn ang="0">
                      <a:pos x="348" y="814"/>
                    </a:cxn>
                    <a:cxn ang="0">
                      <a:pos x="317" y="882"/>
                    </a:cxn>
                    <a:cxn ang="0">
                      <a:pos x="297" y="913"/>
                    </a:cxn>
                    <a:cxn ang="0">
                      <a:pos x="278" y="827"/>
                    </a:cxn>
                    <a:cxn ang="0">
                      <a:pos x="265" y="768"/>
                    </a:cxn>
                    <a:cxn ang="0">
                      <a:pos x="230" y="740"/>
                    </a:cxn>
                    <a:cxn ang="0">
                      <a:pos x="247" y="624"/>
                    </a:cxn>
                    <a:cxn ang="0">
                      <a:pos x="203" y="558"/>
                    </a:cxn>
                    <a:cxn ang="0">
                      <a:pos x="179" y="593"/>
                    </a:cxn>
                    <a:cxn ang="0">
                      <a:pos x="147" y="624"/>
                    </a:cxn>
                    <a:cxn ang="0">
                      <a:pos x="100" y="609"/>
                    </a:cxn>
                    <a:cxn ang="0">
                      <a:pos x="92" y="506"/>
                    </a:cxn>
                    <a:cxn ang="0">
                      <a:pos x="80" y="459"/>
                    </a:cxn>
                    <a:cxn ang="0">
                      <a:pos x="41" y="407"/>
                    </a:cxn>
                    <a:cxn ang="0">
                      <a:pos x="0" y="372"/>
                    </a:cxn>
                    <a:cxn ang="0">
                      <a:pos x="6" y="348"/>
                    </a:cxn>
                  </a:cxnLst>
                  <a:rect l="0" t="0" r="r" b="b"/>
                  <a:pathLst>
                    <a:path w="353" h="913">
                      <a:moveTo>
                        <a:pt x="6" y="348"/>
                      </a:moveTo>
                      <a:lnTo>
                        <a:pt x="24" y="309"/>
                      </a:lnTo>
                      <a:lnTo>
                        <a:pt x="24" y="218"/>
                      </a:lnTo>
                      <a:lnTo>
                        <a:pt x="65" y="175"/>
                      </a:lnTo>
                      <a:lnTo>
                        <a:pt x="85" y="111"/>
                      </a:lnTo>
                      <a:lnTo>
                        <a:pt x="120" y="63"/>
                      </a:lnTo>
                      <a:lnTo>
                        <a:pt x="179" y="36"/>
                      </a:lnTo>
                      <a:lnTo>
                        <a:pt x="183" y="9"/>
                      </a:lnTo>
                      <a:lnTo>
                        <a:pt x="234" y="0"/>
                      </a:lnTo>
                      <a:lnTo>
                        <a:pt x="247" y="28"/>
                      </a:lnTo>
                      <a:lnTo>
                        <a:pt x="265" y="79"/>
                      </a:lnTo>
                      <a:lnTo>
                        <a:pt x="247" y="118"/>
                      </a:lnTo>
                      <a:lnTo>
                        <a:pt x="214" y="142"/>
                      </a:lnTo>
                      <a:lnTo>
                        <a:pt x="210" y="182"/>
                      </a:lnTo>
                      <a:lnTo>
                        <a:pt x="262" y="190"/>
                      </a:lnTo>
                      <a:lnTo>
                        <a:pt x="285" y="238"/>
                      </a:lnTo>
                      <a:lnTo>
                        <a:pt x="297" y="313"/>
                      </a:lnTo>
                      <a:lnTo>
                        <a:pt x="341" y="321"/>
                      </a:lnTo>
                      <a:lnTo>
                        <a:pt x="353" y="352"/>
                      </a:lnTo>
                      <a:lnTo>
                        <a:pt x="333" y="396"/>
                      </a:lnTo>
                      <a:lnTo>
                        <a:pt x="306" y="420"/>
                      </a:lnTo>
                      <a:lnTo>
                        <a:pt x="258" y="439"/>
                      </a:lnTo>
                      <a:lnTo>
                        <a:pt x="254" y="523"/>
                      </a:lnTo>
                      <a:lnTo>
                        <a:pt x="265" y="554"/>
                      </a:lnTo>
                      <a:lnTo>
                        <a:pt x="302" y="601"/>
                      </a:lnTo>
                      <a:lnTo>
                        <a:pt x="289" y="680"/>
                      </a:lnTo>
                      <a:lnTo>
                        <a:pt x="293" y="720"/>
                      </a:lnTo>
                      <a:lnTo>
                        <a:pt x="309" y="779"/>
                      </a:lnTo>
                      <a:lnTo>
                        <a:pt x="348" y="814"/>
                      </a:lnTo>
                      <a:lnTo>
                        <a:pt x="317" y="882"/>
                      </a:lnTo>
                      <a:lnTo>
                        <a:pt x="297" y="913"/>
                      </a:lnTo>
                      <a:lnTo>
                        <a:pt x="278" y="827"/>
                      </a:lnTo>
                      <a:lnTo>
                        <a:pt x="265" y="768"/>
                      </a:lnTo>
                      <a:lnTo>
                        <a:pt x="230" y="740"/>
                      </a:lnTo>
                      <a:lnTo>
                        <a:pt x="247" y="624"/>
                      </a:lnTo>
                      <a:lnTo>
                        <a:pt x="203" y="558"/>
                      </a:lnTo>
                      <a:lnTo>
                        <a:pt x="179" y="593"/>
                      </a:lnTo>
                      <a:lnTo>
                        <a:pt x="147" y="624"/>
                      </a:lnTo>
                      <a:lnTo>
                        <a:pt x="100" y="609"/>
                      </a:lnTo>
                      <a:lnTo>
                        <a:pt x="92" y="506"/>
                      </a:lnTo>
                      <a:lnTo>
                        <a:pt x="80" y="459"/>
                      </a:lnTo>
                      <a:lnTo>
                        <a:pt x="41" y="407"/>
                      </a:lnTo>
                      <a:lnTo>
                        <a:pt x="0" y="372"/>
                      </a:lnTo>
                      <a:lnTo>
                        <a:pt x="6" y="3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22" name="Freeform 132"/>
                <p:cNvSpPr>
                  <a:spLocks/>
                </p:cNvSpPr>
                <p:nvPr/>
              </p:nvSpPr>
              <p:spPr bwMode="auto">
                <a:xfrm>
                  <a:off x="4039" y="2679"/>
                  <a:ext cx="178" cy="195"/>
                </a:xfrm>
                <a:custGeom>
                  <a:avLst/>
                  <a:gdLst/>
                  <a:ahLst/>
                  <a:cxnLst>
                    <a:cxn ang="0">
                      <a:pos x="201" y="92"/>
                    </a:cxn>
                    <a:cxn ang="0">
                      <a:pos x="134" y="64"/>
                    </a:cxn>
                    <a:cxn ang="0">
                      <a:pos x="79" y="0"/>
                    </a:cxn>
                    <a:cxn ang="0">
                      <a:pos x="7" y="7"/>
                    </a:cxn>
                    <a:cxn ang="0">
                      <a:pos x="0" y="35"/>
                    </a:cxn>
                    <a:cxn ang="0">
                      <a:pos x="83" y="92"/>
                    </a:cxn>
                    <a:cxn ang="0">
                      <a:pos x="153" y="154"/>
                    </a:cxn>
                    <a:cxn ang="0">
                      <a:pos x="201" y="198"/>
                    </a:cxn>
                    <a:cxn ang="0">
                      <a:pos x="217" y="265"/>
                    </a:cxn>
                    <a:cxn ang="0">
                      <a:pos x="245" y="324"/>
                    </a:cxn>
                    <a:cxn ang="0">
                      <a:pos x="339" y="451"/>
                    </a:cxn>
                    <a:cxn ang="0">
                      <a:pos x="422" y="550"/>
                    </a:cxn>
                    <a:cxn ang="0">
                      <a:pos x="449" y="585"/>
                    </a:cxn>
                    <a:cxn ang="0">
                      <a:pos x="532" y="550"/>
                    </a:cxn>
                    <a:cxn ang="0">
                      <a:pos x="521" y="498"/>
                    </a:cxn>
                    <a:cxn ang="0">
                      <a:pos x="521" y="434"/>
                    </a:cxn>
                    <a:cxn ang="0">
                      <a:pos x="497" y="399"/>
                    </a:cxn>
                    <a:cxn ang="0">
                      <a:pos x="427" y="375"/>
                    </a:cxn>
                    <a:cxn ang="0">
                      <a:pos x="427" y="344"/>
                    </a:cxn>
                    <a:cxn ang="0">
                      <a:pos x="403" y="305"/>
                    </a:cxn>
                    <a:cxn ang="0">
                      <a:pos x="398" y="249"/>
                    </a:cxn>
                    <a:cxn ang="0">
                      <a:pos x="351" y="202"/>
                    </a:cxn>
                    <a:cxn ang="0">
                      <a:pos x="287" y="166"/>
                    </a:cxn>
                    <a:cxn ang="0">
                      <a:pos x="201" y="92"/>
                    </a:cxn>
                  </a:cxnLst>
                  <a:rect l="0" t="0" r="r" b="b"/>
                  <a:pathLst>
                    <a:path w="532" h="585">
                      <a:moveTo>
                        <a:pt x="201" y="92"/>
                      </a:moveTo>
                      <a:lnTo>
                        <a:pt x="134" y="64"/>
                      </a:lnTo>
                      <a:lnTo>
                        <a:pt x="79" y="0"/>
                      </a:lnTo>
                      <a:lnTo>
                        <a:pt x="7" y="7"/>
                      </a:lnTo>
                      <a:lnTo>
                        <a:pt x="0" y="35"/>
                      </a:lnTo>
                      <a:lnTo>
                        <a:pt x="83" y="92"/>
                      </a:lnTo>
                      <a:lnTo>
                        <a:pt x="153" y="154"/>
                      </a:lnTo>
                      <a:lnTo>
                        <a:pt x="201" y="198"/>
                      </a:lnTo>
                      <a:lnTo>
                        <a:pt x="217" y="265"/>
                      </a:lnTo>
                      <a:lnTo>
                        <a:pt x="245" y="324"/>
                      </a:lnTo>
                      <a:lnTo>
                        <a:pt x="339" y="451"/>
                      </a:lnTo>
                      <a:lnTo>
                        <a:pt x="422" y="550"/>
                      </a:lnTo>
                      <a:lnTo>
                        <a:pt x="449" y="585"/>
                      </a:lnTo>
                      <a:lnTo>
                        <a:pt x="532" y="550"/>
                      </a:lnTo>
                      <a:lnTo>
                        <a:pt x="521" y="498"/>
                      </a:lnTo>
                      <a:lnTo>
                        <a:pt x="521" y="434"/>
                      </a:lnTo>
                      <a:lnTo>
                        <a:pt x="497" y="399"/>
                      </a:lnTo>
                      <a:lnTo>
                        <a:pt x="427" y="375"/>
                      </a:lnTo>
                      <a:lnTo>
                        <a:pt x="427" y="344"/>
                      </a:lnTo>
                      <a:lnTo>
                        <a:pt x="403" y="305"/>
                      </a:lnTo>
                      <a:lnTo>
                        <a:pt x="398" y="249"/>
                      </a:lnTo>
                      <a:lnTo>
                        <a:pt x="351" y="202"/>
                      </a:lnTo>
                      <a:lnTo>
                        <a:pt x="287" y="166"/>
                      </a:lnTo>
                      <a:lnTo>
                        <a:pt x="201" y="92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23" name="Freeform 133"/>
                <p:cNvSpPr>
                  <a:spLocks/>
                </p:cNvSpPr>
                <p:nvPr/>
              </p:nvSpPr>
              <p:spPr bwMode="auto">
                <a:xfrm>
                  <a:off x="4205" y="2795"/>
                  <a:ext cx="26" cy="25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40" y="5"/>
                    </a:cxn>
                    <a:cxn ang="0">
                      <a:pos x="68" y="32"/>
                    </a:cxn>
                    <a:cxn ang="0">
                      <a:pos x="79" y="72"/>
                    </a:cxn>
                    <a:cxn ang="0">
                      <a:pos x="48" y="76"/>
                    </a:cxn>
                    <a:cxn ang="0">
                      <a:pos x="0" y="28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79" h="76">
                      <a:moveTo>
                        <a:pt x="4" y="0"/>
                      </a:moveTo>
                      <a:lnTo>
                        <a:pt x="40" y="5"/>
                      </a:lnTo>
                      <a:lnTo>
                        <a:pt x="68" y="32"/>
                      </a:lnTo>
                      <a:lnTo>
                        <a:pt x="79" y="72"/>
                      </a:lnTo>
                      <a:lnTo>
                        <a:pt x="48" y="76"/>
                      </a:lnTo>
                      <a:lnTo>
                        <a:pt x="0" y="28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24" name="Freeform 134"/>
                <p:cNvSpPr>
                  <a:spLocks/>
                </p:cNvSpPr>
                <p:nvPr/>
              </p:nvSpPr>
              <p:spPr bwMode="auto">
                <a:xfrm rot="17640000">
                  <a:off x="4169" y="2727"/>
                  <a:ext cx="25" cy="26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40" y="5"/>
                    </a:cxn>
                    <a:cxn ang="0">
                      <a:pos x="68" y="32"/>
                    </a:cxn>
                    <a:cxn ang="0">
                      <a:pos x="79" y="72"/>
                    </a:cxn>
                    <a:cxn ang="0">
                      <a:pos x="48" y="76"/>
                    </a:cxn>
                    <a:cxn ang="0">
                      <a:pos x="0" y="28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79" h="76">
                      <a:moveTo>
                        <a:pt x="4" y="0"/>
                      </a:moveTo>
                      <a:lnTo>
                        <a:pt x="40" y="5"/>
                      </a:lnTo>
                      <a:lnTo>
                        <a:pt x="68" y="32"/>
                      </a:lnTo>
                      <a:lnTo>
                        <a:pt x="79" y="72"/>
                      </a:lnTo>
                      <a:lnTo>
                        <a:pt x="48" y="76"/>
                      </a:lnTo>
                      <a:lnTo>
                        <a:pt x="0" y="28"/>
                      </a:lnTo>
                      <a:lnTo>
                        <a:pt x="4" y="0"/>
                      </a:lnTo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25" name="Freeform 135"/>
                <p:cNvSpPr>
                  <a:spLocks/>
                </p:cNvSpPr>
                <p:nvPr/>
              </p:nvSpPr>
              <p:spPr bwMode="auto">
                <a:xfrm>
                  <a:off x="4208" y="2872"/>
                  <a:ext cx="142" cy="47"/>
                </a:xfrm>
                <a:custGeom>
                  <a:avLst/>
                  <a:gdLst/>
                  <a:ahLst/>
                  <a:cxnLst>
                    <a:cxn ang="0">
                      <a:pos x="64" y="3"/>
                    </a:cxn>
                    <a:cxn ang="0">
                      <a:pos x="23" y="18"/>
                    </a:cxn>
                    <a:cxn ang="0">
                      <a:pos x="0" y="51"/>
                    </a:cxn>
                    <a:cxn ang="0">
                      <a:pos x="27" y="94"/>
                    </a:cxn>
                    <a:cxn ang="0">
                      <a:pos x="111" y="94"/>
                    </a:cxn>
                    <a:cxn ang="0">
                      <a:pos x="143" y="110"/>
                    </a:cxn>
                    <a:cxn ang="0">
                      <a:pos x="218" y="110"/>
                    </a:cxn>
                    <a:cxn ang="0">
                      <a:pos x="222" y="141"/>
                    </a:cxn>
                    <a:cxn ang="0">
                      <a:pos x="356" y="141"/>
                    </a:cxn>
                    <a:cxn ang="0">
                      <a:pos x="391" y="141"/>
                    </a:cxn>
                    <a:cxn ang="0">
                      <a:pos x="423" y="141"/>
                    </a:cxn>
                    <a:cxn ang="0">
                      <a:pos x="426" y="106"/>
                    </a:cxn>
                    <a:cxn ang="0">
                      <a:pos x="384" y="86"/>
                    </a:cxn>
                    <a:cxn ang="0">
                      <a:pos x="391" y="51"/>
                    </a:cxn>
                    <a:cxn ang="0">
                      <a:pos x="352" y="55"/>
                    </a:cxn>
                    <a:cxn ang="0">
                      <a:pos x="301" y="51"/>
                    </a:cxn>
                    <a:cxn ang="0">
                      <a:pos x="261" y="27"/>
                    </a:cxn>
                    <a:cxn ang="0">
                      <a:pos x="194" y="23"/>
                    </a:cxn>
                    <a:cxn ang="0">
                      <a:pos x="126" y="0"/>
                    </a:cxn>
                    <a:cxn ang="0">
                      <a:pos x="64" y="3"/>
                    </a:cxn>
                  </a:cxnLst>
                  <a:rect l="0" t="0" r="r" b="b"/>
                  <a:pathLst>
                    <a:path w="426" h="141">
                      <a:moveTo>
                        <a:pt x="64" y="3"/>
                      </a:moveTo>
                      <a:lnTo>
                        <a:pt x="23" y="18"/>
                      </a:lnTo>
                      <a:lnTo>
                        <a:pt x="0" y="51"/>
                      </a:lnTo>
                      <a:lnTo>
                        <a:pt x="27" y="94"/>
                      </a:lnTo>
                      <a:lnTo>
                        <a:pt x="111" y="94"/>
                      </a:lnTo>
                      <a:lnTo>
                        <a:pt x="143" y="110"/>
                      </a:lnTo>
                      <a:lnTo>
                        <a:pt x="218" y="110"/>
                      </a:lnTo>
                      <a:lnTo>
                        <a:pt x="222" y="141"/>
                      </a:lnTo>
                      <a:lnTo>
                        <a:pt x="356" y="141"/>
                      </a:lnTo>
                      <a:lnTo>
                        <a:pt x="391" y="141"/>
                      </a:lnTo>
                      <a:lnTo>
                        <a:pt x="423" y="141"/>
                      </a:lnTo>
                      <a:lnTo>
                        <a:pt x="426" y="106"/>
                      </a:lnTo>
                      <a:lnTo>
                        <a:pt x="384" y="86"/>
                      </a:lnTo>
                      <a:lnTo>
                        <a:pt x="391" y="51"/>
                      </a:lnTo>
                      <a:lnTo>
                        <a:pt x="352" y="55"/>
                      </a:lnTo>
                      <a:lnTo>
                        <a:pt x="301" y="51"/>
                      </a:lnTo>
                      <a:lnTo>
                        <a:pt x="261" y="27"/>
                      </a:lnTo>
                      <a:lnTo>
                        <a:pt x="194" y="23"/>
                      </a:lnTo>
                      <a:lnTo>
                        <a:pt x="126" y="0"/>
                      </a:lnTo>
                      <a:lnTo>
                        <a:pt x="64" y="3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26" name="Freeform 136"/>
                <p:cNvSpPr>
                  <a:spLocks/>
                </p:cNvSpPr>
                <p:nvPr/>
              </p:nvSpPr>
              <p:spPr bwMode="auto">
                <a:xfrm>
                  <a:off x="4359" y="2915"/>
                  <a:ext cx="13" cy="9"/>
                </a:xfrm>
                <a:custGeom>
                  <a:avLst/>
                  <a:gdLst/>
                  <a:ahLst/>
                  <a:cxnLst>
                    <a:cxn ang="0">
                      <a:pos x="20" y="29"/>
                    </a:cxn>
                    <a:cxn ang="0">
                      <a:pos x="20" y="29"/>
                    </a:cxn>
                    <a:cxn ang="0">
                      <a:pos x="27" y="28"/>
                    </a:cxn>
                    <a:cxn ang="0">
                      <a:pos x="34" y="24"/>
                    </a:cxn>
                    <a:cxn ang="0">
                      <a:pos x="37" y="20"/>
                    </a:cxn>
                    <a:cxn ang="0">
                      <a:pos x="39" y="17"/>
                    </a:cxn>
                    <a:cxn ang="0">
                      <a:pos x="39" y="15"/>
                    </a:cxn>
                    <a:cxn ang="0">
                      <a:pos x="39" y="15"/>
                    </a:cxn>
                    <a:cxn ang="0">
                      <a:pos x="39" y="11"/>
                    </a:cxn>
                    <a:cxn ang="0">
                      <a:pos x="37" y="9"/>
                    </a:cxn>
                    <a:cxn ang="0">
                      <a:pos x="34" y="5"/>
                    </a:cxn>
                    <a:cxn ang="0">
                      <a:pos x="27" y="1"/>
                    </a:cxn>
                    <a:cxn ang="0">
                      <a:pos x="20" y="0"/>
                    </a:cxn>
                    <a:cxn ang="0">
                      <a:pos x="20" y="0"/>
                    </a:cxn>
                    <a:cxn ang="0">
                      <a:pos x="12" y="1"/>
                    </a:cxn>
                    <a:cxn ang="0">
                      <a:pos x="6" y="5"/>
                    </a:cxn>
                    <a:cxn ang="0">
                      <a:pos x="1" y="9"/>
                    </a:cxn>
                    <a:cxn ang="0">
                      <a:pos x="0" y="11"/>
                    </a:cxn>
                    <a:cxn ang="0">
                      <a:pos x="0" y="15"/>
                    </a:cxn>
                    <a:cxn ang="0">
                      <a:pos x="0" y="15"/>
                    </a:cxn>
                    <a:cxn ang="0">
                      <a:pos x="0" y="17"/>
                    </a:cxn>
                    <a:cxn ang="0">
                      <a:pos x="1" y="20"/>
                    </a:cxn>
                    <a:cxn ang="0">
                      <a:pos x="6" y="24"/>
                    </a:cxn>
                    <a:cxn ang="0">
                      <a:pos x="12" y="28"/>
                    </a:cxn>
                    <a:cxn ang="0">
                      <a:pos x="20" y="29"/>
                    </a:cxn>
                    <a:cxn ang="0">
                      <a:pos x="20" y="29"/>
                    </a:cxn>
                  </a:cxnLst>
                  <a:rect l="0" t="0" r="r" b="b"/>
                  <a:pathLst>
                    <a:path w="39" h="29">
                      <a:moveTo>
                        <a:pt x="20" y="29"/>
                      </a:moveTo>
                      <a:lnTo>
                        <a:pt x="20" y="29"/>
                      </a:lnTo>
                      <a:lnTo>
                        <a:pt x="27" y="28"/>
                      </a:lnTo>
                      <a:lnTo>
                        <a:pt x="34" y="24"/>
                      </a:lnTo>
                      <a:lnTo>
                        <a:pt x="37" y="20"/>
                      </a:lnTo>
                      <a:lnTo>
                        <a:pt x="39" y="17"/>
                      </a:lnTo>
                      <a:lnTo>
                        <a:pt x="39" y="15"/>
                      </a:lnTo>
                      <a:lnTo>
                        <a:pt x="39" y="15"/>
                      </a:lnTo>
                      <a:lnTo>
                        <a:pt x="39" y="11"/>
                      </a:lnTo>
                      <a:lnTo>
                        <a:pt x="37" y="9"/>
                      </a:lnTo>
                      <a:lnTo>
                        <a:pt x="34" y="5"/>
                      </a:lnTo>
                      <a:lnTo>
                        <a:pt x="27" y="1"/>
                      </a:lnTo>
                      <a:lnTo>
                        <a:pt x="20" y="0"/>
                      </a:lnTo>
                      <a:lnTo>
                        <a:pt x="20" y="0"/>
                      </a:lnTo>
                      <a:lnTo>
                        <a:pt x="12" y="1"/>
                      </a:lnTo>
                      <a:lnTo>
                        <a:pt x="6" y="5"/>
                      </a:lnTo>
                      <a:lnTo>
                        <a:pt x="1" y="9"/>
                      </a:lnTo>
                      <a:lnTo>
                        <a:pt x="0" y="11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17"/>
                      </a:lnTo>
                      <a:lnTo>
                        <a:pt x="1" y="20"/>
                      </a:lnTo>
                      <a:lnTo>
                        <a:pt x="6" y="24"/>
                      </a:lnTo>
                      <a:lnTo>
                        <a:pt x="12" y="28"/>
                      </a:lnTo>
                      <a:lnTo>
                        <a:pt x="20" y="29"/>
                      </a:lnTo>
                      <a:lnTo>
                        <a:pt x="20" y="29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27" name="Freeform 137"/>
                <p:cNvSpPr>
                  <a:spLocks/>
                </p:cNvSpPr>
                <p:nvPr/>
              </p:nvSpPr>
              <p:spPr bwMode="auto">
                <a:xfrm>
                  <a:off x="4378" y="2915"/>
                  <a:ext cx="6" cy="9"/>
                </a:xfrm>
                <a:custGeom>
                  <a:avLst/>
                  <a:gdLst/>
                  <a:ahLst/>
                  <a:cxnLst>
                    <a:cxn ang="0">
                      <a:pos x="7" y="29"/>
                    </a:cxn>
                    <a:cxn ang="0">
                      <a:pos x="7" y="29"/>
                    </a:cxn>
                    <a:cxn ang="0">
                      <a:pos x="5" y="28"/>
                    </a:cxn>
                    <a:cxn ang="0">
                      <a:pos x="2" y="24"/>
                    </a:cxn>
                    <a:cxn ang="0">
                      <a:pos x="0" y="20"/>
                    </a:cxn>
                    <a:cxn ang="0">
                      <a:pos x="0" y="15"/>
                    </a:cxn>
                    <a:cxn ang="0">
                      <a:pos x="0" y="15"/>
                    </a:cxn>
                    <a:cxn ang="0">
                      <a:pos x="0" y="9"/>
                    </a:cxn>
                    <a:cxn ang="0">
                      <a:pos x="2" y="5"/>
                    </a:cxn>
                    <a:cxn ang="0">
                      <a:pos x="5" y="1"/>
                    </a:cxn>
                    <a:cxn ang="0">
                      <a:pos x="7" y="0"/>
                    </a:cxn>
                    <a:cxn ang="0">
                      <a:pos x="7" y="0"/>
                    </a:cxn>
                    <a:cxn ang="0">
                      <a:pos x="11" y="1"/>
                    </a:cxn>
                    <a:cxn ang="0">
                      <a:pos x="14" y="5"/>
                    </a:cxn>
                    <a:cxn ang="0">
                      <a:pos x="16" y="9"/>
                    </a:cxn>
                    <a:cxn ang="0">
                      <a:pos x="16" y="15"/>
                    </a:cxn>
                    <a:cxn ang="0">
                      <a:pos x="16" y="15"/>
                    </a:cxn>
                    <a:cxn ang="0">
                      <a:pos x="16" y="20"/>
                    </a:cxn>
                    <a:cxn ang="0">
                      <a:pos x="14" y="24"/>
                    </a:cxn>
                    <a:cxn ang="0">
                      <a:pos x="11" y="28"/>
                    </a:cxn>
                    <a:cxn ang="0">
                      <a:pos x="7" y="29"/>
                    </a:cxn>
                    <a:cxn ang="0">
                      <a:pos x="7" y="29"/>
                    </a:cxn>
                  </a:cxnLst>
                  <a:rect l="0" t="0" r="r" b="b"/>
                  <a:pathLst>
                    <a:path w="16" h="29">
                      <a:moveTo>
                        <a:pt x="7" y="29"/>
                      </a:moveTo>
                      <a:lnTo>
                        <a:pt x="7" y="29"/>
                      </a:lnTo>
                      <a:lnTo>
                        <a:pt x="5" y="28"/>
                      </a:lnTo>
                      <a:lnTo>
                        <a:pt x="2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0" y="9"/>
                      </a:lnTo>
                      <a:lnTo>
                        <a:pt x="2" y="5"/>
                      </a:lnTo>
                      <a:lnTo>
                        <a:pt x="5" y="1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11" y="1"/>
                      </a:lnTo>
                      <a:lnTo>
                        <a:pt x="14" y="5"/>
                      </a:lnTo>
                      <a:lnTo>
                        <a:pt x="16" y="9"/>
                      </a:lnTo>
                      <a:lnTo>
                        <a:pt x="16" y="15"/>
                      </a:lnTo>
                      <a:lnTo>
                        <a:pt x="16" y="15"/>
                      </a:lnTo>
                      <a:lnTo>
                        <a:pt x="16" y="20"/>
                      </a:lnTo>
                      <a:lnTo>
                        <a:pt x="14" y="24"/>
                      </a:lnTo>
                      <a:lnTo>
                        <a:pt x="11" y="28"/>
                      </a:lnTo>
                      <a:lnTo>
                        <a:pt x="7" y="29"/>
                      </a:lnTo>
                      <a:lnTo>
                        <a:pt x="7" y="2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28" name="Freeform 138"/>
                <p:cNvSpPr>
                  <a:spLocks/>
                </p:cNvSpPr>
                <p:nvPr/>
              </p:nvSpPr>
              <p:spPr bwMode="auto">
                <a:xfrm>
                  <a:off x="4395" y="2910"/>
                  <a:ext cx="15" cy="16"/>
                </a:xfrm>
                <a:custGeom>
                  <a:avLst/>
                  <a:gdLst/>
                  <a:ahLst/>
                  <a:cxnLst>
                    <a:cxn ang="0">
                      <a:pos x="5" y="16"/>
                    </a:cxn>
                    <a:cxn ang="0">
                      <a:pos x="27" y="0"/>
                    </a:cxn>
                    <a:cxn ang="0">
                      <a:pos x="47" y="16"/>
                    </a:cxn>
                    <a:cxn ang="0">
                      <a:pos x="44" y="48"/>
                    </a:cxn>
                    <a:cxn ang="0">
                      <a:pos x="0" y="31"/>
                    </a:cxn>
                    <a:cxn ang="0">
                      <a:pos x="5" y="16"/>
                    </a:cxn>
                  </a:cxnLst>
                  <a:rect l="0" t="0" r="r" b="b"/>
                  <a:pathLst>
                    <a:path w="47" h="48">
                      <a:moveTo>
                        <a:pt x="5" y="16"/>
                      </a:moveTo>
                      <a:lnTo>
                        <a:pt x="27" y="0"/>
                      </a:lnTo>
                      <a:lnTo>
                        <a:pt x="47" y="16"/>
                      </a:lnTo>
                      <a:lnTo>
                        <a:pt x="44" y="48"/>
                      </a:lnTo>
                      <a:lnTo>
                        <a:pt x="0" y="31"/>
                      </a:lnTo>
                      <a:lnTo>
                        <a:pt x="5" y="16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29" name="Freeform 139"/>
                <p:cNvSpPr>
                  <a:spLocks/>
                </p:cNvSpPr>
                <p:nvPr/>
              </p:nvSpPr>
              <p:spPr bwMode="auto">
                <a:xfrm>
                  <a:off x="4416" y="2937"/>
                  <a:ext cx="20" cy="12"/>
                </a:xfrm>
                <a:custGeom>
                  <a:avLst/>
                  <a:gdLst/>
                  <a:ahLst/>
                  <a:cxnLst>
                    <a:cxn ang="0">
                      <a:pos x="7" y="3"/>
                    </a:cxn>
                    <a:cxn ang="0">
                      <a:pos x="0" y="35"/>
                    </a:cxn>
                    <a:cxn ang="0">
                      <a:pos x="48" y="20"/>
                    </a:cxn>
                    <a:cxn ang="0">
                      <a:pos x="59" y="0"/>
                    </a:cxn>
                    <a:cxn ang="0">
                      <a:pos x="7" y="3"/>
                    </a:cxn>
                  </a:cxnLst>
                  <a:rect l="0" t="0" r="r" b="b"/>
                  <a:pathLst>
                    <a:path w="59" h="35">
                      <a:moveTo>
                        <a:pt x="7" y="3"/>
                      </a:moveTo>
                      <a:lnTo>
                        <a:pt x="0" y="35"/>
                      </a:lnTo>
                      <a:lnTo>
                        <a:pt x="48" y="20"/>
                      </a:lnTo>
                      <a:lnTo>
                        <a:pt x="59" y="0"/>
                      </a:lnTo>
                      <a:lnTo>
                        <a:pt x="7" y="3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30" name="Freeform 140"/>
                <p:cNvSpPr>
                  <a:spLocks/>
                </p:cNvSpPr>
                <p:nvPr/>
              </p:nvSpPr>
              <p:spPr bwMode="auto">
                <a:xfrm>
                  <a:off x="4430" y="2916"/>
                  <a:ext cx="34" cy="16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56" y="0"/>
                    </a:cxn>
                    <a:cxn ang="0">
                      <a:pos x="103" y="19"/>
                    </a:cxn>
                    <a:cxn ang="0">
                      <a:pos x="68" y="46"/>
                    </a:cxn>
                    <a:cxn ang="0">
                      <a:pos x="9" y="35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103" h="46">
                      <a:moveTo>
                        <a:pt x="0" y="7"/>
                      </a:moveTo>
                      <a:lnTo>
                        <a:pt x="56" y="0"/>
                      </a:lnTo>
                      <a:lnTo>
                        <a:pt x="103" y="19"/>
                      </a:lnTo>
                      <a:lnTo>
                        <a:pt x="68" y="46"/>
                      </a:lnTo>
                      <a:lnTo>
                        <a:pt x="9" y="35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31" name="Freeform 141"/>
                <p:cNvSpPr>
                  <a:spLocks/>
                </p:cNvSpPr>
                <p:nvPr/>
              </p:nvSpPr>
              <p:spPr bwMode="auto">
                <a:xfrm>
                  <a:off x="4474" y="2937"/>
                  <a:ext cx="18" cy="14"/>
                </a:xfrm>
                <a:custGeom>
                  <a:avLst/>
                  <a:gdLst/>
                  <a:ahLst/>
                  <a:cxnLst>
                    <a:cxn ang="0">
                      <a:pos x="55" y="0"/>
                    </a:cxn>
                    <a:cxn ang="0">
                      <a:pos x="20" y="3"/>
                    </a:cxn>
                    <a:cxn ang="0">
                      <a:pos x="0" y="40"/>
                    </a:cxn>
                    <a:cxn ang="0">
                      <a:pos x="28" y="40"/>
                    </a:cxn>
                    <a:cxn ang="0">
                      <a:pos x="55" y="16"/>
                    </a:cxn>
                    <a:cxn ang="0">
                      <a:pos x="55" y="0"/>
                    </a:cxn>
                  </a:cxnLst>
                  <a:rect l="0" t="0" r="r" b="b"/>
                  <a:pathLst>
                    <a:path w="55" h="40">
                      <a:moveTo>
                        <a:pt x="55" y="0"/>
                      </a:moveTo>
                      <a:lnTo>
                        <a:pt x="20" y="3"/>
                      </a:lnTo>
                      <a:lnTo>
                        <a:pt x="0" y="40"/>
                      </a:lnTo>
                      <a:lnTo>
                        <a:pt x="28" y="40"/>
                      </a:lnTo>
                      <a:lnTo>
                        <a:pt x="55" y="16"/>
                      </a:lnTo>
                      <a:lnTo>
                        <a:pt x="55" y="0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32" name="Freeform 142"/>
                <p:cNvSpPr>
                  <a:spLocks/>
                </p:cNvSpPr>
                <p:nvPr/>
              </p:nvSpPr>
              <p:spPr bwMode="auto">
                <a:xfrm>
                  <a:off x="4251" y="2652"/>
                  <a:ext cx="170" cy="192"/>
                </a:xfrm>
                <a:custGeom>
                  <a:avLst/>
                  <a:gdLst/>
                  <a:ahLst/>
                  <a:cxnLst>
                    <a:cxn ang="0">
                      <a:pos x="108" y="281"/>
                    </a:cxn>
                    <a:cxn ang="0">
                      <a:pos x="13" y="278"/>
                    </a:cxn>
                    <a:cxn ang="0">
                      <a:pos x="0" y="352"/>
                    </a:cxn>
                    <a:cxn ang="0">
                      <a:pos x="33" y="373"/>
                    </a:cxn>
                    <a:cxn ang="0">
                      <a:pos x="37" y="428"/>
                    </a:cxn>
                    <a:cxn ang="0">
                      <a:pos x="75" y="435"/>
                    </a:cxn>
                    <a:cxn ang="0">
                      <a:pos x="83" y="503"/>
                    </a:cxn>
                    <a:cxn ang="0">
                      <a:pos x="107" y="507"/>
                    </a:cxn>
                    <a:cxn ang="0">
                      <a:pos x="127" y="535"/>
                    </a:cxn>
                    <a:cxn ang="0">
                      <a:pos x="195" y="551"/>
                    </a:cxn>
                    <a:cxn ang="0">
                      <a:pos x="217" y="519"/>
                    </a:cxn>
                    <a:cxn ang="0">
                      <a:pos x="258" y="527"/>
                    </a:cxn>
                    <a:cxn ang="0">
                      <a:pos x="281" y="575"/>
                    </a:cxn>
                    <a:cxn ang="0">
                      <a:pos x="340" y="570"/>
                    </a:cxn>
                    <a:cxn ang="0">
                      <a:pos x="352" y="531"/>
                    </a:cxn>
                    <a:cxn ang="0">
                      <a:pos x="376" y="492"/>
                    </a:cxn>
                    <a:cxn ang="0">
                      <a:pos x="376" y="448"/>
                    </a:cxn>
                    <a:cxn ang="0">
                      <a:pos x="416" y="413"/>
                    </a:cxn>
                    <a:cxn ang="0">
                      <a:pos x="436" y="337"/>
                    </a:cxn>
                    <a:cxn ang="0">
                      <a:pos x="475" y="321"/>
                    </a:cxn>
                    <a:cxn ang="0">
                      <a:pos x="475" y="273"/>
                    </a:cxn>
                    <a:cxn ang="0">
                      <a:pos x="431" y="242"/>
                    </a:cxn>
                    <a:cxn ang="0">
                      <a:pos x="428" y="162"/>
                    </a:cxn>
                    <a:cxn ang="0">
                      <a:pos x="468" y="134"/>
                    </a:cxn>
                    <a:cxn ang="0">
                      <a:pos x="511" y="99"/>
                    </a:cxn>
                    <a:cxn ang="0">
                      <a:pos x="500" y="51"/>
                    </a:cxn>
                    <a:cxn ang="0">
                      <a:pos x="445" y="40"/>
                    </a:cxn>
                    <a:cxn ang="0">
                      <a:pos x="413" y="27"/>
                    </a:cxn>
                    <a:cxn ang="0">
                      <a:pos x="358" y="0"/>
                    </a:cxn>
                    <a:cxn ang="0">
                      <a:pos x="349" y="40"/>
                    </a:cxn>
                    <a:cxn ang="0">
                      <a:pos x="314" y="60"/>
                    </a:cxn>
                    <a:cxn ang="0">
                      <a:pos x="301" y="115"/>
                    </a:cxn>
                    <a:cxn ang="0">
                      <a:pos x="263" y="134"/>
                    </a:cxn>
                    <a:cxn ang="0">
                      <a:pos x="219" y="165"/>
                    </a:cxn>
                    <a:cxn ang="0">
                      <a:pos x="196" y="213"/>
                    </a:cxn>
                    <a:cxn ang="0">
                      <a:pos x="139" y="209"/>
                    </a:cxn>
                    <a:cxn ang="0">
                      <a:pos x="128" y="253"/>
                    </a:cxn>
                    <a:cxn ang="0">
                      <a:pos x="108" y="281"/>
                    </a:cxn>
                  </a:cxnLst>
                  <a:rect l="0" t="0" r="r" b="b"/>
                  <a:pathLst>
                    <a:path w="511" h="575">
                      <a:moveTo>
                        <a:pt x="108" y="281"/>
                      </a:moveTo>
                      <a:lnTo>
                        <a:pt x="13" y="278"/>
                      </a:lnTo>
                      <a:lnTo>
                        <a:pt x="0" y="352"/>
                      </a:lnTo>
                      <a:lnTo>
                        <a:pt x="33" y="373"/>
                      </a:lnTo>
                      <a:lnTo>
                        <a:pt x="37" y="428"/>
                      </a:lnTo>
                      <a:lnTo>
                        <a:pt x="75" y="435"/>
                      </a:lnTo>
                      <a:lnTo>
                        <a:pt x="83" y="503"/>
                      </a:lnTo>
                      <a:lnTo>
                        <a:pt x="107" y="507"/>
                      </a:lnTo>
                      <a:lnTo>
                        <a:pt x="127" y="535"/>
                      </a:lnTo>
                      <a:lnTo>
                        <a:pt x="195" y="551"/>
                      </a:lnTo>
                      <a:lnTo>
                        <a:pt x="217" y="519"/>
                      </a:lnTo>
                      <a:lnTo>
                        <a:pt x="258" y="527"/>
                      </a:lnTo>
                      <a:lnTo>
                        <a:pt x="281" y="575"/>
                      </a:lnTo>
                      <a:lnTo>
                        <a:pt x="340" y="570"/>
                      </a:lnTo>
                      <a:lnTo>
                        <a:pt x="352" y="531"/>
                      </a:lnTo>
                      <a:lnTo>
                        <a:pt x="376" y="492"/>
                      </a:lnTo>
                      <a:lnTo>
                        <a:pt x="376" y="448"/>
                      </a:lnTo>
                      <a:lnTo>
                        <a:pt x="416" y="413"/>
                      </a:lnTo>
                      <a:lnTo>
                        <a:pt x="436" y="337"/>
                      </a:lnTo>
                      <a:lnTo>
                        <a:pt x="475" y="321"/>
                      </a:lnTo>
                      <a:lnTo>
                        <a:pt x="475" y="273"/>
                      </a:lnTo>
                      <a:lnTo>
                        <a:pt x="431" y="242"/>
                      </a:lnTo>
                      <a:lnTo>
                        <a:pt x="428" y="162"/>
                      </a:lnTo>
                      <a:lnTo>
                        <a:pt x="468" y="134"/>
                      </a:lnTo>
                      <a:lnTo>
                        <a:pt x="511" y="99"/>
                      </a:lnTo>
                      <a:lnTo>
                        <a:pt x="500" y="51"/>
                      </a:lnTo>
                      <a:lnTo>
                        <a:pt x="445" y="40"/>
                      </a:lnTo>
                      <a:lnTo>
                        <a:pt x="413" y="27"/>
                      </a:lnTo>
                      <a:lnTo>
                        <a:pt x="358" y="0"/>
                      </a:lnTo>
                      <a:lnTo>
                        <a:pt x="349" y="40"/>
                      </a:lnTo>
                      <a:lnTo>
                        <a:pt x="314" y="60"/>
                      </a:lnTo>
                      <a:lnTo>
                        <a:pt x="301" y="115"/>
                      </a:lnTo>
                      <a:lnTo>
                        <a:pt x="263" y="134"/>
                      </a:lnTo>
                      <a:lnTo>
                        <a:pt x="219" y="165"/>
                      </a:lnTo>
                      <a:lnTo>
                        <a:pt x="196" y="213"/>
                      </a:lnTo>
                      <a:lnTo>
                        <a:pt x="139" y="209"/>
                      </a:lnTo>
                      <a:lnTo>
                        <a:pt x="128" y="253"/>
                      </a:lnTo>
                      <a:lnTo>
                        <a:pt x="108" y="281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33" name="Freeform 143"/>
                <p:cNvSpPr>
                  <a:spLocks/>
                </p:cNvSpPr>
                <p:nvPr/>
              </p:nvSpPr>
              <p:spPr bwMode="auto">
                <a:xfrm>
                  <a:off x="4404" y="2741"/>
                  <a:ext cx="101" cy="129"/>
                </a:xfrm>
                <a:custGeom>
                  <a:avLst/>
                  <a:gdLst/>
                  <a:ahLst/>
                  <a:cxnLst>
                    <a:cxn ang="0">
                      <a:pos x="76" y="51"/>
                    </a:cxn>
                    <a:cxn ang="0">
                      <a:pos x="68" y="114"/>
                    </a:cxn>
                    <a:cxn ang="0">
                      <a:pos x="44" y="142"/>
                    </a:cxn>
                    <a:cxn ang="0">
                      <a:pos x="37" y="189"/>
                    </a:cxn>
                    <a:cxn ang="0">
                      <a:pos x="0" y="213"/>
                    </a:cxn>
                    <a:cxn ang="0">
                      <a:pos x="0" y="296"/>
                    </a:cxn>
                    <a:cxn ang="0">
                      <a:pos x="41" y="316"/>
                    </a:cxn>
                    <a:cxn ang="0">
                      <a:pos x="48" y="371"/>
                    </a:cxn>
                    <a:cxn ang="0">
                      <a:pos x="88" y="379"/>
                    </a:cxn>
                    <a:cxn ang="0">
                      <a:pos x="103" y="289"/>
                    </a:cxn>
                    <a:cxn ang="0">
                      <a:pos x="135" y="281"/>
                    </a:cxn>
                    <a:cxn ang="0">
                      <a:pos x="131" y="351"/>
                    </a:cxn>
                    <a:cxn ang="0">
                      <a:pos x="167" y="364"/>
                    </a:cxn>
                    <a:cxn ang="0">
                      <a:pos x="179" y="388"/>
                    </a:cxn>
                    <a:cxn ang="0">
                      <a:pos x="219" y="379"/>
                    </a:cxn>
                    <a:cxn ang="0">
                      <a:pos x="214" y="328"/>
                    </a:cxn>
                    <a:cxn ang="0">
                      <a:pos x="159" y="226"/>
                    </a:cxn>
                    <a:cxn ang="0">
                      <a:pos x="186" y="202"/>
                    </a:cxn>
                    <a:cxn ang="0">
                      <a:pos x="214" y="150"/>
                    </a:cxn>
                    <a:cxn ang="0">
                      <a:pos x="195" y="130"/>
                    </a:cxn>
                    <a:cxn ang="0">
                      <a:pos x="162" y="147"/>
                    </a:cxn>
                    <a:cxn ang="0">
                      <a:pos x="131" y="162"/>
                    </a:cxn>
                    <a:cxn ang="0">
                      <a:pos x="112" y="103"/>
                    </a:cxn>
                    <a:cxn ang="0">
                      <a:pos x="103" y="48"/>
                    </a:cxn>
                    <a:cxn ang="0">
                      <a:pos x="127" y="55"/>
                    </a:cxn>
                    <a:cxn ang="0">
                      <a:pos x="155" y="75"/>
                    </a:cxn>
                    <a:cxn ang="0">
                      <a:pos x="203" y="68"/>
                    </a:cxn>
                    <a:cxn ang="0">
                      <a:pos x="226" y="83"/>
                    </a:cxn>
                    <a:cxn ang="0">
                      <a:pos x="278" y="68"/>
                    </a:cxn>
                    <a:cxn ang="0">
                      <a:pos x="305" y="51"/>
                    </a:cxn>
                    <a:cxn ang="0">
                      <a:pos x="293" y="0"/>
                    </a:cxn>
                    <a:cxn ang="0">
                      <a:pos x="265" y="0"/>
                    </a:cxn>
                    <a:cxn ang="0">
                      <a:pos x="246" y="35"/>
                    </a:cxn>
                    <a:cxn ang="0">
                      <a:pos x="144" y="27"/>
                    </a:cxn>
                    <a:cxn ang="0">
                      <a:pos x="85" y="31"/>
                    </a:cxn>
                    <a:cxn ang="0">
                      <a:pos x="76" y="51"/>
                    </a:cxn>
                  </a:cxnLst>
                  <a:rect l="0" t="0" r="r" b="b"/>
                  <a:pathLst>
                    <a:path w="305" h="388">
                      <a:moveTo>
                        <a:pt x="76" y="51"/>
                      </a:moveTo>
                      <a:lnTo>
                        <a:pt x="68" y="114"/>
                      </a:lnTo>
                      <a:lnTo>
                        <a:pt x="44" y="142"/>
                      </a:lnTo>
                      <a:lnTo>
                        <a:pt x="37" y="189"/>
                      </a:lnTo>
                      <a:lnTo>
                        <a:pt x="0" y="213"/>
                      </a:lnTo>
                      <a:lnTo>
                        <a:pt x="0" y="296"/>
                      </a:lnTo>
                      <a:lnTo>
                        <a:pt x="41" y="316"/>
                      </a:lnTo>
                      <a:lnTo>
                        <a:pt x="48" y="371"/>
                      </a:lnTo>
                      <a:lnTo>
                        <a:pt x="88" y="379"/>
                      </a:lnTo>
                      <a:lnTo>
                        <a:pt x="103" y="289"/>
                      </a:lnTo>
                      <a:lnTo>
                        <a:pt x="135" y="281"/>
                      </a:lnTo>
                      <a:lnTo>
                        <a:pt x="131" y="351"/>
                      </a:lnTo>
                      <a:lnTo>
                        <a:pt x="167" y="364"/>
                      </a:lnTo>
                      <a:lnTo>
                        <a:pt x="179" y="388"/>
                      </a:lnTo>
                      <a:lnTo>
                        <a:pt x="219" y="379"/>
                      </a:lnTo>
                      <a:lnTo>
                        <a:pt x="214" y="328"/>
                      </a:lnTo>
                      <a:lnTo>
                        <a:pt x="159" y="226"/>
                      </a:lnTo>
                      <a:lnTo>
                        <a:pt x="186" y="202"/>
                      </a:lnTo>
                      <a:lnTo>
                        <a:pt x="214" y="150"/>
                      </a:lnTo>
                      <a:lnTo>
                        <a:pt x="195" y="130"/>
                      </a:lnTo>
                      <a:lnTo>
                        <a:pt x="162" y="147"/>
                      </a:lnTo>
                      <a:lnTo>
                        <a:pt x="131" y="162"/>
                      </a:lnTo>
                      <a:lnTo>
                        <a:pt x="112" y="103"/>
                      </a:lnTo>
                      <a:lnTo>
                        <a:pt x="103" y="48"/>
                      </a:lnTo>
                      <a:lnTo>
                        <a:pt x="127" y="55"/>
                      </a:lnTo>
                      <a:lnTo>
                        <a:pt x="155" y="75"/>
                      </a:lnTo>
                      <a:lnTo>
                        <a:pt x="203" y="68"/>
                      </a:lnTo>
                      <a:lnTo>
                        <a:pt x="226" y="83"/>
                      </a:lnTo>
                      <a:lnTo>
                        <a:pt x="278" y="68"/>
                      </a:lnTo>
                      <a:lnTo>
                        <a:pt x="305" y="51"/>
                      </a:lnTo>
                      <a:lnTo>
                        <a:pt x="293" y="0"/>
                      </a:lnTo>
                      <a:lnTo>
                        <a:pt x="265" y="0"/>
                      </a:lnTo>
                      <a:lnTo>
                        <a:pt x="246" y="35"/>
                      </a:lnTo>
                      <a:lnTo>
                        <a:pt x="144" y="27"/>
                      </a:lnTo>
                      <a:lnTo>
                        <a:pt x="85" y="31"/>
                      </a:lnTo>
                      <a:lnTo>
                        <a:pt x="76" y="51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34" name="Freeform 144"/>
                <p:cNvSpPr>
                  <a:spLocks/>
                </p:cNvSpPr>
                <p:nvPr/>
              </p:nvSpPr>
              <p:spPr bwMode="auto">
                <a:xfrm>
                  <a:off x="4144" y="2518"/>
                  <a:ext cx="86" cy="76"/>
                </a:xfrm>
                <a:custGeom>
                  <a:avLst/>
                  <a:gdLst/>
                  <a:ahLst/>
                  <a:cxnLst>
                    <a:cxn ang="0">
                      <a:pos x="107" y="189"/>
                    </a:cxn>
                    <a:cxn ang="0">
                      <a:pos x="48" y="206"/>
                    </a:cxn>
                    <a:cxn ang="0">
                      <a:pos x="40" y="130"/>
                    </a:cxn>
                    <a:cxn ang="0">
                      <a:pos x="0" y="99"/>
                    </a:cxn>
                    <a:cxn ang="0">
                      <a:pos x="20" y="44"/>
                    </a:cxn>
                    <a:cxn ang="0">
                      <a:pos x="64" y="0"/>
                    </a:cxn>
                    <a:cxn ang="0">
                      <a:pos x="107" y="27"/>
                    </a:cxn>
                    <a:cxn ang="0">
                      <a:pos x="154" y="20"/>
                    </a:cxn>
                    <a:cxn ang="0">
                      <a:pos x="186" y="55"/>
                    </a:cxn>
                    <a:cxn ang="0">
                      <a:pos x="234" y="20"/>
                    </a:cxn>
                    <a:cxn ang="0">
                      <a:pos x="254" y="35"/>
                    </a:cxn>
                    <a:cxn ang="0">
                      <a:pos x="257" y="123"/>
                    </a:cxn>
                    <a:cxn ang="0">
                      <a:pos x="226" y="147"/>
                    </a:cxn>
                    <a:cxn ang="0">
                      <a:pos x="182" y="189"/>
                    </a:cxn>
                    <a:cxn ang="0">
                      <a:pos x="139" y="226"/>
                    </a:cxn>
                    <a:cxn ang="0">
                      <a:pos x="107" y="189"/>
                    </a:cxn>
                  </a:cxnLst>
                  <a:rect l="0" t="0" r="r" b="b"/>
                  <a:pathLst>
                    <a:path w="257" h="226">
                      <a:moveTo>
                        <a:pt x="107" y="189"/>
                      </a:moveTo>
                      <a:lnTo>
                        <a:pt x="48" y="206"/>
                      </a:lnTo>
                      <a:lnTo>
                        <a:pt x="40" y="130"/>
                      </a:lnTo>
                      <a:lnTo>
                        <a:pt x="0" y="99"/>
                      </a:lnTo>
                      <a:lnTo>
                        <a:pt x="20" y="44"/>
                      </a:lnTo>
                      <a:lnTo>
                        <a:pt x="64" y="0"/>
                      </a:lnTo>
                      <a:lnTo>
                        <a:pt x="107" y="27"/>
                      </a:lnTo>
                      <a:lnTo>
                        <a:pt x="154" y="20"/>
                      </a:lnTo>
                      <a:lnTo>
                        <a:pt x="186" y="55"/>
                      </a:lnTo>
                      <a:lnTo>
                        <a:pt x="234" y="20"/>
                      </a:lnTo>
                      <a:lnTo>
                        <a:pt x="254" y="35"/>
                      </a:lnTo>
                      <a:lnTo>
                        <a:pt x="257" y="123"/>
                      </a:lnTo>
                      <a:lnTo>
                        <a:pt x="226" y="147"/>
                      </a:lnTo>
                      <a:lnTo>
                        <a:pt x="182" y="189"/>
                      </a:lnTo>
                      <a:lnTo>
                        <a:pt x="139" y="226"/>
                      </a:lnTo>
                      <a:lnTo>
                        <a:pt x="107" y="18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35" name="Freeform 145"/>
                <p:cNvSpPr>
                  <a:spLocks/>
                </p:cNvSpPr>
                <p:nvPr/>
              </p:nvSpPr>
              <p:spPr bwMode="auto">
                <a:xfrm>
                  <a:off x="4141" y="2365"/>
                  <a:ext cx="115" cy="264"/>
                </a:xfrm>
                <a:custGeom>
                  <a:avLst/>
                  <a:gdLst/>
                  <a:ahLst/>
                  <a:cxnLst>
                    <a:cxn ang="0">
                      <a:pos x="0" y="41"/>
                    </a:cxn>
                    <a:cxn ang="0">
                      <a:pos x="27" y="111"/>
                    </a:cxn>
                    <a:cxn ang="0">
                      <a:pos x="106" y="139"/>
                    </a:cxn>
                    <a:cxn ang="0">
                      <a:pos x="114" y="170"/>
                    </a:cxn>
                    <a:cxn ang="0">
                      <a:pos x="103" y="221"/>
                    </a:cxn>
                    <a:cxn ang="0">
                      <a:pos x="134" y="258"/>
                    </a:cxn>
                    <a:cxn ang="0">
                      <a:pos x="206" y="360"/>
                    </a:cxn>
                    <a:cxn ang="0">
                      <a:pos x="245" y="388"/>
                    </a:cxn>
                    <a:cxn ang="0">
                      <a:pos x="245" y="479"/>
                    </a:cxn>
                    <a:cxn ang="0">
                      <a:pos x="265" y="494"/>
                    </a:cxn>
                    <a:cxn ang="0">
                      <a:pos x="268" y="582"/>
                    </a:cxn>
                    <a:cxn ang="0">
                      <a:pos x="237" y="606"/>
                    </a:cxn>
                    <a:cxn ang="0">
                      <a:pos x="193" y="648"/>
                    </a:cxn>
                    <a:cxn ang="0">
                      <a:pos x="150" y="685"/>
                    </a:cxn>
                    <a:cxn ang="0">
                      <a:pos x="169" y="712"/>
                    </a:cxn>
                    <a:cxn ang="0">
                      <a:pos x="145" y="744"/>
                    </a:cxn>
                    <a:cxn ang="0">
                      <a:pos x="162" y="792"/>
                    </a:cxn>
                    <a:cxn ang="0">
                      <a:pos x="245" y="727"/>
                    </a:cxn>
                    <a:cxn ang="0">
                      <a:pos x="316" y="665"/>
                    </a:cxn>
                    <a:cxn ang="0">
                      <a:pos x="335" y="637"/>
                    </a:cxn>
                    <a:cxn ang="0">
                      <a:pos x="347" y="518"/>
                    </a:cxn>
                    <a:cxn ang="0">
                      <a:pos x="324" y="416"/>
                    </a:cxn>
                    <a:cxn ang="0">
                      <a:pos x="257" y="344"/>
                    </a:cxn>
                    <a:cxn ang="0">
                      <a:pos x="178" y="253"/>
                    </a:cxn>
                    <a:cxn ang="0">
                      <a:pos x="178" y="190"/>
                    </a:cxn>
                    <a:cxn ang="0">
                      <a:pos x="201" y="162"/>
                    </a:cxn>
                    <a:cxn ang="0">
                      <a:pos x="257" y="124"/>
                    </a:cxn>
                    <a:cxn ang="0">
                      <a:pos x="189" y="24"/>
                    </a:cxn>
                    <a:cxn ang="0">
                      <a:pos x="118" y="0"/>
                    </a:cxn>
                    <a:cxn ang="0">
                      <a:pos x="71" y="0"/>
                    </a:cxn>
                    <a:cxn ang="0">
                      <a:pos x="0" y="41"/>
                    </a:cxn>
                  </a:cxnLst>
                  <a:rect l="0" t="0" r="r" b="b"/>
                  <a:pathLst>
                    <a:path w="347" h="792">
                      <a:moveTo>
                        <a:pt x="0" y="41"/>
                      </a:moveTo>
                      <a:lnTo>
                        <a:pt x="27" y="111"/>
                      </a:lnTo>
                      <a:lnTo>
                        <a:pt x="106" y="139"/>
                      </a:lnTo>
                      <a:lnTo>
                        <a:pt x="114" y="170"/>
                      </a:lnTo>
                      <a:lnTo>
                        <a:pt x="103" y="221"/>
                      </a:lnTo>
                      <a:lnTo>
                        <a:pt x="134" y="258"/>
                      </a:lnTo>
                      <a:lnTo>
                        <a:pt x="206" y="360"/>
                      </a:lnTo>
                      <a:lnTo>
                        <a:pt x="245" y="388"/>
                      </a:lnTo>
                      <a:lnTo>
                        <a:pt x="245" y="479"/>
                      </a:lnTo>
                      <a:lnTo>
                        <a:pt x="265" y="494"/>
                      </a:lnTo>
                      <a:lnTo>
                        <a:pt x="268" y="582"/>
                      </a:lnTo>
                      <a:lnTo>
                        <a:pt x="237" y="606"/>
                      </a:lnTo>
                      <a:lnTo>
                        <a:pt x="193" y="648"/>
                      </a:lnTo>
                      <a:lnTo>
                        <a:pt x="150" y="685"/>
                      </a:lnTo>
                      <a:lnTo>
                        <a:pt x="169" y="712"/>
                      </a:lnTo>
                      <a:lnTo>
                        <a:pt x="145" y="744"/>
                      </a:lnTo>
                      <a:lnTo>
                        <a:pt x="162" y="792"/>
                      </a:lnTo>
                      <a:lnTo>
                        <a:pt x="245" y="727"/>
                      </a:lnTo>
                      <a:lnTo>
                        <a:pt x="316" y="665"/>
                      </a:lnTo>
                      <a:lnTo>
                        <a:pt x="335" y="637"/>
                      </a:lnTo>
                      <a:lnTo>
                        <a:pt x="347" y="518"/>
                      </a:lnTo>
                      <a:lnTo>
                        <a:pt x="324" y="416"/>
                      </a:lnTo>
                      <a:lnTo>
                        <a:pt x="257" y="344"/>
                      </a:lnTo>
                      <a:lnTo>
                        <a:pt x="178" y="253"/>
                      </a:lnTo>
                      <a:lnTo>
                        <a:pt x="178" y="190"/>
                      </a:lnTo>
                      <a:lnTo>
                        <a:pt x="201" y="162"/>
                      </a:lnTo>
                      <a:lnTo>
                        <a:pt x="257" y="124"/>
                      </a:lnTo>
                      <a:lnTo>
                        <a:pt x="189" y="24"/>
                      </a:lnTo>
                      <a:lnTo>
                        <a:pt x="118" y="0"/>
                      </a:lnTo>
                      <a:lnTo>
                        <a:pt x="71" y="0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36" name="Freeform 146"/>
                <p:cNvSpPr>
                  <a:spLocks/>
                </p:cNvSpPr>
                <p:nvPr/>
              </p:nvSpPr>
              <p:spPr bwMode="auto">
                <a:xfrm>
                  <a:off x="4634" y="2796"/>
                  <a:ext cx="151" cy="136"/>
                </a:xfrm>
                <a:custGeom>
                  <a:avLst/>
                  <a:gdLst/>
                  <a:ahLst/>
                  <a:cxnLst>
                    <a:cxn ang="0">
                      <a:pos x="397" y="77"/>
                    </a:cxn>
                    <a:cxn ang="0">
                      <a:pos x="348" y="60"/>
                    </a:cxn>
                    <a:cxn ang="0">
                      <a:pos x="254" y="20"/>
                    </a:cxn>
                    <a:cxn ang="0">
                      <a:pos x="226" y="0"/>
                    </a:cxn>
                    <a:cxn ang="0">
                      <a:pos x="175" y="12"/>
                    </a:cxn>
                    <a:cxn ang="0">
                      <a:pos x="127" y="64"/>
                    </a:cxn>
                    <a:cxn ang="0">
                      <a:pos x="72" y="95"/>
                    </a:cxn>
                    <a:cxn ang="0">
                      <a:pos x="20" y="103"/>
                    </a:cxn>
                    <a:cxn ang="0">
                      <a:pos x="0" y="110"/>
                    </a:cxn>
                    <a:cxn ang="0">
                      <a:pos x="20" y="146"/>
                    </a:cxn>
                    <a:cxn ang="0">
                      <a:pos x="68" y="138"/>
                    </a:cxn>
                    <a:cxn ang="0">
                      <a:pos x="131" y="174"/>
                    </a:cxn>
                    <a:cxn ang="0">
                      <a:pos x="175" y="202"/>
                    </a:cxn>
                    <a:cxn ang="0">
                      <a:pos x="217" y="241"/>
                    </a:cxn>
                    <a:cxn ang="0">
                      <a:pos x="222" y="292"/>
                    </a:cxn>
                    <a:cxn ang="0">
                      <a:pos x="210" y="316"/>
                    </a:cxn>
                    <a:cxn ang="0">
                      <a:pos x="171" y="332"/>
                    </a:cxn>
                    <a:cxn ang="0">
                      <a:pos x="178" y="371"/>
                    </a:cxn>
                    <a:cxn ang="0">
                      <a:pos x="237" y="367"/>
                    </a:cxn>
                    <a:cxn ang="0">
                      <a:pos x="293" y="367"/>
                    </a:cxn>
                    <a:cxn ang="0">
                      <a:pos x="313" y="391"/>
                    </a:cxn>
                    <a:cxn ang="0">
                      <a:pos x="352" y="406"/>
                    </a:cxn>
                    <a:cxn ang="0">
                      <a:pos x="407" y="388"/>
                    </a:cxn>
                    <a:cxn ang="0">
                      <a:pos x="431" y="344"/>
                    </a:cxn>
                    <a:cxn ang="0">
                      <a:pos x="452" y="311"/>
                    </a:cxn>
                    <a:cxn ang="0">
                      <a:pos x="397" y="77"/>
                    </a:cxn>
                  </a:cxnLst>
                  <a:rect l="0" t="0" r="r" b="b"/>
                  <a:pathLst>
                    <a:path w="452" h="406">
                      <a:moveTo>
                        <a:pt x="397" y="77"/>
                      </a:moveTo>
                      <a:lnTo>
                        <a:pt x="348" y="60"/>
                      </a:lnTo>
                      <a:lnTo>
                        <a:pt x="254" y="20"/>
                      </a:lnTo>
                      <a:lnTo>
                        <a:pt x="226" y="0"/>
                      </a:lnTo>
                      <a:lnTo>
                        <a:pt x="175" y="12"/>
                      </a:lnTo>
                      <a:lnTo>
                        <a:pt x="127" y="64"/>
                      </a:lnTo>
                      <a:lnTo>
                        <a:pt x="72" y="95"/>
                      </a:lnTo>
                      <a:lnTo>
                        <a:pt x="20" y="103"/>
                      </a:lnTo>
                      <a:lnTo>
                        <a:pt x="0" y="110"/>
                      </a:lnTo>
                      <a:lnTo>
                        <a:pt x="20" y="146"/>
                      </a:lnTo>
                      <a:lnTo>
                        <a:pt x="68" y="138"/>
                      </a:lnTo>
                      <a:lnTo>
                        <a:pt x="131" y="174"/>
                      </a:lnTo>
                      <a:lnTo>
                        <a:pt x="175" y="202"/>
                      </a:lnTo>
                      <a:lnTo>
                        <a:pt x="217" y="241"/>
                      </a:lnTo>
                      <a:lnTo>
                        <a:pt x="222" y="292"/>
                      </a:lnTo>
                      <a:lnTo>
                        <a:pt x="210" y="316"/>
                      </a:lnTo>
                      <a:lnTo>
                        <a:pt x="171" y="332"/>
                      </a:lnTo>
                      <a:lnTo>
                        <a:pt x="178" y="371"/>
                      </a:lnTo>
                      <a:lnTo>
                        <a:pt x="237" y="367"/>
                      </a:lnTo>
                      <a:lnTo>
                        <a:pt x="293" y="367"/>
                      </a:lnTo>
                      <a:lnTo>
                        <a:pt x="313" y="391"/>
                      </a:lnTo>
                      <a:lnTo>
                        <a:pt x="352" y="406"/>
                      </a:lnTo>
                      <a:lnTo>
                        <a:pt x="407" y="388"/>
                      </a:lnTo>
                      <a:lnTo>
                        <a:pt x="431" y="344"/>
                      </a:lnTo>
                      <a:lnTo>
                        <a:pt x="452" y="311"/>
                      </a:lnTo>
                      <a:lnTo>
                        <a:pt x="397" y="77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37" name="Freeform 147"/>
                <p:cNvSpPr>
                  <a:spLocks/>
                </p:cNvSpPr>
                <p:nvPr/>
              </p:nvSpPr>
              <p:spPr bwMode="auto">
                <a:xfrm>
                  <a:off x="4534" y="2723"/>
                  <a:ext cx="27" cy="55"/>
                </a:xfrm>
                <a:custGeom>
                  <a:avLst/>
                  <a:gdLst/>
                  <a:ahLst/>
                  <a:cxnLst>
                    <a:cxn ang="0">
                      <a:pos x="40" y="67"/>
                    </a:cxn>
                    <a:cxn ang="0">
                      <a:pos x="0" y="86"/>
                    </a:cxn>
                    <a:cxn ang="0">
                      <a:pos x="13" y="134"/>
                    </a:cxn>
                    <a:cxn ang="0">
                      <a:pos x="59" y="165"/>
                    </a:cxn>
                    <a:cxn ang="0">
                      <a:pos x="75" y="99"/>
                    </a:cxn>
                    <a:cxn ang="0">
                      <a:pos x="79" y="43"/>
                    </a:cxn>
                    <a:cxn ang="0">
                      <a:pos x="63" y="0"/>
                    </a:cxn>
                    <a:cxn ang="0">
                      <a:pos x="40" y="20"/>
                    </a:cxn>
                    <a:cxn ang="0">
                      <a:pos x="40" y="67"/>
                    </a:cxn>
                  </a:cxnLst>
                  <a:rect l="0" t="0" r="r" b="b"/>
                  <a:pathLst>
                    <a:path w="79" h="165">
                      <a:moveTo>
                        <a:pt x="40" y="67"/>
                      </a:moveTo>
                      <a:lnTo>
                        <a:pt x="0" y="86"/>
                      </a:lnTo>
                      <a:lnTo>
                        <a:pt x="13" y="134"/>
                      </a:lnTo>
                      <a:lnTo>
                        <a:pt x="59" y="165"/>
                      </a:lnTo>
                      <a:lnTo>
                        <a:pt x="75" y="99"/>
                      </a:lnTo>
                      <a:lnTo>
                        <a:pt x="79" y="43"/>
                      </a:lnTo>
                      <a:lnTo>
                        <a:pt x="63" y="0"/>
                      </a:lnTo>
                      <a:lnTo>
                        <a:pt x="40" y="20"/>
                      </a:lnTo>
                      <a:lnTo>
                        <a:pt x="40" y="67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38" name="Freeform 148"/>
                <p:cNvSpPr>
                  <a:spLocks/>
                </p:cNvSpPr>
                <p:nvPr/>
              </p:nvSpPr>
              <p:spPr bwMode="auto">
                <a:xfrm>
                  <a:off x="4555" y="2816"/>
                  <a:ext cx="38" cy="19"/>
                </a:xfrm>
                <a:custGeom>
                  <a:avLst/>
                  <a:gdLst/>
                  <a:ahLst/>
                  <a:cxnLst>
                    <a:cxn ang="0">
                      <a:pos x="12" y="11"/>
                    </a:cxn>
                    <a:cxn ang="0">
                      <a:pos x="51" y="0"/>
                    </a:cxn>
                    <a:cxn ang="0">
                      <a:pos x="84" y="0"/>
                    </a:cxn>
                    <a:cxn ang="0">
                      <a:pos x="107" y="31"/>
                    </a:cxn>
                    <a:cxn ang="0">
                      <a:pos x="112" y="55"/>
                    </a:cxn>
                    <a:cxn ang="0">
                      <a:pos x="75" y="39"/>
                    </a:cxn>
                    <a:cxn ang="0">
                      <a:pos x="40" y="31"/>
                    </a:cxn>
                    <a:cxn ang="0">
                      <a:pos x="0" y="39"/>
                    </a:cxn>
                    <a:cxn ang="0">
                      <a:pos x="12" y="11"/>
                    </a:cxn>
                  </a:cxnLst>
                  <a:rect l="0" t="0" r="r" b="b"/>
                  <a:pathLst>
                    <a:path w="112" h="55">
                      <a:moveTo>
                        <a:pt x="12" y="11"/>
                      </a:moveTo>
                      <a:lnTo>
                        <a:pt x="51" y="0"/>
                      </a:lnTo>
                      <a:lnTo>
                        <a:pt x="84" y="0"/>
                      </a:lnTo>
                      <a:lnTo>
                        <a:pt x="107" y="31"/>
                      </a:lnTo>
                      <a:lnTo>
                        <a:pt x="112" y="55"/>
                      </a:lnTo>
                      <a:lnTo>
                        <a:pt x="75" y="39"/>
                      </a:lnTo>
                      <a:lnTo>
                        <a:pt x="40" y="31"/>
                      </a:lnTo>
                      <a:lnTo>
                        <a:pt x="0" y="39"/>
                      </a:lnTo>
                      <a:lnTo>
                        <a:pt x="12" y="11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39" name="Freeform 149"/>
                <p:cNvSpPr>
                  <a:spLocks/>
                </p:cNvSpPr>
                <p:nvPr/>
              </p:nvSpPr>
              <p:spPr bwMode="auto">
                <a:xfrm>
                  <a:off x="4500" y="2801"/>
                  <a:ext cx="28" cy="5"/>
                </a:xfrm>
                <a:custGeom>
                  <a:avLst/>
                  <a:gdLst/>
                  <a:ahLst/>
                  <a:cxnLst>
                    <a:cxn ang="0">
                      <a:pos x="42" y="17"/>
                    </a:cxn>
                    <a:cxn ang="0">
                      <a:pos x="42" y="17"/>
                    </a:cxn>
                    <a:cxn ang="0">
                      <a:pos x="25" y="17"/>
                    </a:cxn>
                    <a:cxn ang="0">
                      <a:pos x="13" y="14"/>
                    </a:cxn>
                    <a:cxn ang="0">
                      <a:pos x="3" y="12"/>
                    </a:cxn>
                    <a:cxn ang="0">
                      <a:pos x="1" y="10"/>
                    </a:cxn>
                    <a:cxn ang="0">
                      <a:pos x="0" y="9"/>
                    </a:cxn>
                    <a:cxn ang="0">
                      <a:pos x="0" y="9"/>
                    </a:cxn>
                    <a:cxn ang="0">
                      <a:pos x="1" y="7"/>
                    </a:cxn>
                    <a:cxn ang="0">
                      <a:pos x="3" y="5"/>
                    </a:cxn>
                    <a:cxn ang="0">
                      <a:pos x="13" y="3"/>
                    </a:cxn>
                    <a:cxn ang="0">
                      <a:pos x="25" y="0"/>
                    </a:cxn>
                    <a:cxn ang="0">
                      <a:pos x="42" y="0"/>
                    </a:cxn>
                    <a:cxn ang="0">
                      <a:pos x="42" y="0"/>
                    </a:cxn>
                    <a:cxn ang="0">
                      <a:pos x="58" y="0"/>
                    </a:cxn>
                    <a:cxn ang="0">
                      <a:pos x="72" y="3"/>
                    </a:cxn>
                    <a:cxn ang="0">
                      <a:pos x="81" y="5"/>
                    </a:cxn>
                    <a:cxn ang="0">
                      <a:pos x="83" y="7"/>
                    </a:cxn>
                    <a:cxn ang="0">
                      <a:pos x="84" y="9"/>
                    </a:cxn>
                    <a:cxn ang="0">
                      <a:pos x="84" y="9"/>
                    </a:cxn>
                    <a:cxn ang="0">
                      <a:pos x="83" y="10"/>
                    </a:cxn>
                    <a:cxn ang="0">
                      <a:pos x="81" y="12"/>
                    </a:cxn>
                    <a:cxn ang="0">
                      <a:pos x="72" y="14"/>
                    </a:cxn>
                    <a:cxn ang="0">
                      <a:pos x="58" y="17"/>
                    </a:cxn>
                    <a:cxn ang="0">
                      <a:pos x="42" y="17"/>
                    </a:cxn>
                    <a:cxn ang="0">
                      <a:pos x="42" y="17"/>
                    </a:cxn>
                  </a:cxnLst>
                  <a:rect l="0" t="0" r="r" b="b"/>
                  <a:pathLst>
                    <a:path w="84" h="17">
                      <a:moveTo>
                        <a:pt x="42" y="17"/>
                      </a:moveTo>
                      <a:lnTo>
                        <a:pt x="42" y="17"/>
                      </a:lnTo>
                      <a:lnTo>
                        <a:pt x="25" y="17"/>
                      </a:lnTo>
                      <a:lnTo>
                        <a:pt x="13" y="14"/>
                      </a:lnTo>
                      <a:lnTo>
                        <a:pt x="3" y="12"/>
                      </a:lnTo>
                      <a:lnTo>
                        <a:pt x="1" y="10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1" y="7"/>
                      </a:lnTo>
                      <a:lnTo>
                        <a:pt x="3" y="5"/>
                      </a:lnTo>
                      <a:lnTo>
                        <a:pt x="13" y="3"/>
                      </a:lnTo>
                      <a:lnTo>
                        <a:pt x="25" y="0"/>
                      </a:lnTo>
                      <a:lnTo>
                        <a:pt x="42" y="0"/>
                      </a:lnTo>
                      <a:lnTo>
                        <a:pt x="42" y="0"/>
                      </a:lnTo>
                      <a:lnTo>
                        <a:pt x="58" y="0"/>
                      </a:lnTo>
                      <a:lnTo>
                        <a:pt x="72" y="3"/>
                      </a:lnTo>
                      <a:lnTo>
                        <a:pt x="81" y="5"/>
                      </a:lnTo>
                      <a:lnTo>
                        <a:pt x="83" y="7"/>
                      </a:lnTo>
                      <a:lnTo>
                        <a:pt x="84" y="9"/>
                      </a:lnTo>
                      <a:lnTo>
                        <a:pt x="84" y="9"/>
                      </a:lnTo>
                      <a:lnTo>
                        <a:pt x="83" y="10"/>
                      </a:lnTo>
                      <a:lnTo>
                        <a:pt x="81" y="12"/>
                      </a:lnTo>
                      <a:lnTo>
                        <a:pt x="72" y="14"/>
                      </a:lnTo>
                      <a:lnTo>
                        <a:pt x="58" y="17"/>
                      </a:lnTo>
                      <a:lnTo>
                        <a:pt x="42" y="17"/>
                      </a:lnTo>
                      <a:lnTo>
                        <a:pt x="42" y="1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40" name="Freeform 150"/>
                <p:cNvSpPr>
                  <a:spLocks/>
                </p:cNvSpPr>
                <p:nvPr/>
              </p:nvSpPr>
              <p:spPr bwMode="auto">
                <a:xfrm>
                  <a:off x="4642" y="2784"/>
                  <a:ext cx="38" cy="26"/>
                </a:xfrm>
                <a:custGeom>
                  <a:avLst/>
                  <a:gdLst/>
                  <a:ahLst/>
                  <a:cxnLst>
                    <a:cxn ang="0">
                      <a:pos x="44" y="72"/>
                    </a:cxn>
                    <a:cxn ang="0">
                      <a:pos x="0" y="76"/>
                    </a:cxn>
                    <a:cxn ang="0">
                      <a:pos x="8" y="39"/>
                    </a:cxn>
                    <a:cxn ang="0">
                      <a:pos x="28" y="0"/>
                    </a:cxn>
                    <a:cxn ang="0">
                      <a:pos x="75" y="8"/>
                    </a:cxn>
                    <a:cxn ang="0">
                      <a:pos x="114" y="20"/>
                    </a:cxn>
                    <a:cxn ang="0">
                      <a:pos x="103" y="48"/>
                    </a:cxn>
                    <a:cxn ang="0">
                      <a:pos x="72" y="76"/>
                    </a:cxn>
                    <a:cxn ang="0">
                      <a:pos x="44" y="72"/>
                    </a:cxn>
                  </a:cxnLst>
                  <a:rect l="0" t="0" r="r" b="b"/>
                  <a:pathLst>
                    <a:path w="114" h="76">
                      <a:moveTo>
                        <a:pt x="44" y="72"/>
                      </a:moveTo>
                      <a:lnTo>
                        <a:pt x="0" y="76"/>
                      </a:lnTo>
                      <a:lnTo>
                        <a:pt x="8" y="39"/>
                      </a:lnTo>
                      <a:lnTo>
                        <a:pt x="28" y="0"/>
                      </a:lnTo>
                      <a:lnTo>
                        <a:pt x="75" y="8"/>
                      </a:lnTo>
                      <a:lnTo>
                        <a:pt x="114" y="20"/>
                      </a:lnTo>
                      <a:lnTo>
                        <a:pt x="103" y="48"/>
                      </a:lnTo>
                      <a:lnTo>
                        <a:pt x="72" y="76"/>
                      </a:lnTo>
                      <a:lnTo>
                        <a:pt x="44" y="72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41" name="Freeform 151"/>
                <p:cNvSpPr>
                  <a:spLocks/>
                </p:cNvSpPr>
                <p:nvPr/>
              </p:nvSpPr>
              <p:spPr bwMode="auto">
                <a:xfrm>
                  <a:off x="4239" y="2422"/>
                  <a:ext cx="29" cy="43"/>
                </a:xfrm>
                <a:custGeom>
                  <a:avLst/>
                  <a:gdLst/>
                  <a:ahLst/>
                  <a:cxnLst>
                    <a:cxn ang="0">
                      <a:pos x="28" y="27"/>
                    </a:cxn>
                    <a:cxn ang="0">
                      <a:pos x="0" y="70"/>
                    </a:cxn>
                    <a:cxn ang="0">
                      <a:pos x="4" y="129"/>
                    </a:cxn>
                    <a:cxn ang="0">
                      <a:pos x="44" y="129"/>
                    </a:cxn>
                    <a:cxn ang="0">
                      <a:pos x="87" y="74"/>
                    </a:cxn>
                    <a:cxn ang="0">
                      <a:pos x="59" y="0"/>
                    </a:cxn>
                    <a:cxn ang="0">
                      <a:pos x="28" y="27"/>
                    </a:cxn>
                  </a:cxnLst>
                  <a:rect l="0" t="0" r="r" b="b"/>
                  <a:pathLst>
                    <a:path w="87" h="129">
                      <a:moveTo>
                        <a:pt x="28" y="27"/>
                      </a:moveTo>
                      <a:lnTo>
                        <a:pt x="0" y="70"/>
                      </a:lnTo>
                      <a:lnTo>
                        <a:pt x="4" y="129"/>
                      </a:lnTo>
                      <a:lnTo>
                        <a:pt x="44" y="129"/>
                      </a:lnTo>
                      <a:lnTo>
                        <a:pt x="87" y="74"/>
                      </a:lnTo>
                      <a:lnTo>
                        <a:pt x="59" y="0"/>
                      </a:lnTo>
                      <a:lnTo>
                        <a:pt x="28" y="27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42" name="Freeform 152"/>
                <p:cNvSpPr>
                  <a:spLocks/>
                </p:cNvSpPr>
                <p:nvPr/>
              </p:nvSpPr>
              <p:spPr bwMode="auto">
                <a:xfrm>
                  <a:off x="4351" y="2666"/>
                  <a:ext cx="19" cy="25"/>
                </a:xfrm>
                <a:custGeom>
                  <a:avLst/>
                  <a:gdLst/>
                  <a:ahLst/>
                  <a:cxnLst>
                    <a:cxn ang="0">
                      <a:pos x="48" y="0"/>
                    </a:cxn>
                    <a:cxn ang="0">
                      <a:pos x="13" y="20"/>
                    </a:cxn>
                    <a:cxn ang="0">
                      <a:pos x="0" y="75"/>
                    </a:cxn>
                    <a:cxn ang="0">
                      <a:pos x="43" y="53"/>
                    </a:cxn>
                    <a:cxn ang="0">
                      <a:pos x="56" y="25"/>
                    </a:cxn>
                    <a:cxn ang="0">
                      <a:pos x="48" y="0"/>
                    </a:cxn>
                  </a:cxnLst>
                  <a:rect l="0" t="0" r="r" b="b"/>
                  <a:pathLst>
                    <a:path w="56" h="75">
                      <a:moveTo>
                        <a:pt x="48" y="0"/>
                      </a:moveTo>
                      <a:lnTo>
                        <a:pt x="13" y="20"/>
                      </a:lnTo>
                      <a:lnTo>
                        <a:pt x="0" y="75"/>
                      </a:lnTo>
                      <a:lnTo>
                        <a:pt x="43" y="53"/>
                      </a:lnTo>
                      <a:lnTo>
                        <a:pt x="56" y="25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43" name="Freeform 153"/>
                <p:cNvSpPr>
                  <a:spLocks/>
                </p:cNvSpPr>
                <p:nvPr/>
              </p:nvSpPr>
              <p:spPr bwMode="auto">
                <a:xfrm>
                  <a:off x="3249" y="2053"/>
                  <a:ext cx="300" cy="274"/>
                </a:xfrm>
                <a:custGeom>
                  <a:avLst/>
                  <a:gdLst/>
                  <a:ahLst/>
                  <a:cxnLst>
                    <a:cxn ang="0">
                      <a:pos x="0" y="21"/>
                    </a:cxn>
                    <a:cxn ang="0">
                      <a:pos x="44" y="139"/>
                    </a:cxn>
                    <a:cxn ang="0">
                      <a:pos x="62" y="235"/>
                    </a:cxn>
                    <a:cxn ang="0">
                      <a:pos x="102" y="291"/>
                    </a:cxn>
                    <a:cxn ang="0">
                      <a:pos x="71" y="362"/>
                    </a:cxn>
                    <a:cxn ang="0">
                      <a:pos x="122" y="421"/>
                    </a:cxn>
                    <a:cxn ang="0">
                      <a:pos x="185" y="421"/>
                    </a:cxn>
                    <a:cxn ang="0">
                      <a:pos x="178" y="504"/>
                    </a:cxn>
                    <a:cxn ang="0">
                      <a:pos x="209" y="559"/>
                    </a:cxn>
                    <a:cxn ang="0">
                      <a:pos x="272" y="571"/>
                    </a:cxn>
                    <a:cxn ang="0">
                      <a:pos x="299" y="594"/>
                    </a:cxn>
                    <a:cxn ang="0">
                      <a:pos x="351" y="670"/>
                    </a:cxn>
                    <a:cxn ang="0">
                      <a:pos x="387" y="701"/>
                    </a:cxn>
                    <a:cxn ang="0">
                      <a:pos x="549" y="745"/>
                    </a:cxn>
                    <a:cxn ang="0">
                      <a:pos x="596" y="721"/>
                    </a:cxn>
                    <a:cxn ang="0">
                      <a:pos x="660" y="824"/>
                    </a:cxn>
                    <a:cxn ang="0">
                      <a:pos x="825" y="824"/>
                    </a:cxn>
                    <a:cxn ang="0">
                      <a:pos x="873" y="769"/>
                    </a:cxn>
                    <a:cxn ang="0">
                      <a:pos x="884" y="705"/>
                    </a:cxn>
                    <a:cxn ang="0">
                      <a:pos x="837" y="650"/>
                    </a:cxn>
                    <a:cxn ang="0">
                      <a:pos x="790" y="583"/>
                    </a:cxn>
                    <a:cxn ang="0">
                      <a:pos x="798" y="496"/>
                    </a:cxn>
                    <a:cxn ang="0">
                      <a:pos x="754" y="385"/>
                    </a:cxn>
                    <a:cxn ang="0">
                      <a:pos x="758" y="211"/>
                    </a:cxn>
                    <a:cxn ang="0">
                      <a:pos x="623" y="129"/>
                    </a:cxn>
                    <a:cxn ang="0">
                      <a:pos x="493" y="108"/>
                    </a:cxn>
                    <a:cxn ang="0">
                      <a:pos x="426" y="167"/>
                    </a:cxn>
                    <a:cxn ang="0">
                      <a:pos x="355" y="208"/>
                    </a:cxn>
                    <a:cxn ang="0">
                      <a:pos x="248" y="160"/>
                    </a:cxn>
                    <a:cxn ang="0">
                      <a:pos x="189" y="70"/>
                    </a:cxn>
                    <a:cxn ang="0">
                      <a:pos x="146" y="26"/>
                    </a:cxn>
                    <a:cxn ang="0">
                      <a:pos x="75" y="64"/>
                    </a:cxn>
                    <a:cxn ang="0">
                      <a:pos x="16" y="0"/>
                    </a:cxn>
                  </a:cxnLst>
                  <a:rect l="0" t="0" r="r" b="b"/>
                  <a:pathLst>
                    <a:path w="901" h="824">
                      <a:moveTo>
                        <a:pt x="16" y="0"/>
                      </a:moveTo>
                      <a:lnTo>
                        <a:pt x="0" y="21"/>
                      </a:lnTo>
                      <a:lnTo>
                        <a:pt x="21" y="80"/>
                      </a:lnTo>
                      <a:lnTo>
                        <a:pt x="44" y="139"/>
                      </a:lnTo>
                      <a:lnTo>
                        <a:pt x="56" y="199"/>
                      </a:lnTo>
                      <a:lnTo>
                        <a:pt x="62" y="235"/>
                      </a:lnTo>
                      <a:lnTo>
                        <a:pt x="110" y="243"/>
                      </a:lnTo>
                      <a:lnTo>
                        <a:pt x="102" y="291"/>
                      </a:lnTo>
                      <a:lnTo>
                        <a:pt x="71" y="314"/>
                      </a:lnTo>
                      <a:lnTo>
                        <a:pt x="71" y="362"/>
                      </a:lnTo>
                      <a:lnTo>
                        <a:pt x="113" y="381"/>
                      </a:lnTo>
                      <a:lnTo>
                        <a:pt x="122" y="421"/>
                      </a:lnTo>
                      <a:lnTo>
                        <a:pt x="154" y="429"/>
                      </a:lnTo>
                      <a:lnTo>
                        <a:pt x="185" y="421"/>
                      </a:lnTo>
                      <a:lnTo>
                        <a:pt x="193" y="460"/>
                      </a:lnTo>
                      <a:lnTo>
                        <a:pt x="178" y="504"/>
                      </a:lnTo>
                      <a:lnTo>
                        <a:pt x="205" y="515"/>
                      </a:lnTo>
                      <a:lnTo>
                        <a:pt x="209" y="559"/>
                      </a:lnTo>
                      <a:lnTo>
                        <a:pt x="229" y="579"/>
                      </a:lnTo>
                      <a:lnTo>
                        <a:pt x="272" y="571"/>
                      </a:lnTo>
                      <a:lnTo>
                        <a:pt x="275" y="552"/>
                      </a:lnTo>
                      <a:lnTo>
                        <a:pt x="299" y="594"/>
                      </a:lnTo>
                      <a:lnTo>
                        <a:pt x="312" y="658"/>
                      </a:lnTo>
                      <a:lnTo>
                        <a:pt x="351" y="670"/>
                      </a:lnTo>
                      <a:lnTo>
                        <a:pt x="347" y="697"/>
                      </a:lnTo>
                      <a:lnTo>
                        <a:pt x="387" y="701"/>
                      </a:lnTo>
                      <a:lnTo>
                        <a:pt x="410" y="738"/>
                      </a:lnTo>
                      <a:lnTo>
                        <a:pt x="549" y="745"/>
                      </a:lnTo>
                      <a:lnTo>
                        <a:pt x="568" y="709"/>
                      </a:lnTo>
                      <a:lnTo>
                        <a:pt x="596" y="721"/>
                      </a:lnTo>
                      <a:lnTo>
                        <a:pt x="612" y="793"/>
                      </a:lnTo>
                      <a:lnTo>
                        <a:pt x="660" y="824"/>
                      </a:lnTo>
                      <a:lnTo>
                        <a:pt x="798" y="815"/>
                      </a:lnTo>
                      <a:lnTo>
                        <a:pt x="825" y="824"/>
                      </a:lnTo>
                      <a:lnTo>
                        <a:pt x="837" y="780"/>
                      </a:lnTo>
                      <a:lnTo>
                        <a:pt x="873" y="769"/>
                      </a:lnTo>
                      <a:lnTo>
                        <a:pt x="901" y="733"/>
                      </a:lnTo>
                      <a:lnTo>
                        <a:pt x="884" y="705"/>
                      </a:lnTo>
                      <a:lnTo>
                        <a:pt x="849" y="701"/>
                      </a:lnTo>
                      <a:lnTo>
                        <a:pt x="837" y="650"/>
                      </a:lnTo>
                      <a:lnTo>
                        <a:pt x="785" y="626"/>
                      </a:lnTo>
                      <a:lnTo>
                        <a:pt x="790" y="583"/>
                      </a:lnTo>
                      <a:lnTo>
                        <a:pt x="813" y="552"/>
                      </a:lnTo>
                      <a:lnTo>
                        <a:pt x="798" y="496"/>
                      </a:lnTo>
                      <a:lnTo>
                        <a:pt x="742" y="496"/>
                      </a:lnTo>
                      <a:lnTo>
                        <a:pt x="754" y="385"/>
                      </a:lnTo>
                      <a:lnTo>
                        <a:pt x="742" y="314"/>
                      </a:lnTo>
                      <a:lnTo>
                        <a:pt x="758" y="211"/>
                      </a:lnTo>
                      <a:lnTo>
                        <a:pt x="695" y="180"/>
                      </a:lnTo>
                      <a:lnTo>
                        <a:pt x="623" y="129"/>
                      </a:lnTo>
                      <a:lnTo>
                        <a:pt x="572" y="125"/>
                      </a:lnTo>
                      <a:lnTo>
                        <a:pt x="493" y="108"/>
                      </a:lnTo>
                      <a:lnTo>
                        <a:pt x="474" y="149"/>
                      </a:lnTo>
                      <a:lnTo>
                        <a:pt x="426" y="167"/>
                      </a:lnTo>
                      <a:lnTo>
                        <a:pt x="378" y="184"/>
                      </a:lnTo>
                      <a:lnTo>
                        <a:pt x="355" y="208"/>
                      </a:lnTo>
                      <a:lnTo>
                        <a:pt x="299" y="199"/>
                      </a:lnTo>
                      <a:lnTo>
                        <a:pt x="248" y="160"/>
                      </a:lnTo>
                      <a:lnTo>
                        <a:pt x="205" y="129"/>
                      </a:lnTo>
                      <a:lnTo>
                        <a:pt x="189" y="70"/>
                      </a:lnTo>
                      <a:lnTo>
                        <a:pt x="174" y="9"/>
                      </a:lnTo>
                      <a:lnTo>
                        <a:pt x="146" y="26"/>
                      </a:lnTo>
                      <a:lnTo>
                        <a:pt x="134" y="64"/>
                      </a:lnTo>
                      <a:lnTo>
                        <a:pt x="75" y="64"/>
                      </a:lnTo>
                      <a:lnTo>
                        <a:pt x="54" y="26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44" name="Freeform 154"/>
                <p:cNvSpPr>
                  <a:spLocks/>
                </p:cNvSpPr>
                <p:nvPr/>
              </p:nvSpPr>
              <p:spPr bwMode="auto">
                <a:xfrm>
                  <a:off x="3354" y="2309"/>
                  <a:ext cx="15" cy="26"/>
                </a:xfrm>
                <a:custGeom>
                  <a:avLst/>
                  <a:gdLst/>
                  <a:ahLst/>
                  <a:cxnLst>
                    <a:cxn ang="0">
                      <a:pos x="31" y="79"/>
                    </a:cxn>
                    <a:cxn ang="0">
                      <a:pos x="7" y="59"/>
                    </a:cxn>
                    <a:cxn ang="0">
                      <a:pos x="0" y="0"/>
                    </a:cxn>
                    <a:cxn ang="0">
                      <a:pos x="31" y="11"/>
                    </a:cxn>
                    <a:cxn ang="0">
                      <a:pos x="45" y="33"/>
                    </a:cxn>
                    <a:cxn ang="0">
                      <a:pos x="31" y="79"/>
                    </a:cxn>
                  </a:cxnLst>
                  <a:rect l="0" t="0" r="r" b="b"/>
                  <a:pathLst>
                    <a:path w="45" h="79">
                      <a:moveTo>
                        <a:pt x="31" y="79"/>
                      </a:moveTo>
                      <a:lnTo>
                        <a:pt x="7" y="59"/>
                      </a:lnTo>
                      <a:lnTo>
                        <a:pt x="0" y="0"/>
                      </a:lnTo>
                      <a:lnTo>
                        <a:pt x="31" y="11"/>
                      </a:lnTo>
                      <a:lnTo>
                        <a:pt x="45" y="33"/>
                      </a:lnTo>
                      <a:lnTo>
                        <a:pt x="31" y="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45" name="Freeform 155"/>
                <p:cNvSpPr>
                  <a:spLocks/>
                </p:cNvSpPr>
                <p:nvPr/>
              </p:nvSpPr>
              <p:spPr bwMode="auto">
                <a:xfrm>
                  <a:off x="3354" y="2309"/>
                  <a:ext cx="15" cy="26"/>
                </a:xfrm>
                <a:custGeom>
                  <a:avLst/>
                  <a:gdLst/>
                  <a:ahLst/>
                  <a:cxnLst>
                    <a:cxn ang="0">
                      <a:pos x="31" y="79"/>
                    </a:cxn>
                    <a:cxn ang="0">
                      <a:pos x="7" y="59"/>
                    </a:cxn>
                    <a:cxn ang="0">
                      <a:pos x="0" y="0"/>
                    </a:cxn>
                    <a:cxn ang="0">
                      <a:pos x="31" y="11"/>
                    </a:cxn>
                    <a:cxn ang="0">
                      <a:pos x="45" y="33"/>
                    </a:cxn>
                    <a:cxn ang="0">
                      <a:pos x="31" y="79"/>
                    </a:cxn>
                  </a:cxnLst>
                  <a:rect l="0" t="0" r="r" b="b"/>
                  <a:pathLst>
                    <a:path w="45" h="79">
                      <a:moveTo>
                        <a:pt x="31" y="79"/>
                      </a:moveTo>
                      <a:lnTo>
                        <a:pt x="7" y="59"/>
                      </a:lnTo>
                      <a:lnTo>
                        <a:pt x="0" y="0"/>
                      </a:lnTo>
                      <a:lnTo>
                        <a:pt x="31" y="11"/>
                      </a:lnTo>
                      <a:lnTo>
                        <a:pt x="45" y="33"/>
                      </a:lnTo>
                      <a:lnTo>
                        <a:pt x="31" y="79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46" name="Freeform 156"/>
                <p:cNvSpPr>
                  <a:spLocks/>
                </p:cNvSpPr>
                <p:nvPr/>
              </p:nvSpPr>
              <p:spPr bwMode="auto">
                <a:xfrm>
                  <a:off x="3382" y="2338"/>
                  <a:ext cx="114" cy="147"/>
                </a:xfrm>
                <a:custGeom>
                  <a:avLst/>
                  <a:gdLst/>
                  <a:ahLst/>
                  <a:cxnLst>
                    <a:cxn ang="0">
                      <a:pos x="124" y="106"/>
                    </a:cxn>
                    <a:cxn ang="0">
                      <a:pos x="162" y="162"/>
                    </a:cxn>
                    <a:cxn ang="0">
                      <a:pos x="131" y="288"/>
                    </a:cxn>
                    <a:cxn ang="0">
                      <a:pos x="0" y="316"/>
                    </a:cxn>
                    <a:cxn ang="0">
                      <a:pos x="21" y="371"/>
                    </a:cxn>
                    <a:cxn ang="0">
                      <a:pos x="48" y="442"/>
                    </a:cxn>
                    <a:cxn ang="0">
                      <a:pos x="127" y="430"/>
                    </a:cxn>
                    <a:cxn ang="0">
                      <a:pos x="155" y="383"/>
                    </a:cxn>
                    <a:cxn ang="0">
                      <a:pos x="194" y="371"/>
                    </a:cxn>
                    <a:cxn ang="0">
                      <a:pos x="218" y="344"/>
                    </a:cxn>
                    <a:cxn ang="0">
                      <a:pos x="269" y="331"/>
                    </a:cxn>
                    <a:cxn ang="0">
                      <a:pos x="277" y="244"/>
                    </a:cxn>
                    <a:cxn ang="0">
                      <a:pos x="297" y="213"/>
                    </a:cxn>
                    <a:cxn ang="0">
                      <a:pos x="332" y="193"/>
                    </a:cxn>
                    <a:cxn ang="0">
                      <a:pos x="344" y="106"/>
                    </a:cxn>
                    <a:cxn ang="0">
                      <a:pos x="304" y="94"/>
                    </a:cxn>
                    <a:cxn ang="0">
                      <a:pos x="301" y="51"/>
                    </a:cxn>
                    <a:cxn ang="0">
                      <a:pos x="200" y="22"/>
                    </a:cxn>
                    <a:cxn ang="0">
                      <a:pos x="190" y="0"/>
                    </a:cxn>
                    <a:cxn ang="0">
                      <a:pos x="124" y="106"/>
                    </a:cxn>
                  </a:cxnLst>
                  <a:rect l="0" t="0" r="r" b="b"/>
                  <a:pathLst>
                    <a:path w="344" h="442">
                      <a:moveTo>
                        <a:pt x="124" y="106"/>
                      </a:moveTo>
                      <a:lnTo>
                        <a:pt x="162" y="162"/>
                      </a:lnTo>
                      <a:lnTo>
                        <a:pt x="131" y="288"/>
                      </a:lnTo>
                      <a:lnTo>
                        <a:pt x="0" y="316"/>
                      </a:lnTo>
                      <a:lnTo>
                        <a:pt x="21" y="371"/>
                      </a:lnTo>
                      <a:lnTo>
                        <a:pt x="48" y="442"/>
                      </a:lnTo>
                      <a:lnTo>
                        <a:pt x="127" y="430"/>
                      </a:lnTo>
                      <a:lnTo>
                        <a:pt x="155" y="383"/>
                      </a:lnTo>
                      <a:lnTo>
                        <a:pt x="194" y="371"/>
                      </a:lnTo>
                      <a:lnTo>
                        <a:pt x="218" y="344"/>
                      </a:lnTo>
                      <a:lnTo>
                        <a:pt x="269" y="331"/>
                      </a:lnTo>
                      <a:lnTo>
                        <a:pt x="277" y="244"/>
                      </a:lnTo>
                      <a:lnTo>
                        <a:pt x="297" y="213"/>
                      </a:lnTo>
                      <a:lnTo>
                        <a:pt x="332" y="193"/>
                      </a:lnTo>
                      <a:lnTo>
                        <a:pt x="344" y="106"/>
                      </a:lnTo>
                      <a:lnTo>
                        <a:pt x="304" y="94"/>
                      </a:lnTo>
                      <a:lnTo>
                        <a:pt x="301" y="51"/>
                      </a:lnTo>
                      <a:lnTo>
                        <a:pt x="200" y="22"/>
                      </a:lnTo>
                      <a:lnTo>
                        <a:pt x="190" y="0"/>
                      </a:lnTo>
                      <a:lnTo>
                        <a:pt x="124" y="10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47" name="Freeform 157"/>
                <p:cNvSpPr>
                  <a:spLocks/>
                </p:cNvSpPr>
                <p:nvPr/>
              </p:nvSpPr>
              <p:spPr bwMode="auto">
                <a:xfrm>
                  <a:off x="3170" y="2107"/>
                  <a:ext cx="149" cy="169"/>
                </a:xfrm>
                <a:custGeom>
                  <a:avLst/>
                  <a:gdLst/>
                  <a:ahLst/>
                  <a:cxnLst>
                    <a:cxn ang="0">
                      <a:pos x="341" y="508"/>
                    </a:cxn>
                    <a:cxn ang="0">
                      <a:pos x="316" y="491"/>
                    </a:cxn>
                    <a:cxn ang="0">
                      <a:pos x="265" y="460"/>
                    </a:cxn>
                    <a:cxn ang="0">
                      <a:pos x="226" y="390"/>
                    </a:cxn>
                    <a:cxn ang="0">
                      <a:pos x="190" y="377"/>
                    </a:cxn>
                    <a:cxn ang="0">
                      <a:pos x="158" y="326"/>
                    </a:cxn>
                    <a:cxn ang="0">
                      <a:pos x="107" y="329"/>
                    </a:cxn>
                    <a:cxn ang="0">
                      <a:pos x="75" y="306"/>
                    </a:cxn>
                    <a:cxn ang="0">
                      <a:pos x="44" y="283"/>
                    </a:cxn>
                    <a:cxn ang="0">
                      <a:pos x="28" y="287"/>
                    </a:cxn>
                    <a:cxn ang="0">
                      <a:pos x="0" y="239"/>
                    </a:cxn>
                    <a:cxn ang="0">
                      <a:pos x="48" y="211"/>
                    </a:cxn>
                    <a:cxn ang="0">
                      <a:pos x="107" y="171"/>
                    </a:cxn>
                    <a:cxn ang="0">
                      <a:pos x="114" y="129"/>
                    </a:cxn>
                    <a:cxn ang="0">
                      <a:pos x="115" y="68"/>
                    </a:cxn>
                    <a:cxn ang="0">
                      <a:pos x="148" y="41"/>
                    </a:cxn>
                    <a:cxn ang="0">
                      <a:pos x="176" y="13"/>
                    </a:cxn>
                    <a:cxn ang="0">
                      <a:pos x="218" y="0"/>
                    </a:cxn>
                    <a:cxn ang="0">
                      <a:pos x="238" y="32"/>
                    </a:cxn>
                    <a:cxn ang="0">
                      <a:pos x="294" y="37"/>
                    </a:cxn>
                    <a:cxn ang="0">
                      <a:pos x="300" y="73"/>
                    </a:cxn>
                    <a:cxn ang="0">
                      <a:pos x="348" y="81"/>
                    </a:cxn>
                    <a:cxn ang="0">
                      <a:pos x="340" y="129"/>
                    </a:cxn>
                    <a:cxn ang="0">
                      <a:pos x="309" y="152"/>
                    </a:cxn>
                    <a:cxn ang="0">
                      <a:pos x="309" y="200"/>
                    </a:cxn>
                    <a:cxn ang="0">
                      <a:pos x="351" y="219"/>
                    </a:cxn>
                    <a:cxn ang="0">
                      <a:pos x="360" y="259"/>
                    </a:cxn>
                    <a:cxn ang="0">
                      <a:pos x="392" y="267"/>
                    </a:cxn>
                    <a:cxn ang="0">
                      <a:pos x="423" y="259"/>
                    </a:cxn>
                    <a:cxn ang="0">
                      <a:pos x="431" y="298"/>
                    </a:cxn>
                    <a:cxn ang="0">
                      <a:pos x="416" y="342"/>
                    </a:cxn>
                    <a:cxn ang="0">
                      <a:pos x="443" y="353"/>
                    </a:cxn>
                    <a:cxn ang="0">
                      <a:pos x="447" y="397"/>
                    </a:cxn>
                    <a:cxn ang="0">
                      <a:pos x="407" y="409"/>
                    </a:cxn>
                    <a:cxn ang="0">
                      <a:pos x="379" y="417"/>
                    </a:cxn>
                    <a:cxn ang="0">
                      <a:pos x="375" y="484"/>
                    </a:cxn>
                    <a:cxn ang="0">
                      <a:pos x="341" y="508"/>
                    </a:cxn>
                  </a:cxnLst>
                  <a:rect l="0" t="0" r="r" b="b"/>
                  <a:pathLst>
                    <a:path w="447" h="508">
                      <a:moveTo>
                        <a:pt x="341" y="508"/>
                      </a:moveTo>
                      <a:lnTo>
                        <a:pt x="316" y="491"/>
                      </a:lnTo>
                      <a:lnTo>
                        <a:pt x="265" y="460"/>
                      </a:lnTo>
                      <a:lnTo>
                        <a:pt x="226" y="390"/>
                      </a:lnTo>
                      <a:lnTo>
                        <a:pt x="190" y="377"/>
                      </a:lnTo>
                      <a:lnTo>
                        <a:pt x="158" y="326"/>
                      </a:lnTo>
                      <a:lnTo>
                        <a:pt x="107" y="329"/>
                      </a:lnTo>
                      <a:lnTo>
                        <a:pt x="75" y="306"/>
                      </a:lnTo>
                      <a:lnTo>
                        <a:pt x="44" y="283"/>
                      </a:lnTo>
                      <a:lnTo>
                        <a:pt x="28" y="287"/>
                      </a:lnTo>
                      <a:lnTo>
                        <a:pt x="0" y="239"/>
                      </a:lnTo>
                      <a:lnTo>
                        <a:pt x="48" y="211"/>
                      </a:lnTo>
                      <a:lnTo>
                        <a:pt x="107" y="171"/>
                      </a:lnTo>
                      <a:lnTo>
                        <a:pt x="114" y="129"/>
                      </a:lnTo>
                      <a:lnTo>
                        <a:pt x="115" y="68"/>
                      </a:lnTo>
                      <a:lnTo>
                        <a:pt x="148" y="41"/>
                      </a:lnTo>
                      <a:lnTo>
                        <a:pt x="176" y="13"/>
                      </a:lnTo>
                      <a:lnTo>
                        <a:pt x="218" y="0"/>
                      </a:lnTo>
                      <a:lnTo>
                        <a:pt x="238" y="32"/>
                      </a:lnTo>
                      <a:lnTo>
                        <a:pt x="294" y="37"/>
                      </a:lnTo>
                      <a:lnTo>
                        <a:pt x="300" y="73"/>
                      </a:lnTo>
                      <a:lnTo>
                        <a:pt x="348" y="81"/>
                      </a:lnTo>
                      <a:lnTo>
                        <a:pt x="340" y="129"/>
                      </a:lnTo>
                      <a:lnTo>
                        <a:pt x="309" y="152"/>
                      </a:lnTo>
                      <a:lnTo>
                        <a:pt x="309" y="200"/>
                      </a:lnTo>
                      <a:lnTo>
                        <a:pt x="351" y="219"/>
                      </a:lnTo>
                      <a:lnTo>
                        <a:pt x="360" y="259"/>
                      </a:lnTo>
                      <a:lnTo>
                        <a:pt x="392" y="267"/>
                      </a:lnTo>
                      <a:lnTo>
                        <a:pt x="423" y="259"/>
                      </a:lnTo>
                      <a:lnTo>
                        <a:pt x="431" y="298"/>
                      </a:lnTo>
                      <a:lnTo>
                        <a:pt x="416" y="342"/>
                      </a:lnTo>
                      <a:lnTo>
                        <a:pt x="443" y="353"/>
                      </a:lnTo>
                      <a:lnTo>
                        <a:pt x="447" y="397"/>
                      </a:lnTo>
                      <a:lnTo>
                        <a:pt x="407" y="409"/>
                      </a:lnTo>
                      <a:lnTo>
                        <a:pt x="379" y="417"/>
                      </a:lnTo>
                      <a:lnTo>
                        <a:pt x="375" y="484"/>
                      </a:lnTo>
                      <a:lnTo>
                        <a:pt x="341" y="50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48" name="Freeform 158"/>
                <p:cNvSpPr>
                  <a:spLocks/>
                </p:cNvSpPr>
                <p:nvPr/>
              </p:nvSpPr>
              <p:spPr bwMode="auto">
                <a:xfrm>
                  <a:off x="3170" y="2107"/>
                  <a:ext cx="149" cy="169"/>
                </a:xfrm>
                <a:custGeom>
                  <a:avLst/>
                  <a:gdLst/>
                  <a:ahLst/>
                  <a:cxnLst>
                    <a:cxn ang="0">
                      <a:pos x="341" y="508"/>
                    </a:cxn>
                    <a:cxn ang="0">
                      <a:pos x="316" y="491"/>
                    </a:cxn>
                    <a:cxn ang="0">
                      <a:pos x="265" y="460"/>
                    </a:cxn>
                    <a:cxn ang="0">
                      <a:pos x="226" y="390"/>
                    </a:cxn>
                    <a:cxn ang="0">
                      <a:pos x="190" y="377"/>
                    </a:cxn>
                    <a:cxn ang="0">
                      <a:pos x="158" y="326"/>
                    </a:cxn>
                    <a:cxn ang="0">
                      <a:pos x="107" y="329"/>
                    </a:cxn>
                    <a:cxn ang="0">
                      <a:pos x="75" y="306"/>
                    </a:cxn>
                    <a:cxn ang="0">
                      <a:pos x="44" y="283"/>
                    </a:cxn>
                    <a:cxn ang="0">
                      <a:pos x="28" y="287"/>
                    </a:cxn>
                    <a:cxn ang="0">
                      <a:pos x="0" y="239"/>
                    </a:cxn>
                    <a:cxn ang="0">
                      <a:pos x="48" y="211"/>
                    </a:cxn>
                    <a:cxn ang="0">
                      <a:pos x="107" y="171"/>
                    </a:cxn>
                    <a:cxn ang="0">
                      <a:pos x="114" y="129"/>
                    </a:cxn>
                    <a:cxn ang="0">
                      <a:pos x="115" y="68"/>
                    </a:cxn>
                    <a:cxn ang="0">
                      <a:pos x="148" y="41"/>
                    </a:cxn>
                    <a:cxn ang="0">
                      <a:pos x="176" y="13"/>
                    </a:cxn>
                    <a:cxn ang="0">
                      <a:pos x="218" y="0"/>
                    </a:cxn>
                    <a:cxn ang="0">
                      <a:pos x="238" y="32"/>
                    </a:cxn>
                    <a:cxn ang="0">
                      <a:pos x="294" y="37"/>
                    </a:cxn>
                    <a:cxn ang="0">
                      <a:pos x="300" y="73"/>
                    </a:cxn>
                    <a:cxn ang="0">
                      <a:pos x="348" y="81"/>
                    </a:cxn>
                    <a:cxn ang="0">
                      <a:pos x="340" y="129"/>
                    </a:cxn>
                    <a:cxn ang="0">
                      <a:pos x="309" y="152"/>
                    </a:cxn>
                    <a:cxn ang="0">
                      <a:pos x="309" y="200"/>
                    </a:cxn>
                    <a:cxn ang="0">
                      <a:pos x="351" y="219"/>
                    </a:cxn>
                    <a:cxn ang="0">
                      <a:pos x="360" y="259"/>
                    </a:cxn>
                    <a:cxn ang="0">
                      <a:pos x="392" y="267"/>
                    </a:cxn>
                    <a:cxn ang="0">
                      <a:pos x="423" y="259"/>
                    </a:cxn>
                    <a:cxn ang="0">
                      <a:pos x="431" y="298"/>
                    </a:cxn>
                    <a:cxn ang="0">
                      <a:pos x="416" y="342"/>
                    </a:cxn>
                    <a:cxn ang="0">
                      <a:pos x="443" y="353"/>
                    </a:cxn>
                    <a:cxn ang="0">
                      <a:pos x="447" y="397"/>
                    </a:cxn>
                    <a:cxn ang="0">
                      <a:pos x="407" y="409"/>
                    </a:cxn>
                    <a:cxn ang="0">
                      <a:pos x="379" y="417"/>
                    </a:cxn>
                    <a:cxn ang="0">
                      <a:pos x="375" y="484"/>
                    </a:cxn>
                    <a:cxn ang="0">
                      <a:pos x="341" y="508"/>
                    </a:cxn>
                  </a:cxnLst>
                  <a:rect l="0" t="0" r="r" b="b"/>
                  <a:pathLst>
                    <a:path w="447" h="508">
                      <a:moveTo>
                        <a:pt x="341" y="508"/>
                      </a:moveTo>
                      <a:lnTo>
                        <a:pt x="316" y="491"/>
                      </a:lnTo>
                      <a:lnTo>
                        <a:pt x="265" y="460"/>
                      </a:lnTo>
                      <a:lnTo>
                        <a:pt x="226" y="390"/>
                      </a:lnTo>
                      <a:lnTo>
                        <a:pt x="190" y="377"/>
                      </a:lnTo>
                      <a:lnTo>
                        <a:pt x="158" y="326"/>
                      </a:lnTo>
                      <a:lnTo>
                        <a:pt x="107" y="329"/>
                      </a:lnTo>
                      <a:lnTo>
                        <a:pt x="75" y="306"/>
                      </a:lnTo>
                      <a:lnTo>
                        <a:pt x="44" y="283"/>
                      </a:lnTo>
                      <a:lnTo>
                        <a:pt x="28" y="287"/>
                      </a:lnTo>
                      <a:lnTo>
                        <a:pt x="0" y="239"/>
                      </a:lnTo>
                      <a:lnTo>
                        <a:pt x="48" y="211"/>
                      </a:lnTo>
                      <a:lnTo>
                        <a:pt x="107" y="171"/>
                      </a:lnTo>
                      <a:lnTo>
                        <a:pt x="114" y="129"/>
                      </a:lnTo>
                      <a:lnTo>
                        <a:pt x="115" y="68"/>
                      </a:lnTo>
                      <a:lnTo>
                        <a:pt x="148" y="41"/>
                      </a:lnTo>
                      <a:lnTo>
                        <a:pt x="176" y="13"/>
                      </a:lnTo>
                      <a:lnTo>
                        <a:pt x="218" y="0"/>
                      </a:lnTo>
                      <a:lnTo>
                        <a:pt x="238" y="32"/>
                      </a:lnTo>
                      <a:lnTo>
                        <a:pt x="294" y="37"/>
                      </a:lnTo>
                      <a:lnTo>
                        <a:pt x="300" y="73"/>
                      </a:lnTo>
                      <a:lnTo>
                        <a:pt x="348" y="81"/>
                      </a:lnTo>
                      <a:lnTo>
                        <a:pt x="340" y="129"/>
                      </a:lnTo>
                      <a:lnTo>
                        <a:pt x="309" y="152"/>
                      </a:lnTo>
                      <a:lnTo>
                        <a:pt x="309" y="200"/>
                      </a:lnTo>
                      <a:lnTo>
                        <a:pt x="351" y="219"/>
                      </a:lnTo>
                      <a:lnTo>
                        <a:pt x="360" y="259"/>
                      </a:lnTo>
                      <a:lnTo>
                        <a:pt x="392" y="267"/>
                      </a:lnTo>
                      <a:lnTo>
                        <a:pt x="423" y="259"/>
                      </a:lnTo>
                      <a:lnTo>
                        <a:pt x="431" y="298"/>
                      </a:lnTo>
                      <a:lnTo>
                        <a:pt x="416" y="342"/>
                      </a:lnTo>
                      <a:lnTo>
                        <a:pt x="443" y="353"/>
                      </a:lnTo>
                      <a:lnTo>
                        <a:pt x="447" y="397"/>
                      </a:lnTo>
                      <a:lnTo>
                        <a:pt x="407" y="409"/>
                      </a:lnTo>
                      <a:lnTo>
                        <a:pt x="379" y="417"/>
                      </a:lnTo>
                      <a:lnTo>
                        <a:pt x="375" y="484"/>
                      </a:lnTo>
                      <a:lnTo>
                        <a:pt x="341" y="508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49" name="Freeform 159"/>
                <p:cNvSpPr>
                  <a:spLocks/>
                </p:cNvSpPr>
                <p:nvPr/>
              </p:nvSpPr>
              <p:spPr bwMode="auto">
                <a:xfrm>
                  <a:off x="2600" y="2600"/>
                  <a:ext cx="25" cy="74"/>
                </a:xfrm>
                <a:custGeom>
                  <a:avLst/>
                  <a:gdLst/>
                  <a:ahLst/>
                  <a:cxnLst>
                    <a:cxn ang="0">
                      <a:pos x="44" y="222"/>
                    </a:cxn>
                    <a:cxn ang="0">
                      <a:pos x="29" y="162"/>
                    </a:cxn>
                    <a:cxn ang="0">
                      <a:pos x="21" y="99"/>
                    </a:cxn>
                    <a:cxn ang="0">
                      <a:pos x="24" y="60"/>
                    </a:cxn>
                    <a:cxn ang="0">
                      <a:pos x="6" y="47"/>
                    </a:cxn>
                    <a:cxn ang="0">
                      <a:pos x="0" y="3"/>
                    </a:cxn>
                    <a:cxn ang="0">
                      <a:pos x="22" y="0"/>
                    </a:cxn>
                    <a:cxn ang="0">
                      <a:pos x="42" y="31"/>
                    </a:cxn>
                    <a:cxn ang="0">
                      <a:pos x="53" y="94"/>
                    </a:cxn>
                    <a:cxn ang="0">
                      <a:pos x="58" y="153"/>
                    </a:cxn>
                    <a:cxn ang="0">
                      <a:pos x="73" y="212"/>
                    </a:cxn>
                    <a:cxn ang="0">
                      <a:pos x="44" y="222"/>
                    </a:cxn>
                  </a:cxnLst>
                  <a:rect l="0" t="0" r="r" b="b"/>
                  <a:pathLst>
                    <a:path w="73" h="222">
                      <a:moveTo>
                        <a:pt x="44" y="222"/>
                      </a:moveTo>
                      <a:lnTo>
                        <a:pt x="29" y="162"/>
                      </a:lnTo>
                      <a:lnTo>
                        <a:pt x="21" y="99"/>
                      </a:lnTo>
                      <a:lnTo>
                        <a:pt x="24" y="60"/>
                      </a:lnTo>
                      <a:lnTo>
                        <a:pt x="6" y="47"/>
                      </a:lnTo>
                      <a:lnTo>
                        <a:pt x="0" y="3"/>
                      </a:lnTo>
                      <a:lnTo>
                        <a:pt x="22" y="0"/>
                      </a:lnTo>
                      <a:lnTo>
                        <a:pt x="42" y="31"/>
                      </a:lnTo>
                      <a:lnTo>
                        <a:pt x="53" y="94"/>
                      </a:lnTo>
                      <a:lnTo>
                        <a:pt x="58" y="153"/>
                      </a:lnTo>
                      <a:lnTo>
                        <a:pt x="73" y="212"/>
                      </a:lnTo>
                      <a:lnTo>
                        <a:pt x="44" y="22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50" name="Freeform 160"/>
                <p:cNvSpPr>
                  <a:spLocks/>
                </p:cNvSpPr>
                <p:nvPr/>
              </p:nvSpPr>
              <p:spPr bwMode="auto">
                <a:xfrm>
                  <a:off x="2437" y="2633"/>
                  <a:ext cx="69" cy="78"/>
                </a:xfrm>
                <a:custGeom>
                  <a:avLst/>
                  <a:gdLst/>
                  <a:ahLst/>
                  <a:cxnLst>
                    <a:cxn ang="0">
                      <a:pos x="0" y="83"/>
                    </a:cxn>
                    <a:cxn ang="0">
                      <a:pos x="44" y="0"/>
                    </a:cxn>
                    <a:cxn ang="0">
                      <a:pos x="71" y="55"/>
                    </a:cxn>
                    <a:cxn ang="0">
                      <a:pos x="108" y="66"/>
                    </a:cxn>
                    <a:cxn ang="0">
                      <a:pos x="120" y="109"/>
                    </a:cxn>
                    <a:cxn ang="0">
                      <a:pos x="148" y="117"/>
                    </a:cxn>
                    <a:cxn ang="0">
                      <a:pos x="156" y="168"/>
                    </a:cxn>
                    <a:cxn ang="0">
                      <a:pos x="207" y="188"/>
                    </a:cxn>
                    <a:cxn ang="0">
                      <a:pos x="198" y="213"/>
                    </a:cxn>
                    <a:cxn ang="0">
                      <a:pos x="171" y="233"/>
                    </a:cxn>
                    <a:cxn ang="0">
                      <a:pos x="114" y="217"/>
                    </a:cxn>
                    <a:cxn ang="0">
                      <a:pos x="0" y="83"/>
                    </a:cxn>
                  </a:cxnLst>
                  <a:rect l="0" t="0" r="r" b="b"/>
                  <a:pathLst>
                    <a:path w="207" h="233">
                      <a:moveTo>
                        <a:pt x="0" y="83"/>
                      </a:moveTo>
                      <a:lnTo>
                        <a:pt x="44" y="0"/>
                      </a:lnTo>
                      <a:lnTo>
                        <a:pt x="71" y="55"/>
                      </a:lnTo>
                      <a:lnTo>
                        <a:pt x="108" y="66"/>
                      </a:lnTo>
                      <a:lnTo>
                        <a:pt x="120" y="109"/>
                      </a:lnTo>
                      <a:lnTo>
                        <a:pt x="148" y="117"/>
                      </a:lnTo>
                      <a:lnTo>
                        <a:pt x="156" y="168"/>
                      </a:lnTo>
                      <a:lnTo>
                        <a:pt x="207" y="188"/>
                      </a:lnTo>
                      <a:lnTo>
                        <a:pt x="198" y="213"/>
                      </a:lnTo>
                      <a:lnTo>
                        <a:pt x="171" y="233"/>
                      </a:lnTo>
                      <a:lnTo>
                        <a:pt x="114" y="217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51" name="Freeform 161"/>
                <p:cNvSpPr>
                  <a:spLocks/>
                </p:cNvSpPr>
                <p:nvPr/>
              </p:nvSpPr>
              <p:spPr bwMode="auto">
                <a:xfrm>
                  <a:off x="1350" y="2379"/>
                  <a:ext cx="156" cy="67"/>
                </a:xfrm>
                <a:custGeom>
                  <a:avLst/>
                  <a:gdLst/>
                  <a:ahLst/>
                  <a:cxnLst>
                    <a:cxn ang="0">
                      <a:pos x="0" y="59"/>
                    </a:cxn>
                    <a:cxn ang="0">
                      <a:pos x="44" y="20"/>
                    </a:cxn>
                    <a:cxn ang="0">
                      <a:pos x="83" y="0"/>
                    </a:cxn>
                    <a:cxn ang="0">
                      <a:pos x="147" y="7"/>
                    </a:cxn>
                    <a:cxn ang="0">
                      <a:pos x="238" y="28"/>
                    </a:cxn>
                    <a:cxn ang="0">
                      <a:pos x="317" y="71"/>
                    </a:cxn>
                    <a:cxn ang="0">
                      <a:pos x="447" y="134"/>
                    </a:cxn>
                    <a:cxn ang="0">
                      <a:pos x="467" y="166"/>
                    </a:cxn>
                    <a:cxn ang="0">
                      <a:pos x="403" y="201"/>
                    </a:cxn>
                    <a:cxn ang="0">
                      <a:pos x="309" y="193"/>
                    </a:cxn>
                    <a:cxn ang="0">
                      <a:pos x="317" y="142"/>
                    </a:cxn>
                    <a:cxn ang="0">
                      <a:pos x="285" y="110"/>
                    </a:cxn>
                    <a:cxn ang="0">
                      <a:pos x="218" y="63"/>
                    </a:cxn>
                    <a:cxn ang="0">
                      <a:pos x="190" y="51"/>
                    </a:cxn>
                    <a:cxn ang="0">
                      <a:pos x="56" y="44"/>
                    </a:cxn>
                    <a:cxn ang="0">
                      <a:pos x="0" y="59"/>
                    </a:cxn>
                  </a:cxnLst>
                  <a:rect l="0" t="0" r="r" b="b"/>
                  <a:pathLst>
                    <a:path w="467" h="201">
                      <a:moveTo>
                        <a:pt x="0" y="59"/>
                      </a:moveTo>
                      <a:lnTo>
                        <a:pt x="44" y="20"/>
                      </a:lnTo>
                      <a:lnTo>
                        <a:pt x="83" y="0"/>
                      </a:lnTo>
                      <a:lnTo>
                        <a:pt x="147" y="7"/>
                      </a:lnTo>
                      <a:lnTo>
                        <a:pt x="238" y="28"/>
                      </a:lnTo>
                      <a:lnTo>
                        <a:pt x="317" y="71"/>
                      </a:lnTo>
                      <a:lnTo>
                        <a:pt x="447" y="134"/>
                      </a:lnTo>
                      <a:lnTo>
                        <a:pt x="467" y="166"/>
                      </a:lnTo>
                      <a:lnTo>
                        <a:pt x="403" y="201"/>
                      </a:lnTo>
                      <a:lnTo>
                        <a:pt x="309" y="193"/>
                      </a:lnTo>
                      <a:lnTo>
                        <a:pt x="317" y="142"/>
                      </a:lnTo>
                      <a:lnTo>
                        <a:pt x="285" y="110"/>
                      </a:lnTo>
                      <a:lnTo>
                        <a:pt x="218" y="63"/>
                      </a:lnTo>
                      <a:lnTo>
                        <a:pt x="190" y="51"/>
                      </a:lnTo>
                      <a:lnTo>
                        <a:pt x="56" y="44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52" name="Freeform 162"/>
                <p:cNvSpPr>
                  <a:spLocks/>
                </p:cNvSpPr>
                <p:nvPr/>
              </p:nvSpPr>
              <p:spPr bwMode="auto">
                <a:xfrm>
                  <a:off x="3101" y="2949"/>
                  <a:ext cx="49" cy="117"/>
                </a:xfrm>
                <a:custGeom>
                  <a:avLst/>
                  <a:gdLst/>
                  <a:ahLst/>
                  <a:cxnLst>
                    <a:cxn ang="0">
                      <a:pos x="0" y="223"/>
                    </a:cxn>
                    <a:cxn ang="0">
                      <a:pos x="5" y="138"/>
                    </a:cxn>
                    <a:cxn ang="0">
                      <a:pos x="32" y="116"/>
                    </a:cxn>
                    <a:cxn ang="0">
                      <a:pos x="19" y="62"/>
                    </a:cxn>
                    <a:cxn ang="0">
                      <a:pos x="23" y="0"/>
                    </a:cxn>
                    <a:cxn ang="0">
                      <a:pos x="47" y="10"/>
                    </a:cxn>
                    <a:cxn ang="0">
                      <a:pos x="83" y="31"/>
                    </a:cxn>
                    <a:cxn ang="0">
                      <a:pos x="91" y="76"/>
                    </a:cxn>
                    <a:cxn ang="0">
                      <a:pos x="81" y="116"/>
                    </a:cxn>
                    <a:cxn ang="0">
                      <a:pos x="74" y="149"/>
                    </a:cxn>
                    <a:cxn ang="0">
                      <a:pos x="94" y="173"/>
                    </a:cxn>
                    <a:cxn ang="0">
                      <a:pos x="107" y="189"/>
                    </a:cxn>
                    <a:cxn ang="0">
                      <a:pos x="126" y="217"/>
                    </a:cxn>
                    <a:cxn ang="0">
                      <a:pos x="138" y="248"/>
                    </a:cxn>
                    <a:cxn ang="0">
                      <a:pos x="146" y="290"/>
                    </a:cxn>
                    <a:cxn ang="0">
                      <a:pos x="116" y="311"/>
                    </a:cxn>
                    <a:cxn ang="0">
                      <a:pos x="102" y="345"/>
                    </a:cxn>
                    <a:cxn ang="0">
                      <a:pos x="71" y="351"/>
                    </a:cxn>
                    <a:cxn ang="0">
                      <a:pos x="51" y="330"/>
                    </a:cxn>
                    <a:cxn ang="0">
                      <a:pos x="67" y="283"/>
                    </a:cxn>
                    <a:cxn ang="0">
                      <a:pos x="69" y="248"/>
                    </a:cxn>
                    <a:cxn ang="0">
                      <a:pos x="33" y="238"/>
                    </a:cxn>
                    <a:cxn ang="0">
                      <a:pos x="0" y="223"/>
                    </a:cxn>
                  </a:cxnLst>
                  <a:rect l="0" t="0" r="r" b="b"/>
                  <a:pathLst>
                    <a:path w="146" h="351">
                      <a:moveTo>
                        <a:pt x="0" y="223"/>
                      </a:moveTo>
                      <a:lnTo>
                        <a:pt x="5" y="138"/>
                      </a:lnTo>
                      <a:lnTo>
                        <a:pt x="32" y="116"/>
                      </a:lnTo>
                      <a:lnTo>
                        <a:pt x="19" y="62"/>
                      </a:lnTo>
                      <a:lnTo>
                        <a:pt x="23" y="0"/>
                      </a:lnTo>
                      <a:lnTo>
                        <a:pt x="47" y="10"/>
                      </a:lnTo>
                      <a:lnTo>
                        <a:pt x="83" y="31"/>
                      </a:lnTo>
                      <a:lnTo>
                        <a:pt x="91" y="76"/>
                      </a:lnTo>
                      <a:lnTo>
                        <a:pt x="81" y="116"/>
                      </a:lnTo>
                      <a:lnTo>
                        <a:pt x="74" y="149"/>
                      </a:lnTo>
                      <a:lnTo>
                        <a:pt x="94" y="173"/>
                      </a:lnTo>
                      <a:lnTo>
                        <a:pt x="107" y="189"/>
                      </a:lnTo>
                      <a:lnTo>
                        <a:pt x="126" y="217"/>
                      </a:lnTo>
                      <a:lnTo>
                        <a:pt x="138" y="248"/>
                      </a:lnTo>
                      <a:lnTo>
                        <a:pt x="146" y="290"/>
                      </a:lnTo>
                      <a:lnTo>
                        <a:pt x="116" y="311"/>
                      </a:lnTo>
                      <a:lnTo>
                        <a:pt x="102" y="345"/>
                      </a:lnTo>
                      <a:lnTo>
                        <a:pt x="71" y="351"/>
                      </a:lnTo>
                      <a:lnTo>
                        <a:pt x="51" y="330"/>
                      </a:lnTo>
                      <a:lnTo>
                        <a:pt x="67" y="283"/>
                      </a:lnTo>
                      <a:lnTo>
                        <a:pt x="69" y="248"/>
                      </a:lnTo>
                      <a:lnTo>
                        <a:pt x="33" y="238"/>
                      </a:lnTo>
                      <a:lnTo>
                        <a:pt x="0" y="22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53" name="Freeform 163"/>
                <p:cNvSpPr>
                  <a:spLocks/>
                </p:cNvSpPr>
                <p:nvPr/>
              </p:nvSpPr>
              <p:spPr bwMode="auto">
                <a:xfrm>
                  <a:off x="2992" y="3044"/>
                  <a:ext cx="112" cy="131"/>
                </a:xfrm>
                <a:custGeom>
                  <a:avLst/>
                  <a:gdLst/>
                  <a:ahLst/>
                  <a:cxnLst>
                    <a:cxn ang="0">
                      <a:pos x="206" y="0"/>
                    </a:cxn>
                    <a:cxn ang="0">
                      <a:pos x="189" y="25"/>
                    </a:cxn>
                    <a:cxn ang="0">
                      <a:pos x="147" y="31"/>
                    </a:cxn>
                    <a:cxn ang="0">
                      <a:pos x="143" y="63"/>
                    </a:cxn>
                    <a:cxn ang="0">
                      <a:pos x="125" y="75"/>
                    </a:cxn>
                    <a:cxn ang="0">
                      <a:pos x="102" y="82"/>
                    </a:cxn>
                    <a:cxn ang="0">
                      <a:pos x="96" y="114"/>
                    </a:cxn>
                    <a:cxn ang="0">
                      <a:pos x="69" y="124"/>
                    </a:cxn>
                    <a:cxn ang="0">
                      <a:pos x="28" y="124"/>
                    </a:cxn>
                    <a:cxn ang="0">
                      <a:pos x="0" y="134"/>
                    </a:cxn>
                    <a:cxn ang="0">
                      <a:pos x="18" y="203"/>
                    </a:cxn>
                    <a:cxn ang="0">
                      <a:pos x="23" y="238"/>
                    </a:cxn>
                    <a:cxn ang="0">
                      <a:pos x="48" y="251"/>
                    </a:cxn>
                    <a:cxn ang="0">
                      <a:pos x="58" y="289"/>
                    </a:cxn>
                    <a:cxn ang="0">
                      <a:pos x="86" y="290"/>
                    </a:cxn>
                    <a:cxn ang="0">
                      <a:pos x="100" y="340"/>
                    </a:cxn>
                    <a:cxn ang="0">
                      <a:pos x="120" y="344"/>
                    </a:cxn>
                    <a:cxn ang="0">
                      <a:pos x="165" y="364"/>
                    </a:cxn>
                    <a:cxn ang="0">
                      <a:pos x="195" y="378"/>
                    </a:cxn>
                    <a:cxn ang="0">
                      <a:pos x="209" y="393"/>
                    </a:cxn>
                    <a:cxn ang="0">
                      <a:pos x="258" y="393"/>
                    </a:cxn>
                    <a:cxn ang="0">
                      <a:pos x="268" y="358"/>
                    </a:cxn>
                    <a:cxn ang="0">
                      <a:pos x="293" y="341"/>
                    </a:cxn>
                    <a:cxn ang="0">
                      <a:pos x="292" y="280"/>
                    </a:cxn>
                    <a:cxn ang="0">
                      <a:pos x="321" y="261"/>
                    </a:cxn>
                    <a:cxn ang="0">
                      <a:pos x="337" y="237"/>
                    </a:cxn>
                    <a:cxn ang="0">
                      <a:pos x="319" y="196"/>
                    </a:cxn>
                    <a:cxn ang="0">
                      <a:pos x="317" y="162"/>
                    </a:cxn>
                    <a:cxn ang="0">
                      <a:pos x="333" y="99"/>
                    </a:cxn>
                    <a:cxn ang="0">
                      <a:pos x="309" y="54"/>
                    </a:cxn>
                    <a:cxn ang="0">
                      <a:pos x="244" y="41"/>
                    </a:cxn>
                    <a:cxn ang="0">
                      <a:pos x="224" y="6"/>
                    </a:cxn>
                    <a:cxn ang="0">
                      <a:pos x="206" y="0"/>
                    </a:cxn>
                  </a:cxnLst>
                  <a:rect l="0" t="0" r="r" b="b"/>
                  <a:pathLst>
                    <a:path w="337" h="393">
                      <a:moveTo>
                        <a:pt x="206" y="0"/>
                      </a:moveTo>
                      <a:lnTo>
                        <a:pt x="189" y="25"/>
                      </a:lnTo>
                      <a:lnTo>
                        <a:pt x="147" y="31"/>
                      </a:lnTo>
                      <a:lnTo>
                        <a:pt x="143" y="63"/>
                      </a:lnTo>
                      <a:lnTo>
                        <a:pt x="125" y="75"/>
                      </a:lnTo>
                      <a:lnTo>
                        <a:pt x="102" y="82"/>
                      </a:lnTo>
                      <a:lnTo>
                        <a:pt x="96" y="114"/>
                      </a:lnTo>
                      <a:lnTo>
                        <a:pt x="69" y="124"/>
                      </a:lnTo>
                      <a:lnTo>
                        <a:pt x="28" y="124"/>
                      </a:lnTo>
                      <a:lnTo>
                        <a:pt x="0" y="134"/>
                      </a:lnTo>
                      <a:lnTo>
                        <a:pt x="18" y="203"/>
                      </a:lnTo>
                      <a:lnTo>
                        <a:pt x="23" y="238"/>
                      </a:lnTo>
                      <a:lnTo>
                        <a:pt x="48" y="251"/>
                      </a:lnTo>
                      <a:lnTo>
                        <a:pt x="58" y="289"/>
                      </a:lnTo>
                      <a:lnTo>
                        <a:pt x="86" y="290"/>
                      </a:lnTo>
                      <a:lnTo>
                        <a:pt x="100" y="340"/>
                      </a:lnTo>
                      <a:lnTo>
                        <a:pt x="120" y="344"/>
                      </a:lnTo>
                      <a:lnTo>
                        <a:pt x="165" y="364"/>
                      </a:lnTo>
                      <a:lnTo>
                        <a:pt x="195" y="378"/>
                      </a:lnTo>
                      <a:lnTo>
                        <a:pt x="209" y="393"/>
                      </a:lnTo>
                      <a:lnTo>
                        <a:pt x="258" y="393"/>
                      </a:lnTo>
                      <a:lnTo>
                        <a:pt x="268" y="358"/>
                      </a:lnTo>
                      <a:lnTo>
                        <a:pt x="293" y="341"/>
                      </a:lnTo>
                      <a:lnTo>
                        <a:pt x="292" y="280"/>
                      </a:lnTo>
                      <a:lnTo>
                        <a:pt x="321" y="261"/>
                      </a:lnTo>
                      <a:lnTo>
                        <a:pt x="337" y="237"/>
                      </a:lnTo>
                      <a:lnTo>
                        <a:pt x="319" y="196"/>
                      </a:lnTo>
                      <a:lnTo>
                        <a:pt x="317" y="162"/>
                      </a:lnTo>
                      <a:lnTo>
                        <a:pt x="333" y="99"/>
                      </a:lnTo>
                      <a:lnTo>
                        <a:pt x="309" y="54"/>
                      </a:lnTo>
                      <a:lnTo>
                        <a:pt x="244" y="41"/>
                      </a:lnTo>
                      <a:lnTo>
                        <a:pt x="224" y="6"/>
                      </a:lnTo>
                      <a:lnTo>
                        <a:pt x="20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54" name="Freeform 164"/>
                <p:cNvSpPr>
                  <a:spLocks/>
                </p:cNvSpPr>
                <p:nvPr/>
              </p:nvSpPr>
              <p:spPr bwMode="auto">
                <a:xfrm>
                  <a:off x="2364" y="2283"/>
                  <a:ext cx="158" cy="242"/>
                </a:xfrm>
                <a:custGeom>
                  <a:avLst/>
                  <a:gdLst/>
                  <a:ahLst/>
                  <a:cxnLst>
                    <a:cxn ang="0">
                      <a:pos x="353" y="0"/>
                    </a:cxn>
                    <a:cxn ang="0">
                      <a:pos x="335" y="64"/>
                    </a:cxn>
                    <a:cxn ang="0">
                      <a:pos x="316" y="92"/>
                    </a:cxn>
                    <a:cxn ang="0">
                      <a:pos x="206" y="101"/>
                    </a:cxn>
                    <a:cxn ang="0">
                      <a:pos x="206" y="254"/>
                    </a:cxn>
                    <a:cxn ang="0">
                      <a:pos x="166" y="243"/>
                    </a:cxn>
                    <a:cxn ang="0">
                      <a:pos x="138" y="267"/>
                    </a:cxn>
                    <a:cxn ang="0">
                      <a:pos x="127" y="305"/>
                    </a:cxn>
                    <a:cxn ang="0">
                      <a:pos x="123" y="373"/>
                    </a:cxn>
                    <a:cxn ang="0">
                      <a:pos x="83" y="373"/>
                    </a:cxn>
                    <a:cxn ang="0">
                      <a:pos x="16" y="364"/>
                    </a:cxn>
                    <a:cxn ang="0">
                      <a:pos x="0" y="357"/>
                    </a:cxn>
                    <a:cxn ang="0">
                      <a:pos x="0" y="495"/>
                    </a:cxn>
                    <a:cxn ang="0">
                      <a:pos x="11" y="511"/>
                    </a:cxn>
                    <a:cxn ang="0">
                      <a:pos x="12" y="617"/>
                    </a:cxn>
                    <a:cxn ang="0">
                      <a:pos x="53" y="609"/>
                    </a:cxn>
                    <a:cxn ang="0">
                      <a:pos x="73" y="637"/>
                    </a:cxn>
                    <a:cxn ang="0">
                      <a:pos x="104" y="648"/>
                    </a:cxn>
                    <a:cxn ang="0">
                      <a:pos x="139" y="700"/>
                    </a:cxn>
                    <a:cxn ang="0">
                      <a:pos x="171" y="724"/>
                    </a:cxn>
                    <a:cxn ang="0">
                      <a:pos x="217" y="662"/>
                    </a:cxn>
                    <a:cxn ang="0">
                      <a:pos x="252" y="681"/>
                    </a:cxn>
                    <a:cxn ang="0">
                      <a:pos x="414" y="693"/>
                    </a:cxn>
                    <a:cxn ang="0">
                      <a:pos x="474" y="685"/>
                    </a:cxn>
                    <a:cxn ang="0">
                      <a:pos x="471" y="629"/>
                    </a:cxn>
                    <a:cxn ang="0">
                      <a:pos x="434" y="618"/>
                    </a:cxn>
                    <a:cxn ang="0">
                      <a:pos x="438" y="267"/>
                    </a:cxn>
                    <a:cxn ang="0">
                      <a:pos x="414" y="235"/>
                    </a:cxn>
                    <a:cxn ang="0">
                      <a:pos x="414" y="167"/>
                    </a:cxn>
                    <a:cxn ang="0">
                      <a:pos x="447" y="160"/>
                    </a:cxn>
                    <a:cxn ang="0">
                      <a:pos x="447" y="115"/>
                    </a:cxn>
                    <a:cxn ang="0">
                      <a:pos x="353" y="0"/>
                    </a:cxn>
                  </a:cxnLst>
                  <a:rect l="0" t="0" r="r" b="b"/>
                  <a:pathLst>
                    <a:path w="474" h="724">
                      <a:moveTo>
                        <a:pt x="353" y="0"/>
                      </a:moveTo>
                      <a:lnTo>
                        <a:pt x="335" y="64"/>
                      </a:lnTo>
                      <a:lnTo>
                        <a:pt x="316" y="92"/>
                      </a:lnTo>
                      <a:lnTo>
                        <a:pt x="206" y="101"/>
                      </a:lnTo>
                      <a:lnTo>
                        <a:pt x="206" y="254"/>
                      </a:lnTo>
                      <a:lnTo>
                        <a:pt x="166" y="243"/>
                      </a:lnTo>
                      <a:lnTo>
                        <a:pt x="138" y="267"/>
                      </a:lnTo>
                      <a:lnTo>
                        <a:pt x="127" y="305"/>
                      </a:lnTo>
                      <a:lnTo>
                        <a:pt x="123" y="373"/>
                      </a:lnTo>
                      <a:lnTo>
                        <a:pt x="83" y="373"/>
                      </a:lnTo>
                      <a:lnTo>
                        <a:pt x="16" y="364"/>
                      </a:lnTo>
                      <a:lnTo>
                        <a:pt x="0" y="357"/>
                      </a:lnTo>
                      <a:lnTo>
                        <a:pt x="0" y="495"/>
                      </a:lnTo>
                      <a:lnTo>
                        <a:pt x="11" y="511"/>
                      </a:lnTo>
                      <a:lnTo>
                        <a:pt x="12" y="617"/>
                      </a:lnTo>
                      <a:lnTo>
                        <a:pt x="53" y="609"/>
                      </a:lnTo>
                      <a:lnTo>
                        <a:pt x="73" y="637"/>
                      </a:lnTo>
                      <a:lnTo>
                        <a:pt x="104" y="648"/>
                      </a:lnTo>
                      <a:lnTo>
                        <a:pt x="139" y="700"/>
                      </a:lnTo>
                      <a:lnTo>
                        <a:pt x="171" y="724"/>
                      </a:lnTo>
                      <a:lnTo>
                        <a:pt x="217" y="662"/>
                      </a:lnTo>
                      <a:lnTo>
                        <a:pt x="252" y="681"/>
                      </a:lnTo>
                      <a:lnTo>
                        <a:pt x="414" y="693"/>
                      </a:lnTo>
                      <a:lnTo>
                        <a:pt x="474" y="685"/>
                      </a:lnTo>
                      <a:lnTo>
                        <a:pt x="471" y="629"/>
                      </a:lnTo>
                      <a:lnTo>
                        <a:pt x="434" y="618"/>
                      </a:lnTo>
                      <a:lnTo>
                        <a:pt x="438" y="267"/>
                      </a:lnTo>
                      <a:lnTo>
                        <a:pt x="414" y="235"/>
                      </a:lnTo>
                      <a:lnTo>
                        <a:pt x="414" y="167"/>
                      </a:lnTo>
                      <a:lnTo>
                        <a:pt x="447" y="160"/>
                      </a:lnTo>
                      <a:lnTo>
                        <a:pt x="447" y="115"/>
                      </a:lnTo>
                      <a:lnTo>
                        <a:pt x="353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55" name="Freeform 165"/>
                <p:cNvSpPr>
                  <a:spLocks/>
                </p:cNvSpPr>
                <p:nvPr/>
              </p:nvSpPr>
              <p:spPr bwMode="auto">
                <a:xfrm>
                  <a:off x="2779" y="2711"/>
                  <a:ext cx="108" cy="153"/>
                </a:xfrm>
                <a:custGeom>
                  <a:avLst/>
                  <a:gdLst/>
                  <a:ahLst/>
                  <a:cxnLst>
                    <a:cxn ang="0">
                      <a:pos x="0" y="420"/>
                    </a:cxn>
                    <a:cxn ang="0">
                      <a:pos x="16" y="398"/>
                    </a:cxn>
                    <a:cxn ang="0">
                      <a:pos x="31" y="360"/>
                    </a:cxn>
                    <a:cxn ang="0">
                      <a:pos x="10" y="344"/>
                    </a:cxn>
                    <a:cxn ang="0">
                      <a:pos x="6" y="319"/>
                    </a:cxn>
                    <a:cxn ang="0">
                      <a:pos x="37" y="305"/>
                    </a:cxn>
                    <a:cxn ang="0">
                      <a:pos x="61" y="298"/>
                    </a:cxn>
                    <a:cxn ang="0">
                      <a:pos x="85" y="330"/>
                    </a:cxn>
                    <a:cxn ang="0">
                      <a:pos x="123" y="315"/>
                    </a:cxn>
                    <a:cxn ang="0">
                      <a:pos x="151" y="271"/>
                    </a:cxn>
                    <a:cxn ang="0">
                      <a:pos x="144" y="227"/>
                    </a:cxn>
                    <a:cxn ang="0">
                      <a:pos x="120" y="206"/>
                    </a:cxn>
                    <a:cxn ang="0">
                      <a:pos x="106" y="174"/>
                    </a:cxn>
                    <a:cxn ang="0">
                      <a:pos x="118" y="150"/>
                    </a:cxn>
                    <a:cxn ang="0">
                      <a:pos x="109" y="120"/>
                    </a:cxn>
                    <a:cxn ang="0">
                      <a:pos x="76" y="119"/>
                    </a:cxn>
                    <a:cxn ang="0">
                      <a:pos x="76" y="77"/>
                    </a:cxn>
                    <a:cxn ang="0">
                      <a:pos x="219" y="59"/>
                    </a:cxn>
                    <a:cxn ang="0">
                      <a:pos x="237" y="31"/>
                    </a:cxn>
                    <a:cxn ang="0">
                      <a:pos x="261" y="6"/>
                    </a:cxn>
                    <a:cxn ang="0">
                      <a:pos x="295" y="0"/>
                    </a:cxn>
                    <a:cxn ang="0">
                      <a:pos x="323" y="10"/>
                    </a:cxn>
                    <a:cxn ang="0">
                      <a:pos x="312" y="69"/>
                    </a:cxn>
                    <a:cxn ang="0">
                      <a:pos x="298" y="81"/>
                    </a:cxn>
                    <a:cxn ang="0">
                      <a:pos x="293" y="226"/>
                    </a:cxn>
                    <a:cxn ang="0">
                      <a:pos x="285" y="243"/>
                    </a:cxn>
                    <a:cxn ang="0">
                      <a:pos x="264" y="265"/>
                    </a:cxn>
                    <a:cxn ang="0">
                      <a:pos x="258" y="326"/>
                    </a:cxn>
                    <a:cxn ang="0">
                      <a:pos x="223" y="330"/>
                    </a:cxn>
                    <a:cxn ang="0">
                      <a:pos x="219" y="403"/>
                    </a:cxn>
                    <a:cxn ang="0">
                      <a:pos x="169" y="423"/>
                    </a:cxn>
                    <a:cxn ang="0">
                      <a:pos x="159" y="439"/>
                    </a:cxn>
                    <a:cxn ang="0">
                      <a:pos x="123" y="439"/>
                    </a:cxn>
                    <a:cxn ang="0">
                      <a:pos x="100" y="425"/>
                    </a:cxn>
                    <a:cxn ang="0">
                      <a:pos x="71" y="439"/>
                    </a:cxn>
                    <a:cxn ang="0">
                      <a:pos x="47" y="450"/>
                    </a:cxn>
                    <a:cxn ang="0">
                      <a:pos x="27" y="457"/>
                    </a:cxn>
                    <a:cxn ang="0">
                      <a:pos x="27" y="433"/>
                    </a:cxn>
                    <a:cxn ang="0">
                      <a:pos x="0" y="420"/>
                    </a:cxn>
                  </a:cxnLst>
                  <a:rect l="0" t="0" r="r" b="b"/>
                  <a:pathLst>
                    <a:path w="323" h="457">
                      <a:moveTo>
                        <a:pt x="0" y="420"/>
                      </a:moveTo>
                      <a:lnTo>
                        <a:pt x="16" y="398"/>
                      </a:lnTo>
                      <a:lnTo>
                        <a:pt x="31" y="360"/>
                      </a:lnTo>
                      <a:lnTo>
                        <a:pt x="10" y="344"/>
                      </a:lnTo>
                      <a:lnTo>
                        <a:pt x="6" y="319"/>
                      </a:lnTo>
                      <a:lnTo>
                        <a:pt x="37" y="305"/>
                      </a:lnTo>
                      <a:lnTo>
                        <a:pt x="61" y="298"/>
                      </a:lnTo>
                      <a:lnTo>
                        <a:pt x="85" y="330"/>
                      </a:lnTo>
                      <a:lnTo>
                        <a:pt x="123" y="315"/>
                      </a:lnTo>
                      <a:lnTo>
                        <a:pt x="151" y="271"/>
                      </a:lnTo>
                      <a:lnTo>
                        <a:pt x="144" y="227"/>
                      </a:lnTo>
                      <a:lnTo>
                        <a:pt x="120" y="206"/>
                      </a:lnTo>
                      <a:lnTo>
                        <a:pt x="106" y="174"/>
                      </a:lnTo>
                      <a:lnTo>
                        <a:pt x="118" y="150"/>
                      </a:lnTo>
                      <a:lnTo>
                        <a:pt x="109" y="120"/>
                      </a:lnTo>
                      <a:lnTo>
                        <a:pt x="76" y="119"/>
                      </a:lnTo>
                      <a:lnTo>
                        <a:pt x="76" y="77"/>
                      </a:lnTo>
                      <a:lnTo>
                        <a:pt x="219" y="59"/>
                      </a:lnTo>
                      <a:lnTo>
                        <a:pt x="237" y="31"/>
                      </a:lnTo>
                      <a:lnTo>
                        <a:pt x="261" y="6"/>
                      </a:lnTo>
                      <a:lnTo>
                        <a:pt x="295" y="0"/>
                      </a:lnTo>
                      <a:lnTo>
                        <a:pt x="323" y="10"/>
                      </a:lnTo>
                      <a:lnTo>
                        <a:pt x="312" y="69"/>
                      </a:lnTo>
                      <a:lnTo>
                        <a:pt x="298" y="81"/>
                      </a:lnTo>
                      <a:lnTo>
                        <a:pt x="293" y="226"/>
                      </a:lnTo>
                      <a:lnTo>
                        <a:pt x="285" y="243"/>
                      </a:lnTo>
                      <a:lnTo>
                        <a:pt x="264" y="265"/>
                      </a:lnTo>
                      <a:lnTo>
                        <a:pt x="258" y="326"/>
                      </a:lnTo>
                      <a:lnTo>
                        <a:pt x="223" y="330"/>
                      </a:lnTo>
                      <a:lnTo>
                        <a:pt x="219" y="403"/>
                      </a:lnTo>
                      <a:lnTo>
                        <a:pt x="169" y="423"/>
                      </a:lnTo>
                      <a:lnTo>
                        <a:pt x="159" y="439"/>
                      </a:lnTo>
                      <a:lnTo>
                        <a:pt x="123" y="439"/>
                      </a:lnTo>
                      <a:lnTo>
                        <a:pt x="100" y="425"/>
                      </a:lnTo>
                      <a:lnTo>
                        <a:pt x="71" y="439"/>
                      </a:lnTo>
                      <a:lnTo>
                        <a:pt x="47" y="450"/>
                      </a:lnTo>
                      <a:lnTo>
                        <a:pt x="27" y="457"/>
                      </a:lnTo>
                      <a:lnTo>
                        <a:pt x="27" y="433"/>
                      </a:lnTo>
                      <a:lnTo>
                        <a:pt x="0" y="42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56" name="Freeform 166"/>
                <p:cNvSpPr>
                  <a:spLocks/>
                </p:cNvSpPr>
                <p:nvPr/>
              </p:nvSpPr>
              <p:spPr bwMode="auto">
                <a:xfrm>
                  <a:off x="2787" y="2688"/>
                  <a:ext cx="296" cy="328"/>
                </a:xfrm>
                <a:custGeom>
                  <a:avLst/>
                  <a:gdLst/>
                  <a:ahLst/>
                  <a:cxnLst>
                    <a:cxn ang="0">
                      <a:pos x="4" y="553"/>
                    </a:cxn>
                    <a:cxn ang="0">
                      <a:pos x="22" y="578"/>
                    </a:cxn>
                    <a:cxn ang="0">
                      <a:pos x="135" y="565"/>
                    </a:cxn>
                    <a:cxn ang="0">
                      <a:pos x="238" y="653"/>
                    </a:cxn>
                    <a:cxn ang="0">
                      <a:pos x="262" y="689"/>
                    </a:cxn>
                    <a:cxn ang="0">
                      <a:pos x="346" y="636"/>
                    </a:cxn>
                    <a:cxn ang="0">
                      <a:pos x="391" y="674"/>
                    </a:cxn>
                    <a:cxn ang="0">
                      <a:pos x="441" y="654"/>
                    </a:cxn>
                    <a:cxn ang="0">
                      <a:pos x="462" y="784"/>
                    </a:cxn>
                    <a:cxn ang="0">
                      <a:pos x="490" y="846"/>
                    </a:cxn>
                    <a:cxn ang="0">
                      <a:pos x="593" y="851"/>
                    </a:cxn>
                    <a:cxn ang="0">
                      <a:pos x="628" y="907"/>
                    </a:cxn>
                    <a:cxn ang="0">
                      <a:pos x="678" y="871"/>
                    </a:cxn>
                    <a:cxn ang="0">
                      <a:pos x="720" y="909"/>
                    </a:cxn>
                    <a:cxn ang="0">
                      <a:pos x="749" y="982"/>
                    </a:cxn>
                    <a:cxn ang="0">
                      <a:pos x="810" y="950"/>
                    </a:cxn>
                    <a:cxn ang="0">
                      <a:pos x="771" y="891"/>
                    </a:cxn>
                    <a:cxn ang="0">
                      <a:pos x="763" y="733"/>
                    </a:cxn>
                    <a:cxn ang="0">
                      <a:pos x="817" y="685"/>
                    </a:cxn>
                    <a:cxn ang="0">
                      <a:pos x="828" y="634"/>
                    </a:cxn>
                    <a:cxn ang="0">
                      <a:pos x="814" y="573"/>
                    </a:cxn>
                    <a:cxn ang="0">
                      <a:pos x="810" y="506"/>
                    </a:cxn>
                    <a:cxn ang="0">
                      <a:pos x="781" y="458"/>
                    </a:cxn>
                    <a:cxn ang="0">
                      <a:pos x="761" y="413"/>
                    </a:cxn>
                    <a:cxn ang="0">
                      <a:pos x="776" y="369"/>
                    </a:cxn>
                    <a:cxn ang="0">
                      <a:pos x="799" y="326"/>
                    </a:cxn>
                    <a:cxn ang="0">
                      <a:pos x="858" y="198"/>
                    </a:cxn>
                    <a:cxn ang="0">
                      <a:pos x="887" y="157"/>
                    </a:cxn>
                    <a:cxn ang="0">
                      <a:pos x="858" y="130"/>
                    </a:cxn>
                    <a:cxn ang="0">
                      <a:pos x="845" y="67"/>
                    </a:cxn>
                    <a:cxn ang="0">
                      <a:pos x="800" y="36"/>
                    </a:cxn>
                    <a:cxn ang="0">
                      <a:pos x="678" y="2"/>
                    </a:cxn>
                    <a:cxn ang="0">
                      <a:pos x="599" y="12"/>
                    </a:cxn>
                    <a:cxn ang="0">
                      <a:pos x="555" y="23"/>
                    </a:cxn>
                    <a:cxn ang="0">
                      <a:pos x="455" y="54"/>
                    </a:cxn>
                    <a:cxn ang="0">
                      <a:pos x="360" y="30"/>
                    </a:cxn>
                    <a:cxn ang="0">
                      <a:pos x="311" y="44"/>
                    </a:cxn>
                    <a:cxn ang="0">
                      <a:pos x="272" y="69"/>
                    </a:cxn>
                    <a:cxn ang="0">
                      <a:pos x="289" y="138"/>
                    </a:cxn>
                    <a:cxn ang="0">
                      <a:pos x="270" y="295"/>
                    </a:cxn>
                    <a:cxn ang="0">
                      <a:pos x="241" y="334"/>
                    </a:cxn>
                    <a:cxn ang="0">
                      <a:pos x="200" y="399"/>
                    </a:cxn>
                    <a:cxn ang="0">
                      <a:pos x="146" y="492"/>
                    </a:cxn>
                    <a:cxn ang="0">
                      <a:pos x="100" y="508"/>
                    </a:cxn>
                    <a:cxn ang="0">
                      <a:pos x="48" y="508"/>
                    </a:cxn>
                    <a:cxn ang="0">
                      <a:pos x="4" y="526"/>
                    </a:cxn>
                    <a:cxn ang="0">
                      <a:pos x="21" y="543"/>
                    </a:cxn>
                  </a:cxnLst>
                  <a:rect l="0" t="0" r="r" b="b"/>
                  <a:pathLst>
                    <a:path w="887" h="982">
                      <a:moveTo>
                        <a:pt x="21" y="543"/>
                      </a:moveTo>
                      <a:lnTo>
                        <a:pt x="4" y="553"/>
                      </a:lnTo>
                      <a:lnTo>
                        <a:pt x="0" y="573"/>
                      </a:lnTo>
                      <a:lnTo>
                        <a:pt x="22" y="578"/>
                      </a:lnTo>
                      <a:lnTo>
                        <a:pt x="87" y="582"/>
                      </a:lnTo>
                      <a:lnTo>
                        <a:pt x="135" y="565"/>
                      </a:lnTo>
                      <a:lnTo>
                        <a:pt x="220" y="575"/>
                      </a:lnTo>
                      <a:lnTo>
                        <a:pt x="238" y="653"/>
                      </a:lnTo>
                      <a:lnTo>
                        <a:pt x="257" y="660"/>
                      </a:lnTo>
                      <a:lnTo>
                        <a:pt x="262" y="689"/>
                      </a:lnTo>
                      <a:lnTo>
                        <a:pt x="342" y="688"/>
                      </a:lnTo>
                      <a:lnTo>
                        <a:pt x="346" y="636"/>
                      </a:lnTo>
                      <a:lnTo>
                        <a:pt x="368" y="619"/>
                      </a:lnTo>
                      <a:lnTo>
                        <a:pt x="391" y="674"/>
                      </a:lnTo>
                      <a:lnTo>
                        <a:pt x="411" y="660"/>
                      </a:lnTo>
                      <a:lnTo>
                        <a:pt x="441" y="654"/>
                      </a:lnTo>
                      <a:lnTo>
                        <a:pt x="459" y="681"/>
                      </a:lnTo>
                      <a:lnTo>
                        <a:pt x="462" y="784"/>
                      </a:lnTo>
                      <a:lnTo>
                        <a:pt x="462" y="822"/>
                      </a:lnTo>
                      <a:lnTo>
                        <a:pt x="490" y="846"/>
                      </a:lnTo>
                      <a:lnTo>
                        <a:pt x="544" y="846"/>
                      </a:lnTo>
                      <a:lnTo>
                        <a:pt x="593" y="851"/>
                      </a:lnTo>
                      <a:lnTo>
                        <a:pt x="607" y="899"/>
                      </a:lnTo>
                      <a:lnTo>
                        <a:pt x="628" y="907"/>
                      </a:lnTo>
                      <a:lnTo>
                        <a:pt x="642" y="880"/>
                      </a:lnTo>
                      <a:lnTo>
                        <a:pt x="678" y="871"/>
                      </a:lnTo>
                      <a:lnTo>
                        <a:pt x="683" y="889"/>
                      </a:lnTo>
                      <a:lnTo>
                        <a:pt x="720" y="909"/>
                      </a:lnTo>
                      <a:lnTo>
                        <a:pt x="730" y="958"/>
                      </a:lnTo>
                      <a:lnTo>
                        <a:pt x="749" y="982"/>
                      </a:lnTo>
                      <a:lnTo>
                        <a:pt x="799" y="980"/>
                      </a:lnTo>
                      <a:lnTo>
                        <a:pt x="810" y="950"/>
                      </a:lnTo>
                      <a:lnTo>
                        <a:pt x="803" y="895"/>
                      </a:lnTo>
                      <a:lnTo>
                        <a:pt x="771" y="891"/>
                      </a:lnTo>
                      <a:lnTo>
                        <a:pt x="751" y="871"/>
                      </a:lnTo>
                      <a:lnTo>
                        <a:pt x="763" y="733"/>
                      </a:lnTo>
                      <a:lnTo>
                        <a:pt x="781" y="701"/>
                      </a:lnTo>
                      <a:lnTo>
                        <a:pt x="817" y="685"/>
                      </a:lnTo>
                      <a:lnTo>
                        <a:pt x="824" y="658"/>
                      </a:lnTo>
                      <a:lnTo>
                        <a:pt x="828" y="634"/>
                      </a:lnTo>
                      <a:lnTo>
                        <a:pt x="824" y="602"/>
                      </a:lnTo>
                      <a:lnTo>
                        <a:pt x="814" y="573"/>
                      </a:lnTo>
                      <a:lnTo>
                        <a:pt x="806" y="550"/>
                      </a:lnTo>
                      <a:lnTo>
                        <a:pt x="810" y="506"/>
                      </a:lnTo>
                      <a:lnTo>
                        <a:pt x="799" y="474"/>
                      </a:lnTo>
                      <a:lnTo>
                        <a:pt x="781" y="458"/>
                      </a:lnTo>
                      <a:lnTo>
                        <a:pt x="789" y="409"/>
                      </a:lnTo>
                      <a:lnTo>
                        <a:pt x="761" y="413"/>
                      </a:lnTo>
                      <a:lnTo>
                        <a:pt x="759" y="385"/>
                      </a:lnTo>
                      <a:lnTo>
                        <a:pt x="776" y="369"/>
                      </a:lnTo>
                      <a:lnTo>
                        <a:pt x="771" y="340"/>
                      </a:lnTo>
                      <a:lnTo>
                        <a:pt x="799" y="326"/>
                      </a:lnTo>
                      <a:lnTo>
                        <a:pt x="810" y="216"/>
                      </a:lnTo>
                      <a:lnTo>
                        <a:pt x="858" y="198"/>
                      </a:lnTo>
                      <a:lnTo>
                        <a:pt x="886" y="184"/>
                      </a:lnTo>
                      <a:lnTo>
                        <a:pt x="887" y="157"/>
                      </a:lnTo>
                      <a:lnTo>
                        <a:pt x="858" y="152"/>
                      </a:lnTo>
                      <a:lnTo>
                        <a:pt x="858" y="130"/>
                      </a:lnTo>
                      <a:lnTo>
                        <a:pt x="848" y="75"/>
                      </a:lnTo>
                      <a:lnTo>
                        <a:pt x="845" y="67"/>
                      </a:lnTo>
                      <a:lnTo>
                        <a:pt x="817" y="59"/>
                      </a:lnTo>
                      <a:lnTo>
                        <a:pt x="800" y="36"/>
                      </a:lnTo>
                      <a:lnTo>
                        <a:pt x="696" y="27"/>
                      </a:lnTo>
                      <a:lnTo>
                        <a:pt x="678" y="2"/>
                      </a:lnTo>
                      <a:lnTo>
                        <a:pt x="652" y="0"/>
                      </a:lnTo>
                      <a:lnTo>
                        <a:pt x="599" y="12"/>
                      </a:lnTo>
                      <a:lnTo>
                        <a:pt x="559" y="6"/>
                      </a:lnTo>
                      <a:lnTo>
                        <a:pt x="555" y="23"/>
                      </a:lnTo>
                      <a:lnTo>
                        <a:pt x="461" y="33"/>
                      </a:lnTo>
                      <a:lnTo>
                        <a:pt x="455" y="54"/>
                      </a:lnTo>
                      <a:lnTo>
                        <a:pt x="376" y="61"/>
                      </a:lnTo>
                      <a:lnTo>
                        <a:pt x="360" y="30"/>
                      </a:lnTo>
                      <a:lnTo>
                        <a:pt x="331" y="17"/>
                      </a:lnTo>
                      <a:lnTo>
                        <a:pt x="311" y="44"/>
                      </a:lnTo>
                      <a:lnTo>
                        <a:pt x="289" y="55"/>
                      </a:lnTo>
                      <a:lnTo>
                        <a:pt x="272" y="69"/>
                      </a:lnTo>
                      <a:lnTo>
                        <a:pt x="300" y="79"/>
                      </a:lnTo>
                      <a:lnTo>
                        <a:pt x="289" y="138"/>
                      </a:lnTo>
                      <a:lnTo>
                        <a:pt x="275" y="150"/>
                      </a:lnTo>
                      <a:lnTo>
                        <a:pt x="270" y="295"/>
                      </a:lnTo>
                      <a:lnTo>
                        <a:pt x="262" y="312"/>
                      </a:lnTo>
                      <a:lnTo>
                        <a:pt x="241" y="334"/>
                      </a:lnTo>
                      <a:lnTo>
                        <a:pt x="235" y="395"/>
                      </a:lnTo>
                      <a:lnTo>
                        <a:pt x="200" y="399"/>
                      </a:lnTo>
                      <a:lnTo>
                        <a:pt x="196" y="472"/>
                      </a:lnTo>
                      <a:lnTo>
                        <a:pt x="146" y="492"/>
                      </a:lnTo>
                      <a:lnTo>
                        <a:pt x="136" y="508"/>
                      </a:lnTo>
                      <a:lnTo>
                        <a:pt x="100" y="508"/>
                      </a:lnTo>
                      <a:lnTo>
                        <a:pt x="77" y="494"/>
                      </a:lnTo>
                      <a:lnTo>
                        <a:pt x="48" y="508"/>
                      </a:lnTo>
                      <a:lnTo>
                        <a:pt x="24" y="519"/>
                      </a:lnTo>
                      <a:lnTo>
                        <a:pt x="4" y="526"/>
                      </a:lnTo>
                      <a:lnTo>
                        <a:pt x="16" y="541"/>
                      </a:lnTo>
                      <a:lnTo>
                        <a:pt x="21" y="54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57" name="Freeform 167"/>
                <p:cNvSpPr>
                  <a:spLocks/>
                </p:cNvSpPr>
                <p:nvPr/>
              </p:nvSpPr>
              <p:spPr bwMode="auto">
                <a:xfrm>
                  <a:off x="2787" y="2688"/>
                  <a:ext cx="296" cy="328"/>
                </a:xfrm>
                <a:custGeom>
                  <a:avLst/>
                  <a:gdLst/>
                  <a:ahLst/>
                  <a:cxnLst>
                    <a:cxn ang="0">
                      <a:pos x="4" y="553"/>
                    </a:cxn>
                    <a:cxn ang="0">
                      <a:pos x="22" y="578"/>
                    </a:cxn>
                    <a:cxn ang="0">
                      <a:pos x="135" y="565"/>
                    </a:cxn>
                    <a:cxn ang="0">
                      <a:pos x="238" y="653"/>
                    </a:cxn>
                    <a:cxn ang="0">
                      <a:pos x="262" y="689"/>
                    </a:cxn>
                    <a:cxn ang="0">
                      <a:pos x="346" y="636"/>
                    </a:cxn>
                    <a:cxn ang="0">
                      <a:pos x="391" y="674"/>
                    </a:cxn>
                    <a:cxn ang="0">
                      <a:pos x="441" y="654"/>
                    </a:cxn>
                    <a:cxn ang="0">
                      <a:pos x="462" y="784"/>
                    </a:cxn>
                    <a:cxn ang="0">
                      <a:pos x="490" y="846"/>
                    </a:cxn>
                    <a:cxn ang="0">
                      <a:pos x="593" y="851"/>
                    </a:cxn>
                    <a:cxn ang="0">
                      <a:pos x="628" y="907"/>
                    </a:cxn>
                    <a:cxn ang="0">
                      <a:pos x="678" y="871"/>
                    </a:cxn>
                    <a:cxn ang="0">
                      <a:pos x="720" y="909"/>
                    </a:cxn>
                    <a:cxn ang="0">
                      <a:pos x="749" y="982"/>
                    </a:cxn>
                    <a:cxn ang="0">
                      <a:pos x="810" y="950"/>
                    </a:cxn>
                    <a:cxn ang="0">
                      <a:pos x="771" y="891"/>
                    </a:cxn>
                    <a:cxn ang="0">
                      <a:pos x="763" y="733"/>
                    </a:cxn>
                    <a:cxn ang="0">
                      <a:pos x="817" y="685"/>
                    </a:cxn>
                    <a:cxn ang="0">
                      <a:pos x="828" y="634"/>
                    </a:cxn>
                    <a:cxn ang="0">
                      <a:pos x="814" y="573"/>
                    </a:cxn>
                    <a:cxn ang="0">
                      <a:pos x="810" y="506"/>
                    </a:cxn>
                    <a:cxn ang="0">
                      <a:pos x="781" y="458"/>
                    </a:cxn>
                    <a:cxn ang="0">
                      <a:pos x="761" y="413"/>
                    </a:cxn>
                    <a:cxn ang="0">
                      <a:pos x="776" y="369"/>
                    </a:cxn>
                    <a:cxn ang="0">
                      <a:pos x="799" y="326"/>
                    </a:cxn>
                    <a:cxn ang="0">
                      <a:pos x="858" y="198"/>
                    </a:cxn>
                    <a:cxn ang="0">
                      <a:pos x="887" y="157"/>
                    </a:cxn>
                    <a:cxn ang="0">
                      <a:pos x="858" y="130"/>
                    </a:cxn>
                    <a:cxn ang="0">
                      <a:pos x="845" y="67"/>
                    </a:cxn>
                    <a:cxn ang="0">
                      <a:pos x="800" y="36"/>
                    </a:cxn>
                    <a:cxn ang="0">
                      <a:pos x="678" y="2"/>
                    </a:cxn>
                    <a:cxn ang="0">
                      <a:pos x="599" y="12"/>
                    </a:cxn>
                    <a:cxn ang="0">
                      <a:pos x="555" y="23"/>
                    </a:cxn>
                    <a:cxn ang="0">
                      <a:pos x="455" y="54"/>
                    </a:cxn>
                    <a:cxn ang="0">
                      <a:pos x="360" y="30"/>
                    </a:cxn>
                    <a:cxn ang="0">
                      <a:pos x="311" y="44"/>
                    </a:cxn>
                    <a:cxn ang="0">
                      <a:pos x="272" y="69"/>
                    </a:cxn>
                    <a:cxn ang="0">
                      <a:pos x="289" y="138"/>
                    </a:cxn>
                    <a:cxn ang="0">
                      <a:pos x="270" y="295"/>
                    </a:cxn>
                    <a:cxn ang="0">
                      <a:pos x="241" y="334"/>
                    </a:cxn>
                    <a:cxn ang="0">
                      <a:pos x="200" y="399"/>
                    </a:cxn>
                    <a:cxn ang="0">
                      <a:pos x="146" y="492"/>
                    </a:cxn>
                    <a:cxn ang="0">
                      <a:pos x="100" y="508"/>
                    </a:cxn>
                    <a:cxn ang="0">
                      <a:pos x="48" y="508"/>
                    </a:cxn>
                    <a:cxn ang="0">
                      <a:pos x="4" y="526"/>
                    </a:cxn>
                  </a:cxnLst>
                  <a:rect l="0" t="0" r="r" b="b"/>
                  <a:pathLst>
                    <a:path w="887" h="982">
                      <a:moveTo>
                        <a:pt x="21" y="543"/>
                      </a:moveTo>
                      <a:lnTo>
                        <a:pt x="4" y="553"/>
                      </a:lnTo>
                      <a:lnTo>
                        <a:pt x="0" y="573"/>
                      </a:lnTo>
                      <a:lnTo>
                        <a:pt x="22" y="578"/>
                      </a:lnTo>
                      <a:lnTo>
                        <a:pt x="87" y="582"/>
                      </a:lnTo>
                      <a:lnTo>
                        <a:pt x="135" y="565"/>
                      </a:lnTo>
                      <a:lnTo>
                        <a:pt x="220" y="575"/>
                      </a:lnTo>
                      <a:lnTo>
                        <a:pt x="238" y="653"/>
                      </a:lnTo>
                      <a:lnTo>
                        <a:pt x="257" y="660"/>
                      </a:lnTo>
                      <a:lnTo>
                        <a:pt x="262" y="689"/>
                      </a:lnTo>
                      <a:lnTo>
                        <a:pt x="342" y="688"/>
                      </a:lnTo>
                      <a:lnTo>
                        <a:pt x="346" y="636"/>
                      </a:lnTo>
                      <a:lnTo>
                        <a:pt x="368" y="619"/>
                      </a:lnTo>
                      <a:lnTo>
                        <a:pt x="391" y="674"/>
                      </a:lnTo>
                      <a:lnTo>
                        <a:pt x="411" y="660"/>
                      </a:lnTo>
                      <a:lnTo>
                        <a:pt x="441" y="654"/>
                      </a:lnTo>
                      <a:lnTo>
                        <a:pt x="459" y="681"/>
                      </a:lnTo>
                      <a:lnTo>
                        <a:pt x="462" y="784"/>
                      </a:lnTo>
                      <a:lnTo>
                        <a:pt x="462" y="822"/>
                      </a:lnTo>
                      <a:lnTo>
                        <a:pt x="490" y="846"/>
                      </a:lnTo>
                      <a:lnTo>
                        <a:pt x="544" y="846"/>
                      </a:lnTo>
                      <a:lnTo>
                        <a:pt x="593" y="851"/>
                      </a:lnTo>
                      <a:lnTo>
                        <a:pt x="607" y="899"/>
                      </a:lnTo>
                      <a:lnTo>
                        <a:pt x="628" y="907"/>
                      </a:lnTo>
                      <a:lnTo>
                        <a:pt x="642" y="880"/>
                      </a:lnTo>
                      <a:lnTo>
                        <a:pt x="678" y="871"/>
                      </a:lnTo>
                      <a:lnTo>
                        <a:pt x="683" y="889"/>
                      </a:lnTo>
                      <a:lnTo>
                        <a:pt x="720" y="909"/>
                      </a:lnTo>
                      <a:lnTo>
                        <a:pt x="730" y="958"/>
                      </a:lnTo>
                      <a:lnTo>
                        <a:pt x="749" y="982"/>
                      </a:lnTo>
                      <a:lnTo>
                        <a:pt x="799" y="980"/>
                      </a:lnTo>
                      <a:lnTo>
                        <a:pt x="810" y="950"/>
                      </a:lnTo>
                      <a:lnTo>
                        <a:pt x="803" y="895"/>
                      </a:lnTo>
                      <a:lnTo>
                        <a:pt x="771" y="891"/>
                      </a:lnTo>
                      <a:lnTo>
                        <a:pt x="751" y="871"/>
                      </a:lnTo>
                      <a:lnTo>
                        <a:pt x="763" y="733"/>
                      </a:lnTo>
                      <a:lnTo>
                        <a:pt x="781" y="701"/>
                      </a:lnTo>
                      <a:lnTo>
                        <a:pt x="817" y="685"/>
                      </a:lnTo>
                      <a:lnTo>
                        <a:pt x="824" y="658"/>
                      </a:lnTo>
                      <a:lnTo>
                        <a:pt x="828" y="634"/>
                      </a:lnTo>
                      <a:lnTo>
                        <a:pt x="824" y="602"/>
                      </a:lnTo>
                      <a:lnTo>
                        <a:pt x="814" y="573"/>
                      </a:lnTo>
                      <a:lnTo>
                        <a:pt x="806" y="550"/>
                      </a:lnTo>
                      <a:lnTo>
                        <a:pt x="810" y="506"/>
                      </a:lnTo>
                      <a:lnTo>
                        <a:pt x="799" y="474"/>
                      </a:lnTo>
                      <a:lnTo>
                        <a:pt x="781" y="458"/>
                      </a:lnTo>
                      <a:lnTo>
                        <a:pt x="789" y="409"/>
                      </a:lnTo>
                      <a:lnTo>
                        <a:pt x="761" y="413"/>
                      </a:lnTo>
                      <a:lnTo>
                        <a:pt x="759" y="385"/>
                      </a:lnTo>
                      <a:lnTo>
                        <a:pt x="776" y="369"/>
                      </a:lnTo>
                      <a:lnTo>
                        <a:pt x="771" y="340"/>
                      </a:lnTo>
                      <a:lnTo>
                        <a:pt x="799" y="326"/>
                      </a:lnTo>
                      <a:lnTo>
                        <a:pt x="810" y="216"/>
                      </a:lnTo>
                      <a:lnTo>
                        <a:pt x="858" y="198"/>
                      </a:lnTo>
                      <a:lnTo>
                        <a:pt x="886" y="184"/>
                      </a:lnTo>
                      <a:lnTo>
                        <a:pt x="887" y="157"/>
                      </a:lnTo>
                      <a:lnTo>
                        <a:pt x="858" y="152"/>
                      </a:lnTo>
                      <a:lnTo>
                        <a:pt x="858" y="130"/>
                      </a:lnTo>
                      <a:lnTo>
                        <a:pt x="848" y="75"/>
                      </a:lnTo>
                      <a:lnTo>
                        <a:pt x="845" y="67"/>
                      </a:lnTo>
                      <a:lnTo>
                        <a:pt x="817" y="59"/>
                      </a:lnTo>
                      <a:lnTo>
                        <a:pt x="800" y="36"/>
                      </a:lnTo>
                      <a:lnTo>
                        <a:pt x="696" y="27"/>
                      </a:lnTo>
                      <a:lnTo>
                        <a:pt x="678" y="2"/>
                      </a:lnTo>
                      <a:lnTo>
                        <a:pt x="652" y="0"/>
                      </a:lnTo>
                      <a:lnTo>
                        <a:pt x="599" y="12"/>
                      </a:lnTo>
                      <a:lnTo>
                        <a:pt x="559" y="6"/>
                      </a:lnTo>
                      <a:lnTo>
                        <a:pt x="555" y="23"/>
                      </a:lnTo>
                      <a:lnTo>
                        <a:pt x="461" y="33"/>
                      </a:lnTo>
                      <a:lnTo>
                        <a:pt x="455" y="54"/>
                      </a:lnTo>
                      <a:lnTo>
                        <a:pt x="376" y="61"/>
                      </a:lnTo>
                      <a:lnTo>
                        <a:pt x="360" y="30"/>
                      </a:lnTo>
                      <a:lnTo>
                        <a:pt x="331" y="17"/>
                      </a:lnTo>
                      <a:lnTo>
                        <a:pt x="311" y="44"/>
                      </a:lnTo>
                      <a:lnTo>
                        <a:pt x="289" y="55"/>
                      </a:lnTo>
                      <a:lnTo>
                        <a:pt x="272" y="69"/>
                      </a:lnTo>
                      <a:lnTo>
                        <a:pt x="300" y="79"/>
                      </a:lnTo>
                      <a:lnTo>
                        <a:pt x="289" y="138"/>
                      </a:lnTo>
                      <a:lnTo>
                        <a:pt x="275" y="150"/>
                      </a:lnTo>
                      <a:lnTo>
                        <a:pt x="270" y="295"/>
                      </a:lnTo>
                      <a:lnTo>
                        <a:pt x="262" y="312"/>
                      </a:lnTo>
                      <a:lnTo>
                        <a:pt x="241" y="334"/>
                      </a:lnTo>
                      <a:lnTo>
                        <a:pt x="235" y="395"/>
                      </a:lnTo>
                      <a:lnTo>
                        <a:pt x="200" y="399"/>
                      </a:lnTo>
                      <a:lnTo>
                        <a:pt x="196" y="472"/>
                      </a:lnTo>
                      <a:lnTo>
                        <a:pt x="146" y="492"/>
                      </a:lnTo>
                      <a:lnTo>
                        <a:pt x="136" y="508"/>
                      </a:lnTo>
                      <a:lnTo>
                        <a:pt x="100" y="508"/>
                      </a:lnTo>
                      <a:lnTo>
                        <a:pt x="77" y="494"/>
                      </a:lnTo>
                      <a:lnTo>
                        <a:pt x="48" y="508"/>
                      </a:lnTo>
                      <a:lnTo>
                        <a:pt x="24" y="519"/>
                      </a:lnTo>
                      <a:lnTo>
                        <a:pt x="4" y="526"/>
                      </a:lnTo>
                      <a:lnTo>
                        <a:pt x="16" y="541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58" name="Freeform 168"/>
                <p:cNvSpPr>
                  <a:spLocks/>
                </p:cNvSpPr>
                <p:nvPr/>
              </p:nvSpPr>
              <p:spPr bwMode="auto">
                <a:xfrm>
                  <a:off x="2779" y="2877"/>
                  <a:ext cx="189" cy="214"/>
                </a:xfrm>
                <a:custGeom>
                  <a:avLst/>
                  <a:gdLst/>
                  <a:ahLst/>
                  <a:cxnLst>
                    <a:cxn ang="0">
                      <a:pos x="23" y="8"/>
                    </a:cxn>
                    <a:cxn ang="0">
                      <a:pos x="45" y="13"/>
                    </a:cxn>
                    <a:cxn ang="0">
                      <a:pos x="110" y="17"/>
                    </a:cxn>
                    <a:cxn ang="0">
                      <a:pos x="158" y="0"/>
                    </a:cxn>
                    <a:cxn ang="0">
                      <a:pos x="243" y="10"/>
                    </a:cxn>
                    <a:cxn ang="0">
                      <a:pos x="261" y="88"/>
                    </a:cxn>
                    <a:cxn ang="0">
                      <a:pos x="280" y="95"/>
                    </a:cxn>
                    <a:cxn ang="0">
                      <a:pos x="285" y="124"/>
                    </a:cxn>
                    <a:cxn ang="0">
                      <a:pos x="365" y="123"/>
                    </a:cxn>
                    <a:cxn ang="0">
                      <a:pos x="369" y="71"/>
                    </a:cxn>
                    <a:cxn ang="0">
                      <a:pos x="391" y="54"/>
                    </a:cxn>
                    <a:cxn ang="0">
                      <a:pos x="414" y="109"/>
                    </a:cxn>
                    <a:cxn ang="0">
                      <a:pos x="434" y="95"/>
                    </a:cxn>
                    <a:cxn ang="0">
                      <a:pos x="464" y="89"/>
                    </a:cxn>
                    <a:cxn ang="0">
                      <a:pos x="482" y="116"/>
                    </a:cxn>
                    <a:cxn ang="0">
                      <a:pos x="485" y="219"/>
                    </a:cxn>
                    <a:cxn ang="0">
                      <a:pos x="485" y="257"/>
                    </a:cxn>
                    <a:cxn ang="0">
                      <a:pos x="513" y="281"/>
                    </a:cxn>
                    <a:cxn ang="0">
                      <a:pos x="567" y="281"/>
                    </a:cxn>
                    <a:cxn ang="0">
                      <a:pos x="561" y="388"/>
                    </a:cxn>
                    <a:cxn ang="0">
                      <a:pos x="519" y="388"/>
                    </a:cxn>
                    <a:cxn ang="0">
                      <a:pos x="503" y="360"/>
                    </a:cxn>
                    <a:cxn ang="0">
                      <a:pos x="485" y="361"/>
                    </a:cxn>
                    <a:cxn ang="0">
                      <a:pos x="484" y="388"/>
                    </a:cxn>
                    <a:cxn ang="0">
                      <a:pos x="454" y="391"/>
                    </a:cxn>
                    <a:cxn ang="0">
                      <a:pos x="452" y="513"/>
                    </a:cxn>
                    <a:cxn ang="0">
                      <a:pos x="457" y="553"/>
                    </a:cxn>
                    <a:cxn ang="0">
                      <a:pos x="492" y="599"/>
                    </a:cxn>
                    <a:cxn ang="0">
                      <a:pos x="493" y="622"/>
                    </a:cxn>
                    <a:cxn ang="0">
                      <a:pos x="442" y="644"/>
                    </a:cxn>
                    <a:cxn ang="0">
                      <a:pos x="404" y="638"/>
                    </a:cxn>
                    <a:cxn ang="0">
                      <a:pos x="307" y="625"/>
                    </a:cxn>
                    <a:cxn ang="0">
                      <a:pos x="291" y="600"/>
                    </a:cxn>
                    <a:cxn ang="0">
                      <a:pos x="174" y="604"/>
                    </a:cxn>
                    <a:cxn ang="0">
                      <a:pos x="94" y="596"/>
                    </a:cxn>
                    <a:cxn ang="0">
                      <a:pos x="46" y="573"/>
                    </a:cxn>
                    <a:cxn ang="0">
                      <a:pos x="1" y="591"/>
                    </a:cxn>
                    <a:cxn ang="0">
                      <a:pos x="0" y="513"/>
                    </a:cxn>
                    <a:cxn ang="0">
                      <a:pos x="51" y="425"/>
                    </a:cxn>
                    <a:cxn ang="0">
                      <a:pos x="76" y="365"/>
                    </a:cxn>
                    <a:cxn ang="0">
                      <a:pos x="81" y="350"/>
                    </a:cxn>
                    <a:cxn ang="0">
                      <a:pos x="103" y="344"/>
                    </a:cxn>
                    <a:cxn ang="0">
                      <a:pos x="113" y="298"/>
                    </a:cxn>
                    <a:cxn ang="0">
                      <a:pos x="82" y="250"/>
                    </a:cxn>
                    <a:cxn ang="0">
                      <a:pos x="72" y="188"/>
                    </a:cxn>
                    <a:cxn ang="0">
                      <a:pos x="65" y="120"/>
                    </a:cxn>
                    <a:cxn ang="0">
                      <a:pos x="41" y="106"/>
                    </a:cxn>
                    <a:cxn ang="0">
                      <a:pos x="41" y="36"/>
                    </a:cxn>
                    <a:cxn ang="0">
                      <a:pos x="16" y="36"/>
                    </a:cxn>
                    <a:cxn ang="0">
                      <a:pos x="23" y="8"/>
                    </a:cxn>
                  </a:cxnLst>
                  <a:rect l="0" t="0" r="r" b="b"/>
                  <a:pathLst>
                    <a:path w="567" h="644">
                      <a:moveTo>
                        <a:pt x="23" y="8"/>
                      </a:moveTo>
                      <a:lnTo>
                        <a:pt x="45" y="13"/>
                      </a:lnTo>
                      <a:lnTo>
                        <a:pt x="110" y="17"/>
                      </a:lnTo>
                      <a:lnTo>
                        <a:pt x="158" y="0"/>
                      </a:lnTo>
                      <a:lnTo>
                        <a:pt x="243" y="10"/>
                      </a:lnTo>
                      <a:lnTo>
                        <a:pt x="261" y="88"/>
                      </a:lnTo>
                      <a:lnTo>
                        <a:pt x="280" y="95"/>
                      </a:lnTo>
                      <a:lnTo>
                        <a:pt x="285" y="124"/>
                      </a:lnTo>
                      <a:lnTo>
                        <a:pt x="365" y="123"/>
                      </a:lnTo>
                      <a:lnTo>
                        <a:pt x="369" y="71"/>
                      </a:lnTo>
                      <a:lnTo>
                        <a:pt x="391" y="54"/>
                      </a:lnTo>
                      <a:lnTo>
                        <a:pt x="414" y="109"/>
                      </a:lnTo>
                      <a:lnTo>
                        <a:pt x="434" y="95"/>
                      </a:lnTo>
                      <a:lnTo>
                        <a:pt x="464" y="89"/>
                      </a:lnTo>
                      <a:lnTo>
                        <a:pt x="482" y="116"/>
                      </a:lnTo>
                      <a:lnTo>
                        <a:pt x="485" y="219"/>
                      </a:lnTo>
                      <a:lnTo>
                        <a:pt x="485" y="257"/>
                      </a:lnTo>
                      <a:lnTo>
                        <a:pt x="513" y="281"/>
                      </a:lnTo>
                      <a:lnTo>
                        <a:pt x="567" y="281"/>
                      </a:lnTo>
                      <a:lnTo>
                        <a:pt x="561" y="388"/>
                      </a:lnTo>
                      <a:lnTo>
                        <a:pt x="519" y="388"/>
                      </a:lnTo>
                      <a:lnTo>
                        <a:pt x="503" y="360"/>
                      </a:lnTo>
                      <a:lnTo>
                        <a:pt x="485" y="361"/>
                      </a:lnTo>
                      <a:lnTo>
                        <a:pt x="484" y="388"/>
                      </a:lnTo>
                      <a:lnTo>
                        <a:pt x="454" y="391"/>
                      </a:lnTo>
                      <a:lnTo>
                        <a:pt x="452" y="513"/>
                      </a:lnTo>
                      <a:lnTo>
                        <a:pt x="457" y="553"/>
                      </a:lnTo>
                      <a:lnTo>
                        <a:pt x="492" y="599"/>
                      </a:lnTo>
                      <a:lnTo>
                        <a:pt x="493" y="622"/>
                      </a:lnTo>
                      <a:lnTo>
                        <a:pt x="442" y="644"/>
                      </a:lnTo>
                      <a:lnTo>
                        <a:pt x="404" y="638"/>
                      </a:lnTo>
                      <a:lnTo>
                        <a:pt x="307" y="625"/>
                      </a:lnTo>
                      <a:lnTo>
                        <a:pt x="291" y="600"/>
                      </a:lnTo>
                      <a:lnTo>
                        <a:pt x="174" y="604"/>
                      </a:lnTo>
                      <a:lnTo>
                        <a:pt x="94" y="596"/>
                      </a:lnTo>
                      <a:lnTo>
                        <a:pt x="46" y="573"/>
                      </a:lnTo>
                      <a:lnTo>
                        <a:pt x="1" y="591"/>
                      </a:lnTo>
                      <a:lnTo>
                        <a:pt x="0" y="513"/>
                      </a:lnTo>
                      <a:lnTo>
                        <a:pt x="51" y="425"/>
                      </a:lnTo>
                      <a:lnTo>
                        <a:pt x="76" y="365"/>
                      </a:lnTo>
                      <a:lnTo>
                        <a:pt x="81" y="350"/>
                      </a:lnTo>
                      <a:lnTo>
                        <a:pt x="103" y="344"/>
                      </a:lnTo>
                      <a:lnTo>
                        <a:pt x="113" y="298"/>
                      </a:lnTo>
                      <a:lnTo>
                        <a:pt x="82" y="250"/>
                      </a:lnTo>
                      <a:lnTo>
                        <a:pt x="72" y="188"/>
                      </a:lnTo>
                      <a:lnTo>
                        <a:pt x="65" y="120"/>
                      </a:lnTo>
                      <a:lnTo>
                        <a:pt x="41" y="106"/>
                      </a:lnTo>
                      <a:lnTo>
                        <a:pt x="41" y="36"/>
                      </a:lnTo>
                      <a:lnTo>
                        <a:pt x="16" y="36"/>
                      </a:lnTo>
                      <a:lnTo>
                        <a:pt x="23" y="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59" name="Freeform 169"/>
                <p:cNvSpPr>
                  <a:spLocks/>
                </p:cNvSpPr>
                <p:nvPr/>
              </p:nvSpPr>
              <p:spPr bwMode="auto">
                <a:xfrm>
                  <a:off x="3063" y="3235"/>
                  <a:ext cx="23" cy="28"/>
                </a:xfrm>
                <a:custGeom>
                  <a:avLst/>
                  <a:gdLst/>
                  <a:ahLst/>
                  <a:cxnLst>
                    <a:cxn ang="0">
                      <a:pos x="69" y="72"/>
                    </a:cxn>
                    <a:cxn ang="0">
                      <a:pos x="59" y="34"/>
                    </a:cxn>
                    <a:cxn ang="0">
                      <a:pos x="41" y="0"/>
                    </a:cxn>
                    <a:cxn ang="0">
                      <a:pos x="6" y="17"/>
                    </a:cxn>
                    <a:cxn ang="0">
                      <a:pos x="0" y="47"/>
                    </a:cxn>
                    <a:cxn ang="0">
                      <a:pos x="4" y="68"/>
                    </a:cxn>
                    <a:cxn ang="0">
                      <a:pos x="24" y="76"/>
                    </a:cxn>
                    <a:cxn ang="0">
                      <a:pos x="54" y="85"/>
                    </a:cxn>
                    <a:cxn ang="0">
                      <a:pos x="69" y="72"/>
                    </a:cxn>
                  </a:cxnLst>
                  <a:rect l="0" t="0" r="r" b="b"/>
                  <a:pathLst>
                    <a:path w="69" h="85">
                      <a:moveTo>
                        <a:pt x="69" y="72"/>
                      </a:moveTo>
                      <a:lnTo>
                        <a:pt x="59" y="34"/>
                      </a:lnTo>
                      <a:lnTo>
                        <a:pt x="41" y="0"/>
                      </a:lnTo>
                      <a:lnTo>
                        <a:pt x="6" y="17"/>
                      </a:lnTo>
                      <a:lnTo>
                        <a:pt x="0" y="47"/>
                      </a:lnTo>
                      <a:lnTo>
                        <a:pt x="4" y="68"/>
                      </a:lnTo>
                      <a:lnTo>
                        <a:pt x="24" y="76"/>
                      </a:lnTo>
                      <a:lnTo>
                        <a:pt x="54" y="85"/>
                      </a:lnTo>
                      <a:lnTo>
                        <a:pt x="69" y="7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60" name="Freeform 170"/>
                <p:cNvSpPr>
                  <a:spLocks/>
                </p:cNvSpPr>
                <p:nvPr/>
              </p:nvSpPr>
              <p:spPr bwMode="auto">
                <a:xfrm>
                  <a:off x="3115" y="2692"/>
                  <a:ext cx="121" cy="160"/>
                </a:xfrm>
                <a:custGeom>
                  <a:avLst/>
                  <a:gdLst/>
                  <a:ahLst/>
                  <a:cxnLst>
                    <a:cxn ang="0">
                      <a:pos x="260" y="480"/>
                    </a:cxn>
                    <a:cxn ang="0">
                      <a:pos x="191" y="441"/>
                    </a:cxn>
                    <a:cxn ang="0">
                      <a:pos x="186" y="403"/>
                    </a:cxn>
                    <a:cxn ang="0">
                      <a:pos x="138" y="389"/>
                    </a:cxn>
                    <a:cxn ang="0">
                      <a:pos x="46" y="312"/>
                    </a:cxn>
                    <a:cxn ang="0">
                      <a:pos x="11" y="312"/>
                    </a:cxn>
                    <a:cxn ang="0">
                      <a:pos x="0" y="283"/>
                    </a:cxn>
                    <a:cxn ang="0">
                      <a:pos x="9" y="232"/>
                    </a:cxn>
                    <a:cxn ang="0">
                      <a:pos x="34" y="180"/>
                    </a:cxn>
                    <a:cxn ang="0">
                      <a:pos x="34" y="93"/>
                    </a:cxn>
                    <a:cxn ang="0">
                      <a:pos x="9" y="48"/>
                    </a:cxn>
                    <a:cxn ang="0">
                      <a:pos x="69" y="0"/>
                    </a:cxn>
                    <a:cxn ang="0">
                      <a:pos x="118" y="11"/>
                    </a:cxn>
                    <a:cxn ang="0">
                      <a:pos x="159" y="43"/>
                    </a:cxn>
                    <a:cxn ang="0">
                      <a:pos x="165" y="74"/>
                    </a:cxn>
                    <a:cxn ang="0">
                      <a:pos x="263" y="67"/>
                    </a:cxn>
                    <a:cxn ang="0">
                      <a:pos x="263" y="47"/>
                    </a:cxn>
                    <a:cxn ang="0">
                      <a:pos x="325" y="43"/>
                    </a:cxn>
                    <a:cxn ang="0">
                      <a:pos x="341" y="60"/>
                    </a:cxn>
                    <a:cxn ang="0">
                      <a:pos x="361" y="74"/>
                    </a:cxn>
                    <a:cxn ang="0">
                      <a:pos x="337" y="97"/>
                    </a:cxn>
                    <a:cxn ang="0">
                      <a:pos x="324" y="126"/>
                    </a:cxn>
                    <a:cxn ang="0">
                      <a:pos x="334" y="325"/>
                    </a:cxn>
                    <a:cxn ang="0">
                      <a:pos x="351" y="338"/>
                    </a:cxn>
                    <a:cxn ang="0">
                      <a:pos x="331" y="357"/>
                    </a:cxn>
                    <a:cxn ang="0">
                      <a:pos x="317" y="388"/>
                    </a:cxn>
                    <a:cxn ang="0">
                      <a:pos x="283" y="417"/>
                    </a:cxn>
                    <a:cxn ang="0">
                      <a:pos x="276" y="448"/>
                    </a:cxn>
                    <a:cxn ang="0">
                      <a:pos x="260" y="480"/>
                    </a:cxn>
                  </a:cxnLst>
                  <a:rect l="0" t="0" r="r" b="b"/>
                  <a:pathLst>
                    <a:path w="361" h="480">
                      <a:moveTo>
                        <a:pt x="260" y="480"/>
                      </a:moveTo>
                      <a:lnTo>
                        <a:pt x="191" y="441"/>
                      </a:lnTo>
                      <a:lnTo>
                        <a:pt x="186" y="403"/>
                      </a:lnTo>
                      <a:lnTo>
                        <a:pt x="138" y="389"/>
                      </a:lnTo>
                      <a:lnTo>
                        <a:pt x="46" y="312"/>
                      </a:lnTo>
                      <a:lnTo>
                        <a:pt x="11" y="312"/>
                      </a:lnTo>
                      <a:lnTo>
                        <a:pt x="0" y="283"/>
                      </a:lnTo>
                      <a:lnTo>
                        <a:pt x="9" y="232"/>
                      </a:lnTo>
                      <a:lnTo>
                        <a:pt x="34" y="180"/>
                      </a:lnTo>
                      <a:lnTo>
                        <a:pt x="34" y="93"/>
                      </a:lnTo>
                      <a:lnTo>
                        <a:pt x="9" y="48"/>
                      </a:lnTo>
                      <a:lnTo>
                        <a:pt x="69" y="0"/>
                      </a:lnTo>
                      <a:lnTo>
                        <a:pt x="118" y="11"/>
                      </a:lnTo>
                      <a:lnTo>
                        <a:pt x="159" y="43"/>
                      </a:lnTo>
                      <a:lnTo>
                        <a:pt x="165" y="74"/>
                      </a:lnTo>
                      <a:lnTo>
                        <a:pt x="263" y="67"/>
                      </a:lnTo>
                      <a:lnTo>
                        <a:pt x="263" y="47"/>
                      </a:lnTo>
                      <a:lnTo>
                        <a:pt x="325" y="43"/>
                      </a:lnTo>
                      <a:lnTo>
                        <a:pt x="341" y="60"/>
                      </a:lnTo>
                      <a:lnTo>
                        <a:pt x="361" y="74"/>
                      </a:lnTo>
                      <a:lnTo>
                        <a:pt x="337" y="97"/>
                      </a:lnTo>
                      <a:lnTo>
                        <a:pt x="324" y="126"/>
                      </a:lnTo>
                      <a:lnTo>
                        <a:pt x="334" y="325"/>
                      </a:lnTo>
                      <a:lnTo>
                        <a:pt x="351" y="338"/>
                      </a:lnTo>
                      <a:lnTo>
                        <a:pt x="331" y="357"/>
                      </a:lnTo>
                      <a:lnTo>
                        <a:pt x="317" y="388"/>
                      </a:lnTo>
                      <a:lnTo>
                        <a:pt x="283" y="417"/>
                      </a:lnTo>
                      <a:lnTo>
                        <a:pt x="276" y="448"/>
                      </a:lnTo>
                      <a:lnTo>
                        <a:pt x="260" y="48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61" name="Freeform 171"/>
                <p:cNvSpPr>
                  <a:spLocks/>
                </p:cNvSpPr>
                <p:nvPr/>
              </p:nvSpPr>
              <p:spPr bwMode="auto">
                <a:xfrm>
                  <a:off x="3103" y="2426"/>
                  <a:ext cx="214" cy="291"/>
                </a:xfrm>
                <a:custGeom>
                  <a:avLst/>
                  <a:gdLst/>
                  <a:ahLst/>
                  <a:cxnLst>
                    <a:cxn ang="0">
                      <a:pos x="399" y="872"/>
                    </a:cxn>
                    <a:cxn ang="0">
                      <a:pos x="379" y="858"/>
                    </a:cxn>
                    <a:cxn ang="0">
                      <a:pos x="363" y="841"/>
                    </a:cxn>
                    <a:cxn ang="0">
                      <a:pos x="301" y="845"/>
                    </a:cxn>
                    <a:cxn ang="0">
                      <a:pos x="301" y="865"/>
                    </a:cxn>
                    <a:cxn ang="0">
                      <a:pos x="203" y="872"/>
                    </a:cxn>
                    <a:cxn ang="0">
                      <a:pos x="197" y="841"/>
                    </a:cxn>
                    <a:cxn ang="0">
                      <a:pos x="156" y="809"/>
                    </a:cxn>
                    <a:cxn ang="0">
                      <a:pos x="107" y="798"/>
                    </a:cxn>
                    <a:cxn ang="0">
                      <a:pos x="111" y="771"/>
                    </a:cxn>
                    <a:cxn ang="0">
                      <a:pos x="89" y="734"/>
                    </a:cxn>
                    <a:cxn ang="0">
                      <a:pos x="73" y="723"/>
                    </a:cxn>
                    <a:cxn ang="0">
                      <a:pos x="52" y="705"/>
                    </a:cxn>
                    <a:cxn ang="0">
                      <a:pos x="49" y="669"/>
                    </a:cxn>
                    <a:cxn ang="0">
                      <a:pos x="25" y="664"/>
                    </a:cxn>
                    <a:cxn ang="0">
                      <a:pos x="0" y="617"/>
                    </a:cxn>
                    <a:cxn ang="0">
                      <a:pos x="47" y="614"/>
                    </a:cxn>
                    <a:cxn ang="0">
                      <a:pos x="59" y="511"/>
                    </a:cxn>
                    <a:cxn ang="0">
                      <a:pos x="97" y="509"/>
                    </a:cxn>
                    <a:cxn ang="0">
                      <a:pos x="104" y="404"/>
                    </a:cxn>
                    <a:cxn ang="0">
                      <a:pos x="162" y="395"/>
                    </a:cxn>
                    <a:cxn ang="0">
                      <a:pos x="156" y="269"/>
                    </a:cxn>
                    <a:cxn ang="0">
                      <a:pos x="124" y="262"/>
                    </a:cxn>
                    <a:cxn ang="0">
                      <a:pos x="126" y="227"/>
                    </a:cxn>
                    <a:cxn ang="0">
                      <a:pos x="167" y="228"/>
                    </a:cxn>
                    <a:cxn ang="0">
                      <a:pos x="163" y="190"/>
                    </a:cxn>
                    <a:cxn ang="0">
                      <a:pos x="146" y="145"/>
                    </a:cxn>
                    <a:cxn ang="0">
                      <a:pos x="142" y="86"/>
                    </a:cxn>
                    <a:cxn ang="0">
                      <a:pos x="173" y="0"/>
                    </a:cxn>
                    <a:cxn ang="0">
                      <a:pos x="191" y="37"/>
                    </a:cxn>
                    <a:cxn ang="0">
                      <a:pos x="215" y="79"/>
                    </a:cxn>
                    <a:cxn ang="0">
                      <a:pos x="237" y="106"/>
                    </a:cxn>
                    <a:cxn ang="0">
                      <a:pos x="265" y="163"/>
                    </a:cxn>
                    <a:cxn ang="0">
                      <a:pos x="283" y="200"/>
                    </a:cxn>
                    <a:cxn ang="0">
                      <a:pos x="286" y="242"/>
                    </a:cxn>
                    <a:cxn ang="0">
                      <a:pos x="344" y="258"/>
                    </a:cxn>
                    <a:cxn ang="0">
                      <a:pos x="367" y="316"/>
                    </a:cxn>
                    <a:cxn ang="0">
                      <a:pos x="403" y="385"/>
                    </a:cxn>
                    <a:cxn ang="0">
                      <a:pos x="391" y="418"/>
                    </a:cxn>
                    <a:cxn ang="0">
                      <a:pos x="383" y="506"/>
                    </a:cxn>
                    <a:cxn ang="0">
                      <a:pos x="434" y="513"/>
                    </a:cxn>
                    <a:cxn ang="0">
                      <a:pos x="470" y="544"/>
                    </a:cxn>
                    <a:cxn ang="0">
                      <a:pos x="545" y="620"/>
                    </a:cxn>
                    <a:cxn ang="0">
                      <a:pos x="600" y="616"/>
                    </a:cxn>
                    <a:cxn ang="0">
                      <a:pos x="644" y="659"/>
                    </a:cxn>
                    <a:cxn ang="0">
                      <a:pos x="596" y="699"/>
                    </a:cxn>
                    <a:cxn ang="0">
                      <a:pos x="589" y="762"/>
                    </a:cxn>
                    <a:cxn ang="0">
                      <a:pos x="541" y="809"/>
                    </a:cxn>
                    <a:cxn ang="0">
                      <a:pos x="482" y="826"/>
                    </a:cxn>
                    <a:cxn ang="0">
                      <a:pos x="434" y="826"/>
                    </a:cxn>
                    <a:cxn ang="0">
                      <a:pos x="399" y="872"/>
                    </a:cxn>
                  </a:cxnLst>
                  <a:rect l="0" t="0" r="r" b="b"/>
                  <a:pathLst>
                    <a:path w="644" h="872">
                      <a:moveTo>
                        <a:pt x="399" y="872"/>
                      </a:moveTo>
                      <a:lnTo>
                        <a:pt x="379" y="858"/>
                      </a:lnTo>
                      <a:lnTo>
                        <a:pt x="363" y="841"/>
                      </a:lnTo>
                      <a:lnTo>
                        <a:pt x="301" y="845"/>
                      </a:lnTo>
                      <a:lnTo>
                        <a:pt x="301" y="865"/>
                      </a:lnTo>
                      <a:lnTo>
                        <a:pt x="203" y="872"/>
                      </a:lnTo>
                      <a:lnTo>
                        <a:pt x="197" y="841"/>
                      </a:lnTo>
                      <a:lnTo>
                        <a:pt x="156" y="809"/>
                      </a:lnTo>
                      <a:lnTo>
                        <a:pt x="107" y="798"/>
                      </a:lnTo>
                      <a:lnTo>
                        <a:pt x="111" y="771"/>
                      </a:lnTo>
                      <a:lnTo>
                        <a:pt x="89" y="734"/>
                      </a:lnTo>
                      <a:lnTo>
                        <a:pt x="73" y="723"/>
                      </a:lnTo>
                      <a:lnTo>
                        <a:pt x="52" y="705"/>
                      </a:lnTo>
                      <a:lnTo>
                        <a:pt x="49" y="669"/>
                      </a:lnTo>
                      <a:lnTo>
                        <a:pt x="25" y="664"/>
                      </a:lnTo>
                      <a:lnTo>
                        <a:pt x="0" y="617"/>
                      </a:lnTo>
                      <a:lnTo>
                        <a:pt x="47" y="614"/>
                      </a:lnTo>
                      <a:lnTo>
                        <a:pt x="59" y="511"/>
                      </a:lnTo>
                      <a:lnTo>
                        <a:pt x="97" y="509"/>
                      </a:lnTo>
                      <a:lnTo>
                        <a:pt x="104" y="404"/>
                      </a:lnTo>
                      <a:lnTo>
                        <a:pt x="162" y="395"/>
                      </a:lnTo>
                      <a:lnTo>
                        <a:pt x="156" y="269"/>
                      </a:lnTo>
                      <a:lnTo>
                        <a:pt x="124" y="262"/>
                      </a:lnTo>
                      <a:lnTo>
                        <a:pt x="126" y="227"/>
                      </a:lnTo>
                      <a:lnTo>
                        <a:pt x="167" y="228"/>
                      </a:lnTo>
                      <a:lnTo>
                        <a:pt x="163" y="190"/>
                      </a:lnTo>
                      <a:lnTo>
                        <a:pt x="146" y="145"/>
                      </a:lnTo>
                      <a:lnTo>
                        <a:pt x="142" y="86"/>
                      </a:lnTo>
                      <a:lnTo>
                        <a:pt x="173" y="0"/>
                      </a:lnTo>
                      <a:lnTo>
                        <a:pt x="191" y="37"/>
                      </a:lnTo>
                      <a:lnTo>
                        <a:pt x="215" y="79"/>
                      </a:lnTo>
                      <a:lnTo>
                        <a:pt x="237" y="106"/>
                      </a:lnTo>
                      <a:lnTo>
                        <a:pt x="265" y="163"/>
                      </a:lnTo>
                      <a:lnTo>
                        <a:pt x="283" y="200"/>
                      </a:lnTo>
                      <a:lnTo>
                        <a:pt x="286" y="242"/>
                      </a:lnTo>
                      <a:lnTo>
                        <a:pt x="344" y="258"/>
                      </a:lnTo>
                      <a:lnTo>
                        <a:pt x="367" y="316"/>
                      </a:lnTo>
                      <a:lnTo>
                        <a:pt x="403" y="385"/>
                      </a:lnTo>
                      <a:lnTo>
                        <a:pt x="391" y="418"/>
                      </a:lnTo>
                      <a:lnTo>
                        <a:pt x="383" y="506"/>
                      </a:lnTo>
                      <a:lnTo>
                        <a:pt x="434" y="513"/>
                      </a:lnTo>
                      <a:lnTo>
                        <a:pt x="470" y="544"/>
                      </a:lnTo>
                      <a:lnTo>
                        <a:pt x="545" y="620"/>
                      </a:lnTo>
                      <a:lnTo>
                        <a:pt x="600" y="616"/>
                      </a:lnTo>
                      <a:lnTo>
                        <a:pt x="644" y="659"/>
                      </a:lnTo>
                      <a:lnTo>
                        <a:pt x="596" y="699"/>
                      </a:lnTo>
                      <a:lnTo>
                        <a:pt x="589" y="762"/>
                      </a:lnTo>
                      <a:lnTo>
                        <a:pt x="541" y="809"/>
                      </a:lnTo>
                      <a:lnTo>
                        <a:pt x="482" y="826"/>
                      </a:lnTo>
                      <a:lnTo>
                        <a:pt x="434" y="826"/>
                      </a:lnTo>
                      <a:lnTo>
                        <a:pt x="399" y="87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62" name="Freeform 172"/>
                <p:cNvSpPr>
                  <a:spLocks/>
                </p:cNvSpPr>
                <p:nvPr/>
              </p:nvSpPr>
              <p:spPr bwMode="auto">
                <a:xfrm>
                  <a:off x="3103" y="2426"/>
                  <a:ext cx="214" cy="291"/>
                </a:xfrm>
                <a:custGeom>
                  <a:avLst/>
                  <a:gdLst/>
                  <a:ahLst/>
                  <a:cxnLst>
                    <a:cxn ang="0">
                      <a:pos x="399" y="872"/>
                    </a:cxn>
                    <a:cxn ang="0">
                      <a:pos x="379" y="858"/>
                    </a:cxn>
                    <a:cxn ang="0">
                      <a:pos x="363" y="841"/>
                    </a:cxn>
                    <a:cxn ang="0">
                      <a:pos x="301" y="845"/>
                    </a:cxn>
                    <a:cxn ang="0">
                      <a:pos x="301" y="865"/>
                    </a:cxn>
                    <a:cxn ang="0">
                      <a:pos x="203" y="872"/>
                    </a:cxn>
                    <a:cxn ang="0">
                      <a:pos x="197" y="841"/>
                    </a:cxn>
                    <a:cxn ang="0">
                      <a:pos x="156" y="809"/>
                    </a:cxn>
                    <a:cxn ang="0">
                      <a:pos x="107" y="798"/>
                    </a:cxn>
                    <a:cxn ang="0">
                      <a:pos x="111" y="771"/>
                    </a:cxn>
                    <a:cxn ang="0">
                      <a:pos x="89" y="734"/>
                    </a:cxn>
                    <a:cxn ang="0">
                      <a:pos x="73" y="723"/>
                    </a:cxn>
                    <a:cxn ang="0">
                      <a:pos x="52" y="705"/>
                    </a:cxn>
                    <a:cxn ang="0">
                      <a:pos x="49" y="669"/>
                    </a:cxn>
                    <a:cxn ang="0">
                      <a:pos x="25" y="664"/>
                    </a:cxn>
                    <a:cxn ang="0">
                      <a:pos x="0" y="617"/>
                    </a:cxn>
                    <a:cxn ang="0">
                      <a:pos x="47" y="614"/>
                    </a:cxn>
                    <a:cxn ang="0">
                      <a:pos x="59" y="511"/>
                    </a:cxn>
                    <a:cxn ang="0">
                      <a:pos x="97" y="509"/>
                    </a:cxn>
                    <a:cxn ang="0">
                      <a:pos x="104" y="404"/>
                    </a:cxn>
                    <a:cxn ang="0">
                      <a:pos x="162" y="395"/>
                    </a:cxn>
                    <a:cxn ang="0">
                      <a:pos x="156" y="269"/>
                    </a:cxn>
                    <a:cxn ang="0">
                      <a:pos x="124" y="262"/>
                    </a:cxn>
                    <a:cxn ang="0">
                      <a:pos x="126" y="227"/>
                    </a:cxn>
                    <a:cxn ang="0">
                      <a:pos x="167" y="228"/>
                    </a:cxn>
                    <a:cxn ang="0">
                      <a:pos x="163" y="190"/>
                    </a:cxn>
                    <a:cxn ang="0">
                      <a:pos x="146" y="145"/>
                    </a:cxn>
                    <a:cxn ang="0">
                      <a:pos x="142" y="86"/>
                    </a:cxn>
                    <a:cxn ang="0">
                      <a:pos x="173" y="0"/>
                    </a:cxn>
                    <a:cxn ang="0">
                      <a:pos x="191" y="37"/>
                    </a:cxn>
                    <a:cxn ang="0">
                      <a:pos x="215" y="79"/>
                    </a:cxn>
                    <a:cxn ang="0">
                      <a:pos x="237" y="106"/>
                    </a:cxn>
                    <a:cxn ang="0">
                      <a:pos x="265" y="163"/>
                    </a:cxn>
                    <a:cxn ang="0">
                      <a:pos x="283" y="200"/>
                    </a:cxn>
                    <a:cxn ang="0">
                      <a:pos x="286" y="242"/>
                    </a:cxn>
                    <a:cxn ang="0">
                      <a:pos x="344" y="258"/>
                    </a:cxn>
                    <a:cxn ang="0">
                      <a:pos x="367" y="316"/>
                    </a:cxn>
                    <a:cxn ang="0">
                      <a:pos x="403" y="385"/>
                    </a:cxn>
                    <a:cxn ang="0">
                      <a:pos x="391" y="418"/>
                    </a:cxn>
                    <a:cxn ang="0">
                      <a:pos x="383" y="506"/>
                    </a:cxn>
                    <a:cxn ang="0">
                      <a:pos x="434" y="513"/>
                    </a:cxn>
                    <a:cxn ang="0">
                      <a:pos x="470" y="544"/>
                    </a:cxn>
                    <a:cxn ang="0">
                      <a:pos x="545" y="620"/>
                    </a:cxn>
                    <a:cxn ang="0">
                      <a:pos x="600" y="616"/>
                    </a:cxn>
                    <a:cxn ang="0">
                      <a:pos x="644" y="659"/>
                    </a:cxn>
                    <a:cxn ang="0">
                      <a:pos x="596" y="699"/>
                    </a:cxn>
                    <a:cxn ang="0">
                      <a:pos x="589" y="762"/>
                    </a:cxn>
                    <a:cxn ang="0">
                      <a:pos x="541" y="809"/>
                    </a:cxn>
                    <a:cxn ang="0">
                      <a:pos x="482" y="826"/>
                    </a:cxn>
                    <a:cxn ang="0">
                      <a:pos x="434" y="826"/>
                    </a:cxn>
                    <a:cxn ang="0">
                      <a:pos x="399" y="872"/>
                    </a:cxn>
                  </a:cxnLst>
                  <a:rect l="0" t="0" r="r" b="b"/>
                  <a:pathLst>
                    <a:path w="644" h="872">
                      <a:moveTo>
                        <a:pt x="399" y="872"/>
                      </a:moveTo>
                      <a:lnTo>
                        <a:pt x="379" y="858"/>
                      </a:lnTo>
                      <a:lnTo>
                        <a:pt x="363" y="841"/>
                      </a:lnTo>
                      <a:lnTo>
                        <a:pt x="301" y="845"/>
                      </a:lnTo>
                      <a:lnTo>
                        <a:pt x="301" y="865"/>
                      </a:lnTo>
                      <a:lnTo>
                        <a:pt x="203" y="872"/>
                      </a:lnTo>
                      <a:lnTo>
                        <a:pt x="197" y="841"/>
                      </a:lnTo>
                      <a:lnTo>
                        <a:pt x="156" y="809"/>
                      </a:lnTo>
                      <a:lnTo>
                        <a:pt x="107" y="798"/>
                      </a:lnTo>
                      <a:lnTo>
                        <a:pt x="111" y="771"/>
                      </a:lnTo>
                      <a:lnTo>
                        <a:pt x="89" y="734"/>
                      </a:lnTo>
                      <a:lnTo>
                        <a:pt x="73" y="723"/>
                      </a:lnTo>
                      <a:lnTo>
                        <a:pt x="52" y="705"/>
                      </a:lnTo>
                      <a:lnTo>
                        <a:pt x="49" y="669"/>
                      </a:lnTo>
                      <a:lnTo>
                        <a:pt x="25" y="664"/>
                      </a:lnTo>
                      <a:lnTo>
                        <a:pt x="0" y="617"/>
                      </a:lnTo>
                      <a:lnTo>
                        <a:pt x="47" y="614"/>
                      </a:lnTo>
                      <a:lnTo>
                        <a:pt x="59" y="511"/>
                      </a:lnTo>
                      <a:lnTo>
                        <a:pt x="97" y="509"/>
                      </a:lnTo>
                      <a:lnTo>
                        <a:pt x="104" y="404"/>
                      </a:lnTo>
                      <a:lnTo>
                        <a:pt x="162" y="395"/>
                      </a:lnTo>
                      <a:lnTo>
                        <a:pt x="156" y="269"/>
                      </a:lnTo>
                      <a:lnTo>
                        <a:pt x="124" y="262"/>
                      </a:lnTo>
                      <a:lnTo>
                        <a:pt x="126" y="227"/>
                      </a:lnTo>
                      <a:lnTo>
                        <a:pt x="167" y="228"/>
                      </a:lnTo>
                      <a:lnTo>
                        <a:pt x="163" y="190"/>
                      </a:lnTo>
                      <a:lnTo>
                        <a:pt x="146" y="145"/>
                      </a:lnTo>
                      <a:lnTo>
                        <a:pt x="142" y="86"/>
                      </a:lnTo>
                      <a:lnTo>
                        <a:pt x="173" y="0"/>
                      </a:lnTo>
                      <a:lnTo>
                        <a:pt x="191" y="37"/>
                      </a:lnTo>
                      <a:lnTo>
                        <a:pt x="215" y="79"/>
                      </a:lnTo>
                      <a:lnTo>
                        <a:pt x="237" y="106"/>
                      </a:lnTo>
                      <a:lnTo>
                        <a:pt x="265" y="163"/>
                      </a:lnTo>
                      <a:lnTo>
                        <a:pt x="283" y="200"/>
                      </a:lnTo>
                      <a:lnTo>
                        <a:pt x="286" y="242"/>
                      </a:lnTo>
                      <a:lnTo>
                        <a:pt x="344" y="258"/>
                      </a:lnTo>
                      <a:lnTo>
                        <a:pt x="367" y="316"/>
                      </a:lnTo>
                      <a:lnTo>
                        <a:pt x="403" y="385"/>
                      </a:lnTo>
                      <a:lnTo>
                        <a:pt x="391" y="418"/>
                      </a:lnTo>
                      <a:lnTo>
                        <a:pt x="383" y="506"/>
                      </a:lnTo>
                      <a:lnTo>
                        <a:pt x="434" y="513"/>
                      </a:lnTo>
                      <a:lnTo>
                        <a:pt x="470" y="544"/>
                      </a:lnTo>
                      <a:lnTo>
                        <a:pt x="545" y="620"/>
                      </a:lnTo>
                      <a:lnTo>
                        <a:pt x="600" y="616"/>
                      </a:lnTo>
                      <a:lnTo>
                        <a:pt x="644" y="659"/>
                      </a:lnTo>
                      <a:lnTo>
                        <a:pt x="596" y="699"/>
                      </a:lnTo>
                      <a:lnTo>
                        <a:pt x="589" y="762"/>
                      </a:lnTo>
                      <a:lnTo>
                        <a:pt x="541" y="809"/>
                      </a:lnTo>
                      <a:lnTo>
                        <a:pt x="482" y="826"/>
                      </a:lnTo>
                      <a:lnTo>
                        <a:pt x="434" y="826"/>
                      </a:lnTo>
                      <a:lnTo>
                        <a:pt x="399" y="872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63" name="Freeform 173"/>
                <p:cNvSpPr>
                  <a:spLocks/>
                </p:cNvSpPr>
                <p:nvPr/>
              </p:nvSpPr>
              <p:spPr bwMode="auto">
                <a:xfrm>
                  <a:off x="3223" y="2563"/>
                  <a:ext cx="163" cy="242"/>
                </a:xfrm>
                <a:custGeom>
                  <a:avLst/>
                  <a:gdLst/>
                  <a:ahLst/>
                  <a:cxnLst>
                    <a:cxn ang="0">
                      <a:pos x="72" y="103"/>
                    </a:cxn>
                    <a:cxn ang="0">
                      <a:pos x="108" y="134"/>
                    </a:cxn>
                    <a:cxn ang="0">
                      <a:pos x="183" y="210"/>
                    </a:cxn>
                    <a:cxn ang="0">
                      <a:pos x="238" y="206"/>
                    </a:cxn>
                    <a:cxn ang="0">
                      <a:pos x="282" y="249"/>
                    </a:cxn>
                    <a:cxn ang="0">
                      <a:pos x="234" y="289"/>
                    </a:cxn>
                    <a:cxn ang="0">
                      <a:pos x="227" y="352"/>
                    </a:cxn>
                    <a:cxn ang="0">
                      <a:pos x="179" y="399"/>
                    </a:cxn>
                    <a:cxn ang="0">
                      <a:pos x="120" y="416"/>
                    </a:cxn>
                    <a:cxn ang="0">
                      <a:pos x="72" y="416"/>
                    </a:cxn>
                    <a:cxn ang="0">
                      <a:pos x="37" y="462"/>
                    </a:cxn>
                    <a:cxn ang="0">
                      <a:pos x="13" y="485"/>
                    </a:cxn>
                    <a:cxn ang="0">
                      <a:pos x="0" y="514"/>
                    </a:cxn>
                    <a:cxn ang="0">
                      <a:pos x="10" y="713"/>
                    </a:cxn>
                    <a:cxn ang="0">
                      <a:pos x="27" y="726"/>
                    </a:cxn>
                    <a:cxn ang="0">
                      <a:pos x="60" y="681"/>
                    </a:cxn>
                    <a:cxn ang="0">
                      <a:pos x="89" y="633"/>
                    </a:cxn>
                    <a:cxn ang="0">
                      <a:pos x="140" y="597"/>
                    </a:cxn>
                    <a:cxn ang="0">
                      <a:pos x="227" y="517"/>
                    </a:cxn>
                    <a:cxn ang="0">
                      <a:pos x="310" y="435"/>
                    </a:cxn>
                    <a:cxn ang="0">
                      <a:pos x="361" y="364"/>
                    </a:cxn>
                    <a:cxn ang="0">
                      <a:pos x="380" y="278"/>
                    </a:cxn>
                    <a:cxn ang="0">
                      <a:pos x="408" y="210"/>
                    </a:cxn>
                    <a:cxn ang="0">
                      <a:pos x="448" y="158"/>
                    </a:cxn>
                    <a:cxn ang="0">
                      <a:pos x="464" y="103"/>
                    </a:cxn>
                    <a:cxn ang="0">
                      <a:pos x="487" y="75"/>
                    </a:cxn>
                    <a:cxn ang="0">
                      <a:pos x="459" y="48"/>
                    </a:cxn>
                    <a:cxn ang="0">
                      <a:pos x="424" y="0"/>
                    </a:cxn>
                    <a:cxn ang="0">
                      <a:pos x="376" y="44"/>
                    </a:cxn>
                    <a:cxn ang="0">
                      <a:pos x="325" y="52"/>
                    </a:cxn>
                    <a:cxn ang="0">
                      <a:pos x="296" y="69"/>
                    </a:cxn>
                    <a:cxn ang="0">
                      <a:pos x="265" y="89"/>
                    </a:cxn>
                    <a:cxn ang="0">
                      <a:pos x="172" y="83"/>
                    </a:cxn>
                    <a:cxn ang="0">
                      <a:pos x="118" y="64"/>
                    </a:cxn>
                    <a:cxn ang="0">
                      <a:pos x="72" y="103"/>
                    </a:cxn>
                  </a:cxnLst>
                  <a:rect l="0" t="0" r="r" b="b"/>
                  <a:pathLst>
                    <a:path w="487" h="726">
                      <a:moveTo>
                        <a:pt x="72" y="103"/>
                      </a:moveTo>
                      <a:lnTo>
                        <a:pt x="108" y="134"/>
                      </a:lnTo>
                      <a:lnTo>
                        <a:pt x="183" y="210"/>
                      </a:lnTo>
                      <a:lnTo>
                        <a:pt x="238" y="206"/>
                      </a:lnTo>
                      <a:lnTo>
                        <a:pt x="282" y="249"/>
                      </a:lnTo>
                      <a:lnTo>
                        <a:pt x="234" y="289"/>
                      </a:lnTo>
                      <a:lnTo>
                        <a:pt x="227" y="352"/>
                      </a:lnTo>
                      <a:lnTo>
                        <a:pt x="179" y="399"/>
                      </a:lnTo>
                      <a:lnTo>
                        <a:pt x="120" y="416"/>
                      </a:lnTo>
                      <a:lnTo>
                        <a:pt x="72" y="416"/>
                      </a:lnTo>
                      <a:lnTo>
                        <a:pt x="37" y="462"/>
                      </a:lnTo>
                      <a:lnTo>
                        <a:pt x="13" y="485"/>
                      </a:lnTo>
                      <a:lnTo>
                        <a:pt x="0" y="514"/>
                      </a:lnTo>
                      <a:lnTo>
                        <a:pt x="10" y="713"/>
                      </a:lnTo>
                      <a:lnTo>
                        <a:pt x="27" y="726"/>
                      </a:lnTo>
                      <a:lnTo>
                        <a:pt x="60" y="681"/>
                      </a:lnTo>
                      <a:lnTo>
                        <a:pt x="89" y="633"/>
                      </a:lnTo>
                      <a:lnTo>
                        <a:pt x="140" y="597"/>
                      </a:lnTo>
                      <a:lnTo>
                        <a:pt x="227" y="517"/>
                      </a:lnTo>
                      <a:lnTo>
                        <a:pt x="310" y="435"/>
                      </a:lnTo>
                      <a:lnTo>
                        <a:pt x="361" y="364"/>
                      </a:lnTo>
                      <a:lnTo>
                        <a:pt x="380" y="278"/>
                      </a:lnTo>
                      <a:lnTo>
                        <a:pt x="408" y="210"/>
                      </a:lnTo>
                      <a:lnTo>
                        <a:pt x="448" y="158"/>
                      </a:lnTo>
                      <a:lnTo>
                        <a:pt x="464" y="103"/>
                      </a:lnTo>
                      <a:lnTo>
                        <a:pt x="487" y="75"/>
                      </a:lnTo>
                      <a:lnTo>
                        <a:pt x="459" y="48"/>
                      </a:lnTo>
                      <a:lnTo>
                        <a:pt x="424" y="0"/>
                      </a:lnTo>
                      <a:lnTo>
                        <a:pt x="376" y="44"/>
                      </a:lnTo>
                      <a:lnTo>
                        <a:pt x="325" y="52"/>
                      </a:lnTo>
                      <a:lnTo>
                        <a:pt x="296" y="69"/>
                      </a:lnTo>
                      <a:lnTo>
                        <a:pt x="265" y="89"/>
                      </a:lnTo>
                      <a:lnTo>
                        <a:pt x="172" y="83"/>
                      </a:lnTo>
                      <a:lnTo>
                        <a:pt x="118" y="64"/>
                      </a:lnTo>
                      <a:lnTo>
                        <a:pt x="72" y="10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64" name="Freeform 174"/>
                <p:cNvSpPr>
                  <a:spLocks/>
                </p:cNvSpPr>
                <p:nvPr/>
              </p:nvSpPr>
              <p:spPr bwMode="auto">
                <a:xfrm>
                  <a:off x="2745" y="2183"/>
                  <a:ext cx="232" cy="277"/>
                </a:xfrm>
                <a:custGeom>
                  <a:avLst/>
                  <a:gdLst/>
                  <a:ahLst/>
                  <a:cxnLst>
                    <a:cxn ang="0">
                      <a:pos x="86" y="4"/>
                    </a:cxn>
                    <a:cxn ang="0">
                      <a:pos x="124" y="28"/>
                    </a:cxn>
                    <a:cxn ang="0">
                      <a:pos x="152" y="31"/>
                    </a:cxn>
                    <a:cxn ang="0">
                      <a:pos x="254" y="48"/>
                    </a:cxn>
                    <a:cxn ang="0">
                      <a:pos x="268" y="87"/>
                    </a:cxn>
                    <a:cxn ang="0">
                      <a:pos x="341" y="97"/>
                    </a:cxn>
                    <a:cxn ang="0">
                      <a:pos x="344" y="121"/>
                    </a:cxn>
                    <a:cxn ang="0">
                      <a:pos x="408" y="136"/>
                    </a:cxn>
                    <a:cxn ang="0">
                      <a:pos x="448" y="151"/>
                    </a:cxn>
                    <a:cxn ang="0">
                      <a:pos x="460" y="128"/>
                    </a:cxn>
                    <a:cxn ang="0">
                      <a:pos x="460" y="63"/>
                    </a:cxn>
                    <a:cxn ang="0">
                      <a:pos x="480" y="44"/>
                    </a:cxn>
                    <a:cxn ang="0">
                      <a:pos x="499" y="16"/>
                    </a:cxn>
                    <a:cxn ang="0">
                      <a:pos x="517" y="0"/>
                    </a:cxn>
                    <a:cxn ang="0">
                      <a:pos x="563" y="2"/>
                    </a:cxn>
                    <a:cxn ang="0">
                      <a:pos x="591" y="30"/>
                    </a:cxn>
                    <a:cxn ang="0">
                      <a:pos x="615" y="51"/>
                    </a:cxn>
                    <a:cxn ang="0">
                      <a:pos x="656" y="49"/>
                    </a:cxn>
                    <a:cxn ang="0">
                      <a:pos x="695" y="63"/>
                    </a:cxn>
                    <a:cxn ang="0">
                      <a:pos x="691" y="109"/>
                    </a:cxn>
                    <a:cxn ang="0">
                      <a:pos x="694" y="662"/>
                    </a:cxn>
                    <a:cxn ang="0">
                      <a:pos x="689" y="741"/>
                    </a:cxn>
                    <a:cxn ang="0">
                      <a:pos x="658" y="750"/>
                    </a:cxn>
                    <a:cxn ang="0">
                      <a:pos x="666" y="832"/>
                    </a:cxn>
                    <a:cxn ang="0">
                      <a:pos x="634" y="829"/>
                    </a:cxn>
                    <a:cxn ang="0">
                      <a:pos x="560" y="768"/>
                    </a:cxn>
                    <a:cxn ang="0">
                      <a:pos x="527" y="751"/>
                    </a:cxn>
                    <a:cxn ang="0">
                      <a:pos x="458" y="717"/>
                    </a:cxn>
                    <a:cxn ang="0">
                      <a:pos x="434" y="676"/>
                    </a:cxn>
                    <a:cxn ang="0">
                      <a:pos x="355" y="664"/>
                    </a:cxn>
                    <a:cxn ang="0">
                      <a:pos x="340" y="624"/>
                    </a:cxn>
                    <a:cxn ang="0">
                      <a:pos x="300" y="610"/>
                    </a:cxn>
                    <a:cxn ang="0">
                      <a:pos x="296" y="593"/>
                    </a:cxn>
                    <a:cxn ang="0">
                      <a:pos x="253" y="588"/>
                    </a:cxn>
                    <a:cxn ang="0">
                      <a:pos x="224" y="578"/>
                    </a:cxn>
                    <a:cxn ang="0">
                      <a:pos x="170" y="573"/>
                    </a:cxn>
                    <a:cxn ang="0">
                      <a:pos x="165" y="550"/>
                    </a:cxn>
                    <a:cxn ang="0">
                      <a:pos x="106" y="550"/>
                    </a:cxn>
                    <a:cxn ang="0">
                      <a:pos x="98" y="502"/>
                    </a:cxn>
                    <a:cxn ang="0">
                      <a:pos x="27" y="491"/>
                    </a:cxn>
                    <a:cxn ang="0">
                      <a:pos x="3" y="467"/>
                    </a:cxn>
                    <a:cxn ang="0">
                      <a:pos x="0" y="412"/>
                    </a:cxn>
                    <a:cxn ang="0">
                      <a:pos x="11" y="104"/>
                    </a:cxn>
                    <a:cxn ang="0">
                      <a:pos x="55" y="83"/>
                    </a:cxn>
                    <a:cxn ang="0">
                      <a:pos x="79" y="77"/>
                    </a:cxn>
                    <a:cxn ang="0">
                      <a:pos x="86" y="4"/>
                    </a:cxn>
                  </a:cxnLst>
                  <a:rect l="0" t="0" r="r" b="b"/>
                  <a:pathLst>
                    <a:path w="695" h="832">
                      <a:moveTo>
                        <a:pt x="86" y="4"/>
                      </a:moveTo>
                      <a:lnTo>
                        <a:pt x="124" y="28"/>
                      </a:lnTo>
                      <a:lnTo>
                        <a:pt x="152" y="31"/>
                      </a:lnTo>
                      <a:lnTo>
                        <a:pt x="254" y="48"/>
                      </a:lnTo>
                      <a:lnTo>
                        <a:pt x="268" y="87"/>
                      </a:lnTo>
                      <a:lnTo>
                        <a:pt x="341" y="97"/>
                      </a:lnTo>
                      <a:lnTo>
                        <a:pt x="344" y="121"/>
                      </a:lnTo>
                      <a:lnTo>
                        <a:pt x="408" y="136"/>
                      </a:lnTo>
                      <a:lnTo>
                        <a:pt x="448" y="151"/>
                      </a:lnTo>
                      <a:lnTo>
                        <a:pt x="460" y="128"/>
                      </a:lnTo>
                      <a:lnTo>
                        <a:pt x="460" y="63"/>
                      </a:lnTo>
                      <a:lnTo>
                        <a:pt x="480" y="44"/>
                      </a:lnTo>
                      <a:lnTo>
                        <a:pt x="499" y="16"/>
                      </a:lnTo>
                      <a:lnTo>
                        <a:pt x="517" y="0"/>
                      </a:lnTo>
                      <a:lnTo>
                        <a:pt x="563" y="2"/>
                      </a:lnTo>
                      <a:lnTo>
                        <a:pt x="591" y="30"/>
                      </a:lnTo>
                      <a:lnTo>
                        <a:pt x="615" y="51"/>
                      </a:lnTo>
                      <a:lnTo>
                        <a:pt x="656" y="49"/>
                      </a:lnTo>
                      <a:lnTo>
                        <a:pt x="695" y="63"/>
                      </a:lnTo>
                      <a:lnTo>
                        <a:pt x="691" y="109"/>
                      </a:lnTo>
                      <a:lnTo>
                        <a:pt x="694" y="662"/>
                      </a:lnTo>
                      <a:lnTo>
                        <a:pt x="689" y="741"/>
                      </a:lnTo>
                      <a:lnTo>
                        <a:pt x="658" y="750"/>
                      </a:lnTo>
                      <a:lnTo>
                        <a:pt x="666" y="832"/>
                      </a:lnTo>
                      <a:lnTo>
                        <a:pt x="634" y="829"/>
                      </a:lnTo>
                      <a:lnTo>
                        <a:pt x="560" y="768"/>
                      </a:lnTo>
                      <a:lnTo>
                        <a:pt x="527" y="751"/>
                      </a:lnTo>
                      <a:lnTo>
                        <a:pt x="458" y="717"/>
                      </a:lnTo>
                      <a:lnTo>
                        <a:pt x="434" y="676"/>
                      </a:lnTo>
                      <a:lnTo>
                        <a:pt x="355" y="664"/>
                      </a:lnTo>
                      <a:lnTo>
                        <a:pt x="340" y="624"/>
                      </a:lnTo>
                      <a:lnTo>
                        <a:pt x="300" y="610"/>
                      </a:lnTo>
                      <a:lnTo>
                        <a:pt x="296" y="593"/>
                      </a:lnTo>
                      <a:lnTo>
                        <a:pt x="253" y="588"/>
                      </a:lnTo>
                      <a:lnTo>
                        <a:pt x="224" y="578"/>
                      </a:lnTo>
                      <a:lnTo>
                        <a:pt x="170" y="573"/>
                      </a:lnTo>
                      <a:lnTo>
                        <a:pt x="165" y="550"/>
                      </a:lnTo>
                      <a:lnTo>
                        <a:pt x="106" y="550"/>
                      </a:lnTo>
                      <a:lnTo>
                        <a:pt x="98" y="502"/>
                      </a:lnTo>
                      <a:lnTo>
                        <a:pt x="27" y="491"/>
                      </a:lnTo>
                      <a:lnTo>
                        <a:pt x="3" y="467"/>
                      </a:lnTo>
                      <a:lnTo>
                        <a:pt x="0" y="412"/>
                      </a:lnTo>
                      <a:lnTo>
                        <a:pt x="11" y="104"/>
                      </a:lnTo>
                      <a:lnTo>
                        <a:pt x="55" y="83"/>
                      </a:lnTo>
                      <a:lnTo>
                        <a:pt x="79" y="77"/>
                      </a:lnTo>
                      <a:lnTo>
                        <a:pt x="86" y="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65" name="Freeform 175"/>
                <p:cNvSpPr>
                  <a:spLocks/>
                </p:cNvSpPr>
                <p:nvPr/>
              </p:nvSpPr>
              <p:spPr bwMode="auto">
                <a:xfrm>
                  <a:off x="2745" y="2183"/>
                  <a:ext cx="232" cy="277"/>
                </a:xfrm>
                <a:custGeom>
                  <a:avLst/>
                  <a:gdLst/>
                  <a:ahLst/>
                  <a:cxnLst>
                    <a:cxn ang="0">
                      <a:pos x="86" y="4"/>
                    </a:cxn>
                    <a:cxn ang="0">
                      <a:pos x="124" y="28"/>
                    </a:cxn>
                    <a:cxn ang="0">
                      <a:pos x="152" y="31"/>
                    </a:cxn>
                    <a:cxn ang="0">
                      <a:pos x="254" y="48"/>
                    </a:cxn>
                    <a:cxn ang="0">
                      <a:pos x="268" y="87"/>
                    </a:cxn>
                    <a:cxn ang="0">
                      <a:pos x="341" y="97"/>
                    </a:cxn>
                    <a:cxn ang="0">
                      <a:pos x="344" y="121"/>
                    </a:cxn>
                    <a:cxn ang="0">
                      <a:pos x="408" y="136"/>
                    </a:cxn>
                    <a:cxn ang="0">
                      <a:pos x="448" y="151"/>
                    </a:cxn>
                    <a:cxn ang="0">
                      <a:pos x="460" y="128"/>
                    </a:cxn>
                    <a:cxn ang="0">
                      <a:pos x="460" y="63"/>
                    </a:cxn>
                    <a:cxn ang="0">
                      <a:pos x="480" y="44"/>
                    </a:cxn>
                    <a:cxn ang="0">
                      <a:pos x="499" y="16"/>
                    </a:cxn>
                    <a:cxn ang="0">
                      <a:pos x="517" y="0"/>
                    </a:cxn>
                    <a:cxn ang="0">
                      <a:pos x="563" y="2"/>
                    </a:cxn>
                    <a:cxn ang="0">
                      <a:pos x="591" y="30"/>
                    </a:cxn>
                    <a:cxn ang="0">
                      <a:pos x="615" y="51"/>
                    </a:cxn>
                    <a:cxn ang="0">
                      <a:pos x="656" y="49"/>
                    </a:cxn>
                    <a:cxn ang="0">
                      <a:pos x="695" y="63"/>
                    </a:cxn>
                    <a:cxn ang="0">
                      <a:pos x="691" y="109"/>
                    </a:cxn>
                    <a:cxn ang="0">
                      <a:pos x="694" y="662"/>
                    </a:cxn>
                    <a:cxn ang="0">
                      <a:pos x="689" y="741"/>
                    </a:cxn>
                    <a:cxn ang="0">
                      <a:pos x="658" y="750"/>
                    </a:cxn>
                    <a:cxn ang="0">
                      <a:pos x="666" y="832"/>
                    </a:cxn>
                    <a:cxn ang="0">
                      <a:pos x="634" y="829"/>
                    </a:cxn>
                    <a:cxn ang="0">
                      <a:pos x="560" y="768"/>
                    </a:cxn>
                    <a:cxn ang="0">
                      <a:pos x="527" y="751"/>
                    </a:cxn>
                    <a:cxn ang="0">
                      <a:pos x="458" y="717"/>
                    </a:cxn>
                    <a:cxn ang="0">
                      <a:pos x="434" y="676"/>
                    </a:cxn>
                    <a:cxn ang="0">
                      <a:pos x="355" y="664"/>
                    </a:cxn>
                    <a:cxn ang="0">
                      <a:pos x="340" y="624"/>
                    </a:cxn>
                    <a:cxn ang="0">
                      <a:pos x="300" y="610"/>
                    </a:cxn>
                    <a:cxn ang="0">
                      <a:pos x="296" y="593"/>
                    </a:cxn>
                    <a:cxn ang="0">
                      <a:pos x="253" y="588"/>
                    </a:cxn>
                    <a:cxn ang="0">
                      <a:pos x="224" y="578"/>
                    </a:cxn>
                    <a:cxn ang="0">
                      <a:pos x="170" y="573"/>
                    </a:cxn>
                    <a:cxn ang="0">
                      <a:pos x="165" y="550"/>
                    </a:cxn>
                    <a:cxn ang="0">
                      <a:pos x="106" y="550"/>
                    </a:cxn>
                    <a:cxn ang="0">
                      <a:pos x="98" y="502"/>
                    </a:cxn>
                    <a:cxn ang="0">
                      <a:pos x="27" y="491"/>
                    </a:cxn>
                    <a:cxn ang="0">
                      <a:pos x="3" y="467"/>
                    </a:cxn>
                    <a:cxn ang="0">
                      <a:pos x="0" y="412"/>
                    </a:cxn>
                    <a:cxn ang="0">
                      <a:pos x="11" y="104"/>
                    </a:cxn>
                    <a:cxn ang="0">
                      <a:pos x="55" y="83"/>
                    </a:cxn>
                    <a:cxn ang="0">
                      <a:pos x="79" y="77"/>
                    </a:cxn>
                    <a:cxn ang="0">
                      <a:pos x="86" y="4"/>
                    </a:cxn>
                  </a:cxnLst>
                  <a:rect l="0" t="0" r="r" b="b"/>
                  <a:pathLst>
                    <a:path w="695" h="832">
                      <a:moveTo>
                        <a:pt x="86" y="4"/>
                      </a:moveTo>
                      <a:lnTo>
                        <a:pt x="124" y="28"/>
                      </a:lnTo>
                      <a:lnTo>
                        <a:pt x="152" y="31"/>
                      </a:lnTo>
                      <a:lnTo>
                        <a:pt x="254" y="48"/>
                      </a:lnTo>
                      <a:lnTo>
                        <a:pt x="268" y="87"/>
                      </a:lnTo>
                      <a:lnTo>
                        <a:pt x="341" y="97"/>
                      </a:lnTo>
                      <a:lnTo>
                        <a:pt x="344" y="121"/>
                      </a:lnTo>
                      <a:lnTo>
                        <a:pt x="408" y="136"/>
                      </a:lnTo>
                      <a:lnTo>
                        <a:pt x="448" y="151"/>
                      </a:lnTo>
                      <a:lnTo>
                        <a:pt x="460" y="128"/>
                      </a:lnTo>
                      <a:lnTo>
                        <a:pt x="460" y="63"/>
                      </a:lnTo>
                      <a:lnTo>
                        <a:pt x="480" y="44"/>
                      </a:lnTo>
                      <a:lnTo>
                        <a:pt x="499" y="16"/>
                      </a:lnTo>
                      <a:lnTo>
                        <a:pt x="517" y="0"/>
                      </a:lnTo>
                      <a:lnTo>
                        <a:pt x="563" y="2"/>
                      </a:lnTo>
                      <a:lnTo>
                        <a:pt x="591" y="30"/>
                      </a:lnTo>
                      <a:lnTo>
                        <a:pt x="615" y="51"/>
                      </a:lnTo>
                      <a:lnTo>
                        <a:pt x="656" y="49"/>
                      </a:lnTo>
                      <a:lnTo>
                        <a:pt x="695" y="63"/>
                      </a:lnTo>
                      <a:lnTo>
                        <a:pt x="691" y="109"/>
                      </a:lnTo>
                      <a:lnTo>
                        <a:pt x="694" y="662"/>
                      </a:lnTo>
                      <a:lnTo>
                        <a:pt x="689" y="741"/>
                      </a:lnTo>
                      <a:lnTo>
                        <a:pt x="658" y="750"/>
                      </a:lnTo>
                      <a:lnTo>
                        <a:pt x="666" y="832"/>
                      </a:lnTo>
                      <a:lnTo>
                        <a:pt x="634" y="829"/>
                      </a:lnTo>
                      <a:lnTo>
                        <a:pt x="560" y="768"/>
                      </a:lnTo>
                      <a:lnTo>
                        <a:pt x="527" y="751"/>
                      </a:lnTo>
                      <a:lnTo>
                        <a:pt x="458" y="717"/>
                      </a:lnTo>
                      <a:lnTo>
                        <a:pt x="434" y="676"/>
                      </a:lnTo>
                      <a:lnTo>
                        <a:pt x="355" y="664"/>
                      </a:lnTo>
                      <a:lnTo>
                        <a:pt x="340" y="624"/>
                      </a:lnTo>
                      <a:lnTo>
                        <a:pt x="300" y="610"/>
                      </a:lnTo>
                      <a:lnTo>
                        <a:pt x="296" y="593"/>
                      </a:lnTo>
                      <a:lnTo>
                        <a:pt x="253" y="588"/>
                      </a:lnTo>
                      <a:lnTo>
                        <a:pt x="224" y="578"/>
                      </a:lnTo>
                      <a:lnTo>
                        <a:pt x="170" y="573"/>
                      </a:lnTo>
                      <a:lnTo>
                        <a:pt x="165" y="550"/>
                      </a:lnTo>
                      <a:lnTo>
                        <a:pt x="106" y="550"/>
                      </a:lnTo>
                      <a:lnTo>
                        <a:pt x="98" y="502"/>
                      </a:lnTo>
                      <a:lnTo>
                        <a:pt x="27" y="491"/>
                      </a:lnTo>
                      <a:lnTo>
                        <a:pt x="3" y="467"/>
                      </a:lnTo>
                      <a:lnTo>
                        <a:pt x="0" y="412"/>
                      </a:lnTo>
                      <a:lnTo>
                        <a:pt x="11" y="104"/>
                      </a:lnTo>
                      <a:lnTo>
                        <a:pt x="55" y="83"/>
                      </a:lnTo>
                      <a:lnTo>
                        <a:pt x="79" y="77"/>
                      </a:lnTo>
                      <a:lnTo>
                        <a:pt x="86" y="4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66" name="Freeform 176"/>
                <p:cNvSpPr>
                  <a:spLocks/>
                </p:cNvSpPr>
                <p:nvPr/>
              </p:nvSpPr>
              <p:spPr bwMode="auto">
                <a:xfrm>
                  <a:off x="2930" y="2377"/>
                  <a:ext cx="230" cy="337"/>
                </a:xfrm>
                <a:custGeom>
                  <a:avLst/>
                  <a:gdLst/>
                  <a:ahLst/>
                  <a:cxnLst>
                    <a:cxn ang="0">
                      <a:pos x="106" y="384"/>
                    </a:cxn>
                    <a:cxn ang="0">
                      <a:pos x="50" y="444"/>
                    </a:cxn>
                    <a:cxn ang="0">
                      <a:pos x="5" y="494"/>
                    </a:cxn>
                    <a:cxn ang="0">
                      <a:pos x="33" y="537"/>
                    </a:cxn>
                    <a:cxn ang="0">
                      <a:pos x="61" y="583"/>
                    </a:cxn>
                    <a:cxn ang="0">
                      <a:pos x="54" y="621"/>
                    </a:cxn>
                    <a:cxn ang="0">
                      <a:pos x="97" y="699"/>
                    </a:cxn>
                    <a:cxn ang="0">
                      <a:pos x="113" y="749"/>
                    </a:cxn>
                    <a:cxn ang="0">
                      <a:pos x="148" y="769"/>
                    </a:cxn>
                    <a:cxn ang="0">
                      <a:pos x="202" y="820"/>
                    </a:cxn>
                    <a:cxn ang="0">
                      <a:pos x="236" y="881"/>
                    </a:cxn>
                    <a:cxn ang="0">
                      <a:pos x="254" y="912"/>
                    </a:cxn>
                    <a:cxn ang="0">
                      <a:pos x="267" y="960"/>
                    </a:cxn>
                    <a:cxn ang="0">
                      <a:pos x="388" y="992"/>
                    </a:cxn>
                    <a:cxn ang="0">
                      <a:pos x="419" y="1008"/>
                    </a:cxn>
                    <a:cxn ang="0">
                      <a:pos x="512" y="1010"/>
                    </a:cxn>
                    <a:cxn ang="0">
                      <a:pos x="625" y="945"/>
                    </a:cxn>
                    <a:cxn ang="0">
                      <a:pos x="607" y="881"/>
                    </a:cxn>
                    <a:cxn ang="0">
                      <a:pos x="570" y="852"/>
                    </a:cxn>
                    <a:cxn ang="0">
                      <a:pos x="543" y="811"/>
                    </a:cxn>
                    <a:cxn ang="0">
                      <a:pos x="565" y="761"/>
                    </a:cxn>
                    <a:cxn ang="0">
                      <a:pos x="615" y="656"/>
                    </a:cxn>
                    <a:cxn ang="0">
                      <a:pos x="680" y="542"/>
                    </a:cxn>
                    <a:cxn ang="0">
                      <a:pos x="642" y="409"/>
                    </a:cxn>
                    <a:cxn ang="0">
                      <a:pos x="685" y="375"/>
                    </a:cxn>
                    <a:cxn ang="0">
                      <a:pos x="664" y="292"/>
                    </a:cxn>
                    <a:cxn ang="0">
                      <a:pos x="691" y="147"/>
                    </a:cxn>
                    <a:cxn ang="0">
                      <a:pos x="664" y="47"/>
                    </a:cxn>
                    <a:cxn ang="0">
                      <a:pos x="526" y="64"/>
                    </a:cxn>
                    <a:cxn ang="0">
                      <a:pos x="202" y="40"/>
                    </a:cxn>
                    <a:cxn ang="0">
                      <a:pos x="139" y="79"/>
                    </a:cxn>
                    <a:cxn ang="0">
                      <a:pos x="103" y="167"/>
                    </a:cxn>
                  </a:cxnLst>
                  <a:rect l="0" t="0" r="r" b="b"/>
                  <a:pathLst>
                    <a:path w="691" h="1010">
                      <a:moveTo>
                        <a:pt x="111" y="249"/>
                      </a:moveTo>
                      <a:lnTo>
                        <a:pt x="106" y="384"/>
                      </a:lnTo>
                      <a:lnTo>
                        <a:pt x="77" y="394"/>
                      </a:lnTo>
                      <a:lnTo>
                        <a:pt x="50" y="444"/>
                      </a:lnTo>
                      <a:lnTo>
                        <a:pt x="37" y="492"/>
                      </a:lnTo>
                      <a:lnTo>
                        <a:pt x="5" y="494"/>
                      </a:lnTo>
                      <a:lnTo>
                        <a:pt x="0" y="523"/>
                      </a:lnTo>
                      <a:lnTo>
                        <a:pt x="33" y="537"/>
                      </a:lnTo>
                      <a:lnTo>
                        <a:pt x="41" y="573"/>
                      </a:lnTo>
                      <a:lnTo>
                        <a:pt x="61" y="583"/>
                      </a:lnTo>
                      <a:lnTo>
                        <a:pt x="64" y="605"/>
                      </a:lnTo>
                      <a:lnTo>
                        <a:pt x="54" y="621"/>
                      </a:lnTo>
                      <a:lnTo>
                        <a:pt x="75" y="654"/>
                      </a:lnTo>
                      <a:lnTo>
                        <a:pt x="97" y="699"/>
                      </a:lnTo>
                      <a:lnTo>
                        <a:pt x="92" y="739"/>
                      </a:lnTo>
                      <a:lnTo>
                        <a:pt x="113" y="749"/>
                      </a:lnTo>
                      <a:lnTo>
                        <a:pt x="116" y="774"/>
                      </a:lnTo>
                      <a:lnTo>
                        <a:pt x="148" y="769"/>
                      </a:lnTo>
                      <a:lnTo>
                        <a:pt x="160" y="812"/>
                      </a:lnTo>
                      <a:lnTo>
                        <a:pt x="202" y="820"/>
                      </a:lnTo>
                      <a:lnTo>
                        <a:pt x="209" y="871"/>
                      </a:lnTo>
                      <a:lnTo>
                        <a:pt x="236" y="881"/>
                      </a:lnTo>
                      <a:lnTo>
                        <a:pt x="247" y="899"/>
                      </a:lnTo>
                      <a:lnTo>
                        <a:pt x="254" y="912"/>
                      </a:lnTo>
                      <a:lnTo>
                        <a:pt x="249" y="935"/>
                      </a:lnTo>
                      <a:lnTo>
                        <a:pt x="267" y="960"/>
                      </a:lnTo>
                      <a:lnTo>
                        <a:pt x="371" y="969"/>
                      </a:lnTo>
                      <a:lnTo>
                        <a:pt x="388" y="992"/>
                      </a:lnTo>
                      <a:lnTo>
                        <a:pt x="416" y="1000"/>
                      </a:lnTo>
                      <a:lnTo>
                        <a:pt x="419" y="1008"/>
                      </a:lnTo>
                      <a:lnTo>
                        <a:pt x="467" y="1008"/>
                      </a:lnTo>
                      <a:lnTo>
                        <a:pt x="512" y="1010"/>
                      </a:lnTo>
                      <a:lnTo>
                        <a:pt x="565" y="993"/>
                      </a:lnTo>
                      <a:lnTo>
                        <a:pt x="625" y="945"/>
                      </a:lnTo>
                      <a:lnTo>
                        <a:pt x="629" y="918"/>
                      </a:lnTo>
                      <a:lnTo>
                        <a:pt x="607" y="881"/>
                      </a:lnTo>
                      <a:lnTo>
                        <a:pt x="591" y="870"/>
                      </a:lnTo>
                      <a:lnTo>
                        <a:pt x="570" y="852"/>
                      </a:lnTo>
                      <a:lnTo>
                        <a:pt x="567" y="816"/>
                      </a:lnTo>
                      <a:lnTo>
                        <a:pt x="543" y="811"/>
                      </a:lnTo>
                      <a:lnTo>
                        <a:pt x="518" y="764"/>
                      </a:lnTo>
                      <a:lnTo>
                        <a:pt x="565" y="761"/>
                      </a:lnTo>
                      <a:lnTo>
                        <a:pt x="577" y="658"/>
                      </a:lnTo>
                      <a:lnTo>
                        <a:pt x="615" y="656"/>
                      </a:lnTo>
                      <a:lnTo>
                        <a:pt x="622" y="551"/>
                      </a:lnTo>
                      <a:lnTo>
                        <a:pt x="680" y="542"/>
                      </a:lnTo>
                      <a:lnTo>
                        <a:pt x="674" y="416"/>
                      </a:lnTo>
                      <a:lnTo>
                        <a:pt x="642" y="409"/>
                      </a:lnTo>
                      <a:lnTo>
                        <a:pt x="644" y="374"/>
                      </a:lnTo>
                      <a:lnTo>
                        <a:pt x="685" y="375"/>
                      </a:lnTo>
                      <a:lnTo>
                        <a:pt x="681" y="337"/>
                      </a:lnTo>
                      <a:lnTo>
                        <a:pt x="664" y="292"/>
                      </a:lnTo>
                      <a:lnTo>
                        <a:pt x="660" y="233"/>
                      </a:lnTo>
                      <a:lnTo>
                        <a:pt x="691" y="147"/>
                      </a:lnTo>
                      <a:lnTo>
                        <a:pt x="688" y="103"/>
                      </a:lnTo>
                      <a:lnTo>
                        <a:pt x="664" y="47"/>
                      </a:lnTo>
                      <a:lnTo>
                        <a:pt x="605" y="0"/>
                      </a:lnTo>
                      <a:lnTo>
                        <a:pt x="526" y="64"/>
                      </a:lnTo>
                      <a:lnTo>
                        <a:pt x="498" y="40"/>
                      </a:lnTo>
                      <a:lnTo>
                        <a:pt x="202" y="40"/>
                      </a:lnTo>
                      <a:lnTo>
                        <a:pt x="167" y="64"/>
                      </a:lnTo>
                      <a:lnTo>
                        <a:pt x="139" y="79"/>
                      </a:lnTo>
                      <a:lnTo>
                        <a:pt x="134" y="158"/>
                      </a:lnTo>
                      <a:lnTo>
                        <a:pt x="103" y="167"/>
                      </a:lnTo>
                      <a:lnTo>
                        <a:pt x="111" y="24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67" name="Freeform 177"/>
                <p:cNvSpPr>
                  <a:spLocks/>
                </p:cNvSpPr>
                <p:nvPr/>
              </p:nvSpPr>
              <p:spPr bwMode="auto">
                <a:xfrm>
                  <a:off x="3934" y="2277"/>
                  <a:ext cx="42" cy="24"/>
                </a:xfrm>
                <a:custGeom>
                  <a:avLst/>
                  <a:gdLst/>
                  <a:ahLst/>
                  <a:cxnLst>
                    <a:cxn ang="0">
                      <a:pos x="111" y="71"/>
                    </a:cxn>
                    <a:cxn ang="0">
                      <a:pos x="58" y="67"/>
                    </a:cxn>
                    <a:cxn ang="0">
                      <a:pos x="17" y="52"/>
                    </a:cxn>
                    <a:cxn ang="0">
                      <a:pos x="0" y="0"/>
                    </a:cxn>
                    <a:cxn ang="0">
                      <a:pos x="51" y="24"/>
                    </a:cxn>
                    <a:cxn ang="0">
                      <a:pos x="126" y="23"/>
                    </a:cxn>
                    <a:cxn ang="0">
                      <a:pos x="111" y="71"/>
                    </a:cxn>
                  </a:cxnLst>
                  <a:rect l="0" t="0" r="r" b="b"/>
                  <a:pathLst>
                    <a:path w="126" h="71">
                      <a:moveTo>
                        <a:pt x="111" y="71"/>
                      </a:moveTo>
                      <a:lnTo>
                        <a:pt x="58" y="67"/>
                      </a:lnTo>
                      <a:lnTo>
                        <a:pt x="17" y="52"/>
                      </a:lnTo>
                      <a:lnTo>
                        <a:pt x="0" y="0"/>
                      </a:lnTo>
                      <a:lnTo>
                        <a:pt x="51" y="24"/>
                      </a:lnTo>
                      <a:lnTo>
                        <a:pt x="126" y="23"/>
                      </a:lnTo>
                      <a:lnTo>
                        <a:pt x="111" y="7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68" name="Freeform 178"/>
                <p:cNvSpPr>
                  <a:spLocks/>
                </p:cNvSpPr>
                <p:nvPr/>
              </p:nvSpPr>
              <p:spPr bwMode="auto">
                <a:xfrm>
                  <a:off x="2733" y="2737"/>
                  <a:ext cx="97" cy="114"/>
                </a:xfrm>
                <a:custGeom>
                  <a:avLst/>
                  <a:gdLst/>
                  <a:ahLst/>
                  <a:cxnLst>
                    <a:cxn ang="0">
                      <a:pos x="215" y="0"/>
                    </a:cxn>
                    <a:cxn ang="0">
                      <a:pos x="142" y="6"/>
                    </a:cxn>
                    <a:cxn ang="0">
                      <a:pos x="117" y="28"/>
                    </a:cxn>
                    <a:cxn ang="0">
                      <a:pos x="117" y="52"/>
                    </a:cxn>
                    <a:cxn ang="0">
                      <a:pos x="105" y="85"/>
                    </a:cxn>
                    <a:cxn ang="0">
                      <a:pos x="57" y="88"/>
                    </a:cxn>
                    <a:cxn ang="0">
                      <a:pos x="46" y="75"/>
                    </a:cxn>
                    <a:cxn ang="0">
                      <a:pos x="46" y="136"/>
                    </a:cxn>
                    <a:cxn ang="0">
                      <a:pos x="8" y="152"/>
                    </a:cxn>
                    <a:cxn ang="0">
                      <a:pos x="0" y="166"/>
                    </a:cxn>
                    <a:cxn ang="0">
                      <a:pos x="22" y="176"/>
                    </a:cxn>
                    <a:cxn ang="0">
                      <a:pos x="21" y="219"/>
                    </a:cxn>
                    <a:cxn ang="0">
                      <a:pos x="77" y="273"/>
                    </a:cxn>
                    <a:cxn ang="0">
                      <a:pos x="121" y="324"/>
                    </a:cxn>
                    <a:cxn ang="0">
                      <a:pos x="139" y="343"/>
                    </a:cxn>
                    <a:cxn ang="0">
                      <a:pos x="155" y="321"/>
                    </a:cxn>
                    <a:cxn ang="0">
                      <a:pos x="170" y="283"/>
                    </a:cxn>
                    <a:cxn ang="0">
                      <a:pos x="149" y="267"/>
                    </a:cxn>
                    <a:cxn ang="0">
                      <a:pos x="145" y="242"/>
                    </a:cxn>
                    <a:cxn ang="0">
                      <a:pos x="176" y="228"/>
                    </a:cxn>
                    <a:cxn ang="0">
                      <a:pos x="200" y="221"/>
                    </a:cxn>
                    <a:cxn ang="0">
                      <a:pos x="224" y="253"/>
                    </a:cxn>
                    <a:cxn ang="0">
                      <a:pos x="262" y="238"/>
                    </a:cxn>
                    <a:cxn ang="0">
                      <a:pos x="290" y="194"/>
                    </a:cxn>
                    <a:cxn ang="0">
                      <a:pos x="283" y="150"/>
                    </a:cxn>
                    <a:cxn ang="0">
                      <a:pos x="259" y="129"/>
                    </a:cxn>
                    <a:cxn ang="0">
                      <a:pos x="245" y="97"/>
                    </a:cxn>
                    <a:cxn ang="0">
                      <a:pos x="257" y="73"/>
                    </a:cxn>
                    <a:cxn ang="0">
                      <a:pos x="248" y="43"/>
                    </a:cxn>
                    <a:cxn ang="0">
                      <a:pos x="215" y="42"/>
                    </a:cxn>
                    <a:cxn ang="0">
                      <a:pos x="215" y="0"/>
                    </a:cxn>
                  </a:cxnLst>
                  <a:rect l="0" t="0" r="r" b="b"/>
                  <a:pathLst>
                    <a:path w="290" h="343">
                      <a:moveTo>
                        <a:pt x="215" y="0"/>
                      </a:moveTo>
                      <a:lnTo>
                        <a:pt x="142" y="6"/>
                      </a:lnTo>
                      <a:lnTo>
                        <a:pt x="117" y="28"/>
                      </a:lnTo>
                      <a:lnTo>
                        <a:pt x="117" y="52"/>
                      </a:lnTo>
                      <a:lnTo>
                        <a:pt x="105" y="85"/>
                      </a:lnTo>
                      <a:lnTo>
                        <a:pt x="57" y="88"/>
                      </a:lnTo>
                      <a:lnTo>
                        <a:pt x="46" y="75"/>
                      </a:lnTo>
                      <a:lnTo>
                        <a:pt x="46" y="136"/>
                      </a:lnTo>
                      <a:lnTo>
                        <a:pt x="8" y="152"/>
                      </a:lnTo>
                      <a:lnTo>
                        <a:pt x="0" y="166"/>
                      </a:lnTo>
                      <a:lnTo>
                        <a:pt x="22" y="176"/>
                      </a:lnTo>
                      <a:lnTo>
                        <a:pt x="21" y="219"/>
                      </a:lnTo>
                      <a:lnTo>
                        <a:pt x="77" y="273"/>
                      </a:lnTo>
                      <a:lnTo>
                        <a:pt x="121" y="324"/>
                      </a:lnTo>
                      <a:lnTo>
                        <a:pt x="139" y="343"/>
                      </a:lnTo>
                      <a:lnTo>
                        <a:pt x="155" y="321"/>
                      </a:lnTo>
                      <a:lnTo>
                        <a:pt x="170" y="283"/>
                      </a:lnTo>
                      <a:lnTo>
                        <a:pt x="149" y="267"/>
                      </a:lnTo>
                      <a:lnTo>
                        <a:pt x="145" y="242"/>
                      </a:lnTo>
                      <a:lnTo>
                        <a:pt x="176" y="228"/>
                      </a:lnTo>
                      <a:lnTo>
                        <a:pt x="200" y="221"/>
                      </a:lnTo>
                      <a:lnTo>
                        <a:pt x="224" y="253"/>
                      </a:lnTo>
                      <a:lnTo>
                        <a:pt x="262" y="238"/>
                      </a:lnTo>
                      <a:lnTo>
                        <a:pt x="290" y="194"/>
                      </a:lnTo>
                      <a:lnTo>
                        <a:pt x="283" y="150"/>
                      </a:lnTo>
                      <a:lnTo>
                        <a:pt x="259" y="129"/>
                      </a:lnTo>
                      <a:lnTo>
                        <a:pt x="245" y="97"/>
                      </a:lnTo>
                      <a:lnTo>
                        <a:pt x="257" y="73"/>
                      </a:lnTo>
                      <a:lnTo>
                        <a:pt x="248" y="43"/>
                      </a:lnTo>
                      <a:lnTo>
                        <a:pt x="215" y="42"/>
                      </a:lnTo>
                      <a:lnTo>
                        <a:pt x="215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69" name="Freeform 179"/>
                <p:cNvSpPr>
                  <a:spLocks/>
                </p:cNvSpPr>
                <p:nvPr/>
              </p:nvSpPr>
              <p:spPr bwMode="auto">
                <a:xfrm>
                  <a:off x="3120" y="2155"/>
                  <a:ext cx="22" cy="34"/>
                </a:xfrm>
                <a:custGeom>
                  <a:avLst/>
                  <a:gdLst/>
                  <a:ahLst/>
                  <a:cxnLst>
                    <a:cxn ang="0">
                      <a:pos x="0" y="103"/>
                    </a:cxn>
                    <a:cxn ang="0">
                      <a:pos x="42" y="79"/>
                    </a:cxn>
                    <a:cxn ang="0">
                      <a:pos x="66" y="27"/>
                    </a:cxn>
                    <a:cxn ang="0">
                      <a:pos x="27" y="0"/>
                    </a:cxn>
                    <a:cxn ang="0">
                      <a:pos x="0" y="103"/>
                    </a:cxn>
                  </a:cxnLst>
                  <a:rect l="0" t="0" r="r" b="b"/>
                  <a:pathLst>
                    <a:path w="66" h="103">
                      <a:moveTo>
                        <a:pt x="0" y="103"/>
                      </a:moveTo>
                      <a:lnTo>
                        <a:pt x="42" y="79"/>
                      </a:lnTo>
                      <a:lnTo>
                        <a:pt x="66" y="27"/>
                      </a:lnTo>
                      <a:lnTo>
                        <a:pt x="27" y="0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70" name="Freeform 180"/>
                <p:cNvSpPr>
                  <a:spLocks/>
                </p:cNvSpPr>
                <p:nvPr/>
              </p:nvSpPr>
              <p:spPr bwMode="auto">
                <a:xfrm>
                  <a:off x="1355" y="2616"/>
                  <a:ext cx="90" cy="52"/>
                </a:xfrm>
                <a:custGeom>
                  <a:avLst/>
                  <a:gdLst/>
                  <a:ahLst/>
                  <a:cxnLst>
                    <a:cxn ang="0">
                      <a:pos x="39" y="15"/>
                    </a:cxn>
                    <a:cxn ang="0">
                      <a:pos x="0" y="35"/>
                    </a:cxn>
                    <a:cxn ang="0">
                      <a:pos x="4" y="87"/>
                    </a:cxn>
                    <a:cxn ang="0">
                      <a:pos x="95" y="98"/>
                    </a:cxn>
                    <a:cxn ang="0">
                      <a:pos x="130" y="130"/>
                    </a:cxn>
                    <a:cxn ang="0">
                      <a:pos x="170" y="111"/>
                    </a:cxn>
                    <a:cxn ang="0">
                      <a:pos x="154" y="71"/>
                    </a:cxn>
                    <a:cxn ang="0">
                      <a:pos x="198" y="67"/>
                    </a:cxn>
                    <a:cxn ang="0">
                      <a:pos x="241" y="122"/>
                    </a:cxn>
                    <a:cxn ang="0">
                      <a:pos x="260" y="157"/>
                    </a:cxn>
                    <a:cxn ang="0">
                      <a:pos x="269" y="56"/>
                    </a:cxn>
                    <a:cxn ang="0">
                      <a:pos x="214" y="15"/>
                    </a:cxn>
                    <a:cxn ang="0">
                      <a:pos x="162" y="0"/>
                    </a:cxn>
                    <a:cxn ang="0">
                      <a:pos x="126" y="35"/>
                    </a:cxn>
                    <a:cxn ang="0">
                      <a:pos x="39" y="15"/>
                    </a:cxn>
                  </a:cxnLst>
                  <a:rect l="0" t="0" r="r" b="b"/>
                  <a:pathLst>
                    <a:path w="269" h="157">
                      <a:moveTo>
                        <a:pt x="39" y="15"/>
                      </a:moveTo>
                      <a:lnTo>
                        <a:pt x="0" y="35"/>
                      </a:lnTo>
                      <a:lnTo>
                        <a:pt x="4" y="87"/>
                      </a:lnTo>
                      <a:lnTo>
                        <a:pt x="95" y="98"/>
                      </a:lnTo>
                      <a:lnTo>
                        <a:pt x="130" y="130"/>
                      </a:lnTo>
                      <a:lnTo>
                        <a:pt x="170" y="111"/>
                      </a:lnTo>
                      <a:lnTo>
                        <a:pt x="154" y="71"/>
                      </a:lnTo>
                      <a:lnTo>
                        <a:pt x="198" y="67"/>
                      </a:lnTo>
                      <a:lnTo>
                        <a:pt x="241" y="122"/>
                      </a:lnTo>
                      <a:lnTo>
                        <a:pt x="260" y="157"/>
                      </a:lnTo>
                      <a:lnTo>
                        <a:pt x="269" y="56"/>
                      </a:lnTo>
                      <a:lnTo>
                        <a:pt x="214" y="15"/>
                      </a:lnTo>
                      <a:lnTo>
                        <a:pt x="162" y="0"/>
                      </a:lnTo>
                      <a:lnTo>
                        <a:pt x="126" y="35"/>
                      </a:lnTo>
                      <a:lnTo>
                        <a:pt x="39" y="1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71" name="Freeform 181"/>
                <p:cNvSpPr>
                  <a:spLocks/>
                </p:cNvSpPr>
                <p:nvPr/>
              </p:nvSpPr>
              <p:spPr bwMode="auto">
                <a:xfrm>
                  <a:off x="1389" y="2766"/>
                  <a:ext cx="116" cy="106"/>
                </a:xfrm>
                <a:custGeom>
                  <a:avLst/>
                  <a:gdLst/>
                  <a:ahLst/>
                  <a:cxnLst>
                    <a:cxn ang="0">
                      <a:pos x="348" y="151"/>
                    </a:cxn>
                    <a:cxn ang="0">
                      <a:pos x="309" y="99"/>
                    </a:cxn>
                    <a:cxn ang="0">
                      <a:pos x="261" y="68"/>
                    </a:cxn>
                    <a:cxn ang="0">
                      <a:pos x="226" y="36"/>
                    </a:cxn>
                    <a:cxn ang="0">
                      <a:pos x="151" y="40"/>
                    </a:cxn>
                    <a:cxn ang="0">
                      <a:pos x="84" y="0"/>
                    </a:cxn>
                    <a:cxn ang="0">
                      <a:pos x="44" y="20"/>
                    </a:cxn>
                    <a:cxn ang="0">
                      <a:pos x="37" y="75"/>
                    </a:cxn>
                    <a:cxn ang="0">
                      <a:pos x="16" y="103"/>
                    </a:cxn>
                    <a:cxn ang="0">
                      <a:pos x="0" y="139"/>
                    </a:cxn>
                    <a:cxn ang="0">
                      <a:pos x="16" y="174"/>
                    </a:cxn>
                    <a:cxn ang="0">
                      <a:pos x="44" y="202"/>
                    </a:cxn>
                    <a:cxn ang="0">
                      <a:pos x="52" y="237"/>
                    </a:cxn>
                    <a:cxn ang="0">
                      <a:pos x="52" y="285"/>
                    </a:cxn>
                    <a:cxn ang="0">
                      <a:pos x="83" y="320"/>
                    </a:cxn>
                    <a:cxn ang="0">
                      <a:pos x="131" y="285"/>
                    </a:cxn>
                    <a:cxn ang="0">
                      <a:pos x="193" y="241"/>
                    </a:cxn>
                    <a:cxn ang="0">
                      <a:pos x="324" y="182"/>
                    </a:cxn>
                    <a:cxn ang="0">
                      <a:pos x="348" y="151"/>
                    </a:cxn>
                  </a:cxnLst>
                  <a:rect l="0" t="0" r="r" b="b"/>
                  <a:pathLst>
                    <a:path w="348" h="320">
                      <a:moveTo>
                        <a:pt x="348" y="151"/>
                      </a:moveTo>
                      <a:lnTo>
                        <a:pt x="309" y="99"/>
                      </a:lnTo>
                      <a:lnTo>
                        <a:pt x="261" y="68"/>
                      </a:lnTo>
                      <a:lnTo>
                        <a:pt x="226" y="36"/>
                      </a:lnTo>
                      <a:lnTo>
                        <a:pt x="151" y="40"/>
                      </a:lnTo>
                      <a:lnTo>
                        <a:pt x="84" y="0"/>
                      </a:lnTo>
                      <a:lnTo>
                        <a:pt x="44" y="20"/>
                      </a:lnTo>
                      <a:lnTo>
                        <a:pt x="37" y="75"/>
                      </a:lnTo>
                      <a:lnTo>
                        <a:pt x="16" y="103"/>
                      </a:lnTo>
                      <a:lnTo>
                        <a:pt x="0" y="139"/>
                      </a:lnTo>
                      <a:lnTo>
                        <a:pt x="16" y="174"/>
                      </a:lnTo>
                      <a:lnTo>
                        <a:pt x="44" y="202"/>
                      </a:lnTo>
                      <a:lnTo>
                        <a:pt x="52" y="237"/>
                      </a:lnTo>
                      <a:lnTo>
                        <a:pt x="52" y="285"/>
                      </a:lnTo>
                      <a:lnTo>
                        <a:pt x="83" y="320"/>
                      </a:lnTo>
                      <a:lnTo>
                        <a:pt x="131" y="285"/>
                      </a:lnTo>
                      <a:lnTo>
                        <a:pt x="193" y="241"/>
                      </a:lnTo>
                      <a:lnTo>
                        <a:pt x="324" y="182"/>
                      </a:lnTo>
                      <a:lnTo>
                        <a:pt x="348" y="15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72" name="Freeform 182"/>
                <p:cNvSpPr>
                  <a:spLocks/>
                </p:cNvSpPr>
                <p:nvPr/>
              </p:nvSpPr>
              <p:spPr bwMode="auto">
                <a:xfrm>
                  <a:off x="1690" y="2635"/>
                  <a:ext cx="66" cy="131"/>
                </a:xfrm>
                <a:custGeom>
                  <a:avLst/>
                  <a:gdLst/>
                  <a:ahLst/>
                  <a:cxnLst>
                    <a:cxn ang="0">
                      <a:pos x="54" y="0"/>
                    </a:cxn>
                    <a:cxn ang="0">
                      <a:pos x="55" y="46"/>
                    </a:cxn>
                    <a:cxn ang="0">
                      <a:pos x="37" y="66"/>
                    </a:cxn>
                    <a:cxn ang="0">
                      <a:pos x="27" y="90"/>
                    </a:cxn>
                    <a:cxn ang="0">
                      <a:pos x="2" y="115"/>
                    </a:cxn>
                    <a:cxn ang="0">
                      <a:pos x="0" y="160"/>
                    </a:cxn>
                    <a:cxn ang="0">
                      <a:pos x="20" y="187"/>
                    </a:cxn>
                    <a:cxn ang="0">
                      <a:pos x="21" y="219"/>
                    </a:cxn>
                    <a:cxn ang="0">
                      <a:pos x="59" y="233"/>
                    </a:cxn>
                    <a:cxn ang="0">
                      <a:pos x="67" y="284"/>
                    </a:cxn>
                    <a:cxn ang="0">
                      <a:pos x="55" y="321"/>
                    </a:cxn>
                    <a:cxn ang="0">
                      <a:pos x="76" y="366"/>
                    </a:cxn>
                    <a:cxn ang="0">
                      <a:pos x="99" y="391"/>
                    </a:cxn>
                    <a:cxn ang="0">
                      <a:pos x="130" y="390"/>
                    </a:cxn>
                    <a:cxn ang="0">
                      <a:pos x="141" y="370"/>
                    </a:cxn>
                    <a:cxn ang="0">
                      <a:pos x="179" y="367"/>
                    </a:cxn>
                    <a:cxn ang="0">
                      <a:pos x="189" y="344"/>
                    </a:cxn>
                    <a:cxn ang="0">
                      <a:pos x="185" y="298"/>
                    </a:cxn>
                    <a:cxn ang="0">
                      <a:pos x="160" y="283"/>
                    </a:cxn>
                    <a:cxn ang="0">
                      <a:pos x="141" y="263"/>
                    </a:cxn>
                    <a:cxn ang="0">
                      <a:pos x="140" y="221"/>
                    </a:cxn>
                    <a:cxn ang="0">
                      <a:pos x="162" y="208"/>
                    </a:cxn>
                    <a:cxn ang="0">
                      <a:pos x="195" y="210"/>
                    </a:cxn>
                    <a:cxn ang="0">
                      <a:pos x="199" y="162"/>
                    </a:cxn>
                    <a:cxn ang="0">
                      <a:pos x="193" y="112"/>
                    </a:cxn>
                    <a:cxn ang="0">
                      <a:pos x="174" y="97"/>
                    </a:cxn>
                    <a:cxn ang="0">
                      <a:pos x="136" y="93"/>
                    </a:cxn>
                    <a:cxn ang="0">
                      <a:pos x="130" y="49"/>
                    </a:cxn>
                    <a:cxn ang="0">
                      <a:pos x="104" y="46"/>
                    </a:cxn>
                    <a:cxn ang="0">
                      <a:pos x="89" y="5"/>
                    </a:cxn>
                    <a:cxn ang="0">
                      <a:pos x="54" y="0"/>
                    </a:cxn>
                  </a:cxnLst>
                  <a:rect l="0" t="0" r="r" b="b"/>
                  <a:pathLst>
                    <a:path w="199" h="391">
                      <a:moveTo>
                        <a:pt x="54" y="0"/>
                      </a:moveTo>
                      <a:lnTo>
                        <a:pt x="55" y="46"/>
                      </a:lnTo>
                      <a:lnTo>
                        <a:pt x="37" y="66"/>
                      </a:lnTo>
                      <a:lnTo>
                        <a:pt x="27" y="90"/>
                      </a:lnTo>
                      <a:lnTo>
                        <a:pt x="2" y="115"/>
                      </a:lnTo>
                      <a:lnTo>
                        <a:pt x="0" y="160"/>
                      </a:lnTo>
                      <a:lnTo>
                        <a:pt x="20" y="187"/>
                      </a:lnTo>
                      <a:lnTo>
                        <a:pt x="21" y="219"/>
                      </a:lnTo>
                      <a:lnTo>
                        <a:pt x="59" y="233"/>
                      </a:lnTo>
                      <a:lnTo>
                        <a:pt x="67" y="284"/>
                      </a:lnTo>
                      <a:lnTo>
                        <a:pt x="55" y="321"/>
                      </a:lnTo>
                      <a:lnTo>
                        <a:pt x="76" y="366"/>
                      </a:lnTo>
                      <a:lnTo>
                        <a:pt x="99" y="391"/>
                      </a:lnTo>
                      <a:lnTo>
                        <a:pt x="130" y="390"/>
                      </a:lnTo>
                      <a:lnTo>
                        <a:pt x="141" y="370"/>
                      </a:lnTo>
                      <a:lnTo>
                        <a:pt x="179" y="367"/>
                      </a:lnTo>
                      <a:lnTo>
                        <a:pt x="189" y="344"/>
                      </a:lnTo>
                      <a:lnTo>
                        <a:pt x="185" y="298"/>
                      </a:lnTo>
                      <a:lnTo>
                        <a:pt x="160" y="283"/>
                      </a:lnTo>
                      <a:lnTo>
                        <a:pt x="141" y="263"/>
                      </a:lnTo>
                      <a:lnTo>
                        <a:pt x="140" y="221"/>
                      </a:lnTo>
                      <a:lnTo>
                        <a:pt x="162" y="208"/>
                      </a:lnTo>
                      <a:lnTo>
                        <a:pt x="195" y="210"/>
                      </a:lnTo>
                      <a:lnTo>
                        <a:pt x="199" y="162"/>
                      </a:lnTo>
                      <a:lnTo>
                        <a:pt x="193" y="112"/>
                      </a:lnTo>
                      <a:lnTo>
                        <a:pt x="174" y="97"/>
                      </a:lnTo>
                      <a:lnTo>
                        <a:pt x="136" y="93"/>
                      </a:lnTo>
                      <a:lnTo>
                        <a:pt x="130" y="49"/>
                      </a:lnTo>
                      <a:lnTo>
                        <a:pt x="104" y="46"/>
                      </a:lnTo>
                      <a:lnTo>
                        <a:pt x="89" y="5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73" name="Freeform 183"/>
                <p:cNvSpPr>
                  <a:spLocks/>
                </p:cNvSpPr>
                <p:nvPr/>
              </p:nvSpPr>
              <p:spPr bwMode="auto">
                <a:xfrm>
                  <a:off x="1737" y="2674"/>
                  <a:ext cx="63" cy="84"/>
                </a:xfrm>
                <a:custGeom>
                  <a:avLst/>
                  <a:gdLst/>
                  <a:ahLst/>
                  <a:cxnLst>
                    <a:cxn ang="0">
                      <a:pos x="59" y="45"/>
                    </a:cxn>
                    <a:cxn ang="0">
                      <a:pos x="55" y="93"/>
                    </a:cxn>
                    <a:cxn ang="0">
                      <a:pos x="22" y="91"/>
                    </a:cxn>
                    <a:cxn ang="0">
                      <a:pos x="0" y="104"/>
                    </a:cxn>
                    <a:cxn ang="0">
                      <a:pos x="1" y="146"/>
                    </a:cxn>
                    <a:cxn ang="0">
                      <a:pos x="20" y="166"/>
                    </a:cxn>
                    <a:cxn ang="0">
                      <a:pos x="45" y="181"/>
                    </a:cxn>
                    <a:cxn ang="0">
                      <a:pos x="49" y="227"/>
                    </a:cxn>
                    <a:cxn ang="0">
                      <a:pos x="39" y="250"/>
                    </a:cxn>
                    <a:cxn ang="0">
                      <a:pos x="94" y="249"/>
                    </a:cxn>
                    <a:cxn ang="0">
                      <a:pos x="97" y="207"/>
                    </a:cxn>
                    <a:cxn ang="0">
                      <a:pos x="163" y="204"/>
                    </a:cxn>
                    <a:cxn ang="0">
                      <a:pos x="177" y="191"/>
                    </a:cxn>
                    <a:cxn ang="0">
                      <a:pos x="177" y="57"/>
                    </a:cxn>
                    <a:cxn ang="0">
                      <a:pos x="190" y="32"/>
                    </a:cxn>
                    <a:cxn ang="0">
                      <a:pos x="172" y="1"/>
                    </a:cxn>
                    <a:cxn ang="0">
                      <a:pos x="118" y="0"/>
                    </a:cxn>
                    <a:cxn ang="0">
                      <a:pos x="101" y="25"/>
                    </a:cxn>
                    <a:cxn ang="0">
                      <a:pos x="59" y="45"/>
                    </a:cxn>
                  </a:cxnLst>
                  <a:rect l="0" t="0" r="r" b="b"/>
                  <a:pathLst>
                    <a:path w="190" h="250">
                      <a:moveTo>
                        <a:pt x="59" y="45"/>
                      </a:moveTo>
                      <a:lnTo>
                        <a:pt x="55" y="93"/>
                      </a:lnTo>
                      <a:lnTo>
                        <a:pt x="22" y="91"/>
                      </a:lnTo>
                      <a:lnTo>
                        <a:pt x="0" y="104"/>
                      </a:lnTo>
                      <a:lnTo>
                        <a:pt x="1" y="146"/>
                      </a:lnTo>
                      <a:lnTo>
                        <a:pt x="20" y="166"/>
                      </a:lnTo>
                      <a:lnTo>
                        <a:pt x="45" y="181"/>
                      </a:lnTo>
                      <a:lnTo>
                        <a:pt x="49" y="227"/>
                      </a:lnTo>
                      <a:lnTo>
                        <a:pt x="39" y="250"/>
                      </a:lnTo>
                      <a:lnTo>
                        <a:pt x="94" y="249"/>
                      </a:lnTo>
                      <a:lnTo>
                        <a:pt x="97" y="207"/>
                      </a:lnTo>
                      <a:lnTo>
                        <a:pt x="163" y="204"/>
                      </a:lnTo>
                      <a:lnTo>
                        <a:pt x="177" y="191"/>
                      </a:lnTo>
                      <a:lnTo>
                        <a:pt x="177" y="57"/>
                      </a:lnTo>
                      <a:lnTo>
                        <a:pt x="190" y="32"/>
                      </a:lnTo>
                      <a:lnTo>
                        <a:pt x="172" y="1"/>
                      </a:lnTo>
                      <a:lnTo>
                        <a:pt x="118" y="0"/>
                      </a:lnTo>
                      <a:lnTo>
                        <a:pt x="101" y="25"/>
                      </a:lnTo>
                      <a:lnTo>
                        <a:pt x="59" y="4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74" name="Freeform 184"/>
                <p:cNvSpPr>
                  <a:spLocks/>
                </p:cNvSpPr>
                <p:nvPr/>
              </p:nvSpPr>
              <p:spPr bwMode="auto">
                <a:xfrm>
                  <a:off x="4406" y="2442"/>
                  <a:ext cx="53" cy="82"/>
                </a:xfrm>
                <a:custGeom>
                  <a:avLst/>
                  <a:gdLst/>
                  <a:ahLst/>
                  <a:cxnLst>
                    <a:cxn ang="0">
                      <a:pos x="74" y="0"/>
                    </a:cxn>
                    <a:cxn ang="0">
                      <a:pos x="46" y="52"/>
                    </a:cxn>
                    <a:cxn ang="0">
                      <a:pos x="31" y="119"/>
                    </a:cxn>
                    <a:cxn ang="0">
                      <a:pos x="0" y="146"/>
                    </a:cxn>
                    <a:cxn ang="0">
                      <a:pos x="7" y="210"/>
                    </a:cxn>
                    <a:cxn ang="0">
                      <a:pos x="43" y="218"/>
                    </a:cxn>
                    <a:cxn ang="0">
                      <a:pos x="63" y="245"/>
                    </a:cxn>
                    <a:cxn ang="0">
                      <a:pos x="110" y="242"/>
                    </a:cxn>
                    <a:cxn ang="0">
                      <a:pos x="157" y="225"/>
                    </a:cxn>
                    <a:cxn ang="0">
                      <a:pos x="142" y="162"/>
                    </a:cxn>
                    <a:cxn ang="0">
                      <a:pos x="149" y="119"/>
                    </a:cxn>
                    <a:cxn ang="0">
                      <a:pos x="149" y="87"/>
                    </a:cxn>
                    <a:cxn ang="0">
                      <a:pos x="134" y="32"/>
                    </a:cxn>
                    <a:cxn ang="0">
                      <a:pos x="122" y="4"/>
                    </a:cxn>
                    <a:cxn ang="0">
                      <a:pos x="74" y="0"/>
                    </a:cxn>
                  </a:cxnLst>
                  <a:rect l="0" t="0" r="r" b="b"/>
                  <a:pathLst>
                    <a:path w="157" h="245">
                      <a:moveTo>
                        <a:pt x="74" y="0"/>
                      </a:moveTo>
                      <a:lnTo>
                        <a:pt x="46" y="52"/>
                      </a:lnTo>
                      <a:lnTo>
                        <a:pt x="31" y="119"/>
                      </a:lnTo>
                      <a:lnTo>
                        <a:pt x="0" y="146"/>
                      </a:lnTo>
                      <a:lnTo>
                        <a:pt x="7" y="210"/>
                      </a:lnTo>
                      <a:lnTo>
                        <a:pt x="43" y="218"/>
                      </a:lnTo>
                      <a:lnTo>
                        <a:pt x="63" y="245"/>
                      </a:lnTo>
                      <a:lnTo>
                        <a:pt x="110" y="242"/>
                      </a:lnTo>
                      <a:lnTo>
                        <a:pt x="157" y="225"/>
                      </a:lnTo>
                      <a:lnTo>
                        <a:pt x="142" y="162"/>
                      </a:lnTo>
                      <a:lnTo>
                        <a:pt x="149" y="119"/>
                      </a:lnTo>
                      <a:lnTo>
                        <a:pt x="149" y="87"/>
                      </a:lnTo>
                      <a:lnTo>
                        <a:pt x="134" y="32"/>
                      </a:lnTo>
                      <a:lnTo>
                        <a:pt x="122" y="4"/>
                      </a:lnTo>
                      <a:lnTo>
                        <a:pt x="74" y="0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75" name="Freeform 185"/>
                <p:cNvSpPr>
                  <a:spLocks/>
                </p:cNvSpPr>
                <p:nvPr/>
              </p:nvSpPr>
              <p:spPr bwMode="auto">
                <a:xfrm>
                  <a:off x="4419" y="2539"/>
                  <a:ext cx="30" cy="26"/>
                </a:xfrm>
                <a:custGeom>
                  <a:avLst/>
                  <a:gdLst/>
                  <a:ahLst/>
                  <a:cxnLst>
                    <a:cxn ang="0">
                      <a:pos x="51" y="18"/>
                    </a:cxn>
                    <a:cxn ang="0">
                      <a:pos x="4" y="0"/>
                    </a:cxn>
                    <a:cxn ang="0">
                      <a:pos x="0" y="39"/>
                    </a:cxn>
                    <a:cxn ang="0">
                      <a:pos x="27" y="71"/>
                    </a:cxn>
                    <a:cxn ang="0">
                      <a:pos x="55" y="79"/>
                    </a:cxn>
                    <a:cxn ang="0">
                      <a:pos x="55" y="79"/>
                    </a:cxn>
                    <a:cxn ang="0">
                      <a:pos x="61" y="78"/>
                    </a:cxn>
                    <a:cxn ang="0">
                      <a:pos x="68" y="77"/>
                    </a:cxn>
                    <a:cxn ang="0">
                      <a:pos x="74" y="74"/>
                    </a:cxn>
                    <a:cxn ang="0">
                      <a:pos x="80" y="71"/>
                    </a:cxn>
                    <a:cxn ang="0">
                      <a:pos x="85" y="66"/>
                    </a:cxn>
                    <a:cxn ang="0">
                      <a:pos x="86" y="63"/>
                    </a:cxn>
                    <a:cxn ang="0">
                      <a:pos x="88" y="59"/>
                    </a:cxn>
                    <a:cxn ang="0">
                      <a:pos x="88" y="56"/>
                    </a:cxn>
                    <a:cxn ang="0">
                      <a:pos x="86" y="51"/>
                    </a:cxn>
                    <a:cxn ang="0">
                      <a:pos x="86" y="51"/>
                    </a:cxn>
                    <a:cxn ang="0">
                      <a:pos x="83" y="43"/>
                    </a:cxn>
                    <a:cxn ang="0">
                      <a:pos x="78" y="35"/>
                    </a:cxn>
                    <a:cxn ang="0">
                      <a:pos x="73" y="30"/>
                    </a:cxn>
                    <a:cxn ang="0">
                      <a:pos x="66" y="25"/>
                    </a:cxn>
                    <a:cxn ang="0">
                      <a:pos x="55" y="19"/>
                    </a:cxn>
                    <a:cxn ang="0">
                      <a:pos x="51" y="18"/>
                    </a:cxn>
                  </a:cxnLst>
                  <a:rect l="0" t="0" r="r" b="b"/>
                  <a:pathLst>
                    <a:path w="88" h="79">
                      <a:moveTo>
                        <a:pt x="51" y="18"/>
                      </a:moveTo>
                      <a:lnTo>
                        <a:pt x="4" y="0"/>
                      </a:lnTo>
                      <a:lnTo>
                        <a:pt x="0" y="39"/>
                      </a:lnTo>
                      <a:lnTo>
                        <a:pt x="27" y="71"/>
                      </a:lnTo>
                      <a:lnTo>
                        <a:pt x="55" y="79"/>
                      </a:lnTo>
                      <a:lnTo>
                        <a:pt x="55" y="79"/>
                      </a:lnTo>
                      <a:lnTo>
                        <a:pt x="61" y="78"/>
                      </a:lnTo>
                      <a:lnTo>
                        <a:pt x="68" y="77"/>
                      </a:lnTo>
                      <a:lnTo>
                        <a:pt x="74" y="74"/>
                      </a:lnTo>
                      <a:lnTo>
                        <a:pt x="80" y="71"/>
                      </a:lnTo>
                      <a:lnTo>
                        <a:pt x="85" y="66"/>
                      </a:lnTo>
                      <a:lnTo>
                        <a:pt x="86" y="63"/>
                      </a:lnTo>
                      <a:lnTo>
                        <a:pt x="88" y="59"/>
                      </a:lnTo>
                      <a:lnTo>
                        <a:pt x="88" y="56"/>
                      </a:lnTo>
                      <a:lnTo>
                        <a:pt x="86" y="51"/>
                      </a:lnTo>
                      <a:lnTo>
                        <a:pt x="86" y="51"/>
                      </a:lnTo>
                      <a:lnTo>
                        <a:pt x="83" y="43"/>
                      </a:lnTo>
                      <a:lnTo>
                        <a:pt x="78" y="35"/>
                      </a:lnTo>
                      <a:lnTo>
                        <a:pt x="73" y="30"/>
                      </a:lnTo>
                      <a:lnTo>
                        <a:pt x="66" y="25"/>
                      </a:lnTo>
                      <a:lnTo>
                        <a:pt x="55" y="19"/>
                      </a:lnTo>
                      <a:lnTo>
                        <a:pt x="51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76" name="Freeform 186"/>
                <p:cNvSpPr>
                  <a:spLocks/>
                </p:cNvSpPr>
                <p:nvPr/>
              </p:nvSpPr>
              <p:spPr bwMode="auto">
                <a:xfrm>
                  <a:off x="4419" y="2539"/>
                  <a:ext cx="30" cy="26"/>
                </a:xfrm>
                <a:custGeom>
                  <a:avLst/>
                  <a:gdLst/>
                  <a:ahLst/>
                  <a:cxnLst>
                    <a:cxn ang="0">
                      <a:pos x="51" y="18"/>
                    </a:cxn>
                    <a:cxn ang="0">
                      <a:pos x="4" y="0"/>
                    </a:cxn>
                    <a:cxn ang="0">
                      <a:pos x="0" y="39"/>
                    </a:cxn>
                    <a:cxn ang="0">
                      <a:pos x="27" y="71"/>
                    </a:cxn>
                    <a:cxn ang="0">
                      <a:pos x="55" y="79"/>
                    </a:cxn>
                    <a:cxn ang="0">
                      <a:pos x="55" y="79"/>
                    </a:cxn>
                    <a:cxn ang="0">
                      <a:pos x="61" y="78"/>
                    </a:cxn>
                    <a:cxn ang="0">
                      <a:pos x="68" y="77"/>
                    </a:cxn>
                    <a:cxn ang="0">
                      <a:pos x="74" y="74"/>
                    </a:cxn>
                    <a:cxn ang="0">
                      <a:pos x="80" y="71"/>
                    </a:cxn>
                    <a:cxn ang="0">
                      <a:pos x="85" y="66"/>
                    </a:cxn>
                    <a:cxn ang="0">
                      <a:pos x="86" y="63"/>
                    </a:cxn>
                    <a:cxn ang="0">
                      <a:pos x="88" y="59"/>
                    </a:cxn>
                    <a:cxn ang="0">
                      <a:pos x="88" y="56"/>
                    </a:cxn>
                    <a:cxn ang="0">
                      <a:pos x="86" y="51"/>
                    </a:cxn>
                    <a:cxn ang="0">
                      <a:pos x="86" y="51"/>
                    </a:cxn>
                    <a:cxn ang="0">
                      <a:pos x="83" y="43"/>
                    </a:cxn>
                    <a:cxn ang="0">
                      <a:pos x="78" y="35"/>
                    </a:cxn>
                    <a:cxn ang="0">
                      <a:pos x="73" y="30"/>
                    </a:cxn>
                    <a:cxn ang="0">
                      <a:pos x="66" y="25"/>
                    </a:cxn>
                    <a:cxn ang="0">
                      <a:pos x="55" y="19"/>
                    </a:cxn>
                    <a:cxn ang="0">
                      <a:pos x="51" y="18"/>
                    </a:cxn>
                  </a:cxnLst>
                  <a:rect l="0" t="0" r="r" b="b"/>
                  <a:pathLst>
                    <a:path w="88" h="79">
                      <a:moveTo>
                        <a:pt x="51" y="18"/>
                      </a:moveTo>
                      <a:lnTo>
                        <a:pt x="4" y="0"/>
                      </a:lnTo>
                      <a:lnTo>
                        <a:pt x="0" y="39"/>
                      </a:lnTo>
                      <a:lnTo>
                        <a:pt x="27" y="71"/>
                      </a:lnTo>
                      <a:lnTo>
                        <a:pt x="55" y="79"/>
                      </a:lnTo>
                      <a:lnTo>
                        <a:pt x="55" y="79"/>
                      </a:lnTo>
                      <a:lnTo>
                        <a:pt x="61" y="78"/>
                      </a:lnTo>
                      <a:lnTo>
                        <a:pt x="68" y="77"/>
                      </a:lnTo>
                      <a:lnTo>
                        <a:pt x="74" y="74"/>
                      </a:lnTo>
                      <a:lnTo>
                        <a:pt x="80" y="71"/>
                      </a:lnTo>
                      <a:lnTo>
                        <a:pt x="85" y="66"/>
                      </a:lnTo>
                      <a:lnTo>
                        <a:pt x="86" y="63"/>
                      </a:lnTo>
                      <a:lnTo>
                        <a:pt x="88" y="59"/>
                      </a:lnTo>
                      <a:lnTo>
                        <a:pt x="88" y="56"/>
                      </a:lnTo>
                      <a:lnTo>
                        <a:pt x="86" y="51"/>
                      </a:lnTo>
                      <a:lnTo>
                        <a:pt x="86" y="51"/>
                      </a:lnTo>
                      <a:lnTo>
                        <a:pt x="83" y="43"/>
                      </a:lnTo>
                      <a:lnTo>
                        <a:pt x="78" y="35"/>
                      </a:lnTo>
                      <a:lnTo>
                        <a:pt x="73" y="30"/>
                      </a:lnTo>
                      <a:lnTo>
                        <a:pt x="66" y="25"/>
                      </a:lnTo>
                      <a:lnTo>
                        <a:pt x="55" y="19"/>
                      </a:lnTo>
                      <a:lnTo>
                        <a:pt x="51" y="18"/>
                      </a:lnTo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77" name="Freeform 187"/>
                <p:cNvSpPr>
                  <a:spLocks/>
                </p:cNvSpPr>
                <p:nvPr/>
              </p:nvSpPr>
              <p:spPr bwMode="auto">
                <a:xfrm>
                  <a:off x="4460" y="2530"/>
                  <a:ext cx="32" cy="23"/>
                </a:xfrm>
                <a:custGeom>
                  <a:avLst/>
                  <a:gdLst/>
                  <a:ahLst/>
                  <a:cxnLst>
                    <a:cxn ang="0">
                      <a:pos x="4" y="8"/>
                    </a:cxn>
                    <a:cxn ang="0">
                      <a:pos x="0" y="46"/>
                    </a:cxn>
                    <a:cxn ang="0">
                      <a:pos x="31" y="66"/>
                    </a:cxn>
                    <a:cxn ang="0">
                      <a:pos x="94" y="70"/>
                    </a:cxn>
                    <a:cxn ang="0">
                      <a:pos x="94" y="31"/>
                    </a:cxn>
                    <a:cxn ang="0">
                      <a:pos x="46" y="0"/>
                    </a:cxn>
                    <a:cxn ang="0">
                      <a:pos x="4" y="8"/>
                    </a:cxn>
                  </a:cxnLst>
                  <a:rect l="0" t="0" r="r" b="b"/>
                  <a:pathLst>
                    <a:path w="94" h="70">
                      <a:moveTo>
                        <a:pt x="4" y="8"/>
                      </a:moveTo>
                      <a:lnTo>
                        <a:pt x="0" y="46"/>
                      </a:lnTo>
                      <a:lnTo>
                        <a:pt x="31" y="66"/>
                      </a:lnTo>
                      <a:lnTo>
                        <a:pt x="94" y="70"/>
                      </a:lnTo>
                      <a:lnTo>
                        <a:pt x="94" y="31"/>
                      </a:lnTo>
                      <a:lnTo>
                        <a:pt x="46" y="0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78" name="Freeform 188"/>
                <p:cNvSpPr>
                  <a:spLocks/>
                </p:cNvSpPr>
                <p:nvPr/>
              </p:nvSpPr>
              <p:spPr bwMode="auto">
                <a:xfrm>
                  <a:off x="4460" y="2530"/>
                  <a:ext cx="32" cy="23"/>
                </a:xfrm>
                <a:custGeom>
                  <a:avLst/>
                  <a:gdLst/>
                  <a:ahLst/>
                  <a:cxnLst>
                    <a:cxn ang="0">
                      <a:pos x="4" y="8"/>
                    </a:cxn>
                    <a:cxn ang="0">
                      <a:pos x="0" y="46"/>
                    </a:cxn>
                    <a:cxn ang="0">
                      <a:pos x="31" y="66"/>
                    </a:cxn>
                    <a:cxn ang="0">
                      <a:pos x="94" y="70"/>
                    </a:cxn>
                    <a:cxn ang="0">
                      <a:pos x="94" y="31"/>
                    </a:cxn>
                    <a:cxn ang="0">
                      <a:pos x="46" y="0"/>
                    </a:cxn>
                    <a:cxn ang="0">
                      <a:pos x="4" y="8"/>
                    </a:cxn>
                  </a:cxnLst>
                  <a:rect l="0" t="0" r="r" b="b"/>
                  <a:pathLst>
                    <a:path w="94" h="70">
                      <a:moveTo>
                        <a:pt x="4" y="8"/>
                      </a:moveTo>
                      <a:lnTo>
                        <a:pt x="0" y="46"/>
                      </a:lnTo>
                      <a:lnTo>
                        <a:pt x="31" y="66"/>
                      </a:lnTo>
                      <a:lnTo>
                        <a:pt x="94" y="70"/>
                      </a:lnTo>
                      <a:lnTo>
                        <a:pt x="94" y="31"/>
                      </a:lnTo>
                      <a:lnTo>
                        <a:pt x="46" y="0"/>
                      </a:lnTo>
                      <a:lnTo>
                        <a:pt x="4" y="8"/>
                      </a:lnTo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79" name="Freeform 189"/>
                <p:cNvSpPr>
                  <a:spLocks/>
                </p:cNvSpPr>
                <p:nvPr/>
              </p:nvSpPr>
              <p:spPr bwMode="auto">
                <a:xfrm>
                  <a:off x="4455" y="2569"/>
                  <a:ext cx="21" cy="21"/>
                </a:xfrm>
                <a:custGeom>
                  <a:avLst/>
                  <a:gdLst/>
                  <a:ahLst/>
                  <a:cxnLst>
                    <a:cxn ang="0">
                      <a:pos x="13" y="0"/>
                    </a:cxn>
                    <a:cxn ang="0">
                      <a:pos x="0" y="35"/>
                    </a:cxn>
                    <a:cxn ang="0">
                      <a:pos x="16" y="62"/>
                    </a:cxn>
                    <a:cxn ang="0">
                      <a:pos x="62" y="47"/>
                    </a:cxn>
                    <a:cxn ang="0">
                      <a:pos x="51" y="11"/>
                    </a:cxn>
                    <a:cxn ang="0">
                      <a:pos x="13" y="0"/>
                    </a:cxn>
                  </a:cxnLst>
                  <a:rect l="0" t="0" r="r" b="b"/>
                  <a:pathLst>
                    <a:path w="62" h="62">
                      <a:moveTo>
                        <a:pt x="13" y="0"/>
                      </a:moveTo>
                      <a:lnTo>
                        <a:pt x="0" y="35"/>
                      </a:lnTo>
                      <a:lnTo>
                        <a:pt x="16" y="62"/>
                      </a:lnTo>
                      <a:lnTo>
                        <a:pt x="62" y="47"/>
                      </a:lnTo>
                      <a:lnTo>
                        <a:pt x="51" y="11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80" name="Freeform 190"/>
                <p:cNvSpPr>
                  <a:spLocks/>
                </p:cNvSpPr>
                <p:nvPr/>
              </p:nvSpPr>
              <p:spPr bwMode="auto">
                <a:xfrm>
                  <a:off x="4455" y="2569"/>
                  <a:ext cx="21" cy="21"/>
                </a:xfrm>
                <a:custGeom>
                  <a:avLst/>
                  <a:gdLst/>
                  <a:ahLst/>
                  <a:cxnLst>
                    <a:cxn ang="0">
                      <a:pos x="13" y="0"/>
                    </a:cxn>
                    <a:cxn ang="0">
                      <a:pos x="0" y="35"/>
                    </a:cxn>
                    <a:cxn ang="0">
                      <a:pos x="16" y="62"/>
                    </a:cxn>
                    <a:cxn ang="0">
                      <a:pos x="62" y="47"/>
                    </a:cxn>
                    <a:cxn ang="0">
                      <a:pos x="51" y="11"/>
                    </a:cxn>
                    <a:cxn ang="0">
                      <a:pos x="13" y="0"/>
                    </a:cxn>
                  </a:cxnLst>
                  <a:rect l="0" t="0" r="r" b="b"/>
                  <a:pathLst>
                    <a:path w="62" h="62">
                      <a:moveTo>
                        <a:pt x="13" y="0"/>
                      </a:moveTo>
                      <a:lnTo>
                        <a:pt x="0" y="35"/>
                      </a:lnTo>
                      <a:lnTo>
                        <a:pt x="16" y="62"/>
                      </a:lnTo>
                      <a:lnTo>
                        <a:pt x="62" y="47"/>
                      </a:lnTo>
                      <a:lnTo>
                        <a:pt x="51" y="11"/>
                      </a:lnTo>
                      <a:lnTo>
                        <a:pt x="13" y="0"/>
                      </a:lnTo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81" name="Freeform 191"/>
                <p:cNvSpPr>
                  <a:spLocks/>
                </p:cNvSpPr>
                <p:nvPr/>
              </p:nvSpPr>
              <p:spPr bwMode="auto">
                <a:xfrm>
                  <a:off x="4494" y="2565"/>
                  <a:ext cx="19" cy="13"/>
                </a:xfrm>
                <a:custGeom>
                  <a:avLst/>
                  <a:gdLst/>
                  <a:ahLst/>
                  <a:cxnLst>
                    <a:cxn ang="0">
                      <a:pos x="0" y="12"/>
                    </a:cxn>
                    <a:cxn ang="0">
                      <a:pos x="8" y="39"/>
                    </a:cxn>
                    <a:cxn ang="0">
                      <a:pos x="32" y="39"/>
                    </a:cxn>
                    <a:cxn ang="0">
                      <a:pos x="51" y="28"/>
                    </a:cxn>
                    <a:cxn ang="0">
                      <a:pos x="55" y="0"/>
                    </a:cxn>
                    <a:cxn ang="0">
                      <a:pos x="23" y="0"/>
                    </a:cxn>
                    <a:cxn ang="0">
                      <a:pos x="0" y="12"/>
                    </a:cxn>
                  </a:cxnLst>
                  <a:rect l="0" t="0" r="r" b="b"/>
                  <a:pathLst>
                    <a:path w="55" h="39">
                      <a:moveTo>
                        <a:pt x="0" y="12"/>
                      </a:moveTo>
                      <a:lnTo>
                        <a:pt x="8" y="39"/>
                      </a:lnTo>
                      <a:lnTo>
                        <a:pt x="32" y="39"/>
                      </a:lnTo>
                      <a:lnTo>
                        <a:pt x="51" y="28"/>
                      </a:lnTo>
                      <a:lnTo>
                        <a:pt x="55" y="0"/>
                      </a:lnTo>
                      <a:lnTo>
                        <a:pt x="23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82" name="Freeform 192"/>
                <p:cNvSpPr>
                  <a:spLocks/>
                </p:cNvSpPr>
                <p:nvPr/>
              </p:nvSpPr>
              <p:spPr bwMode="auto">
                <a:xfrm>
                  <a:off x="4477" y="2606"/>
                  <a:ext cx="50" cy="68"/>
                </a:xfrm>
                <a:custGeom>
                  <a:avLst/>
                  <a:gdLst/>
                  <a:ahLst/>
                  <a:cxnLst>
                    <a:cxn ang="0">
                      <a:pos x="91" y="0"/>
                    </a:cxn>
                    <a:cxn ang="0">
                      <a:pos x="47" y="32"/>
                    </a:cxn>
                    <a:cxn ang="0">
                      <a:pos x="0" y="83"/>
                    </a:cxn>
                    <a:cxn ang="0">
                      <a:pos x="23" y="119"/>
                    </a:cxn>
                    <a:cxn ang="0">
                      <a:pos x="59" y="166"/>
                    </a:cxn>
                    <a:cxn ang="0">
                      <a:pos x="95" y="206"/>
                    </a:cxn>
                    <a:cxn ang="0">
                      <a:pos x="122" y="166"/>
                    </a:cxn>
                    <a:cxn ang="0">
                      <a:pos x="150" y="142"/>
                    </a:cxn>
                    <a:cxn ang="0">
                      <a:pos x="150" y="55"/>
                    </a:cxn>
                    <a:cxn ang="0">
                      <a:pos x="130" y="20"/>
                    </a:cxn>
                    <a:cxn ang="0">
                      <a:pos x="91" y="0"/>
                    </a:cxn>
                  </a:cxnLst>
                  <a:rect l="0" t="0" r="r" b="b"/>
                  <a:pathLst>
                    <a:path w="150" h="206">
                      <a:moveTo>
                        <a:pt x="91" y="0"/>
                      </a:moveTo>
                      <a:lnTo>
                        <a:pt x="47" y="32"/>
                      </a:lnTo>
                      <a:lnTo>
                        <a:pt x="0" y="83"/>
                      </a:lnTo>
                      <a:lnTo>
                        <a:pt x="23" y="119"/>
                      </a:lnTo>
                      <a:lnTo>
                        <a:pt x="59" y="166"/>
                      </a:lnTo>
                      <a:lnTo>
                        <a:pt x="95" y="206"/>
                      </a:lnTo>
                      <a:lnTo>
                        <a:pt x="122" y="166"/>
                      </a:lnTo>
                      <a:lnTo>
                        <a:pt x="150" y="142"/>
                      </a:lnTo>
                      <a:lnTo>
                        <a:pt x="150" y="55"/>
                      </a:lnTo>
                      <a:lnTo>
                        <a:pt x="130" y="20"/>
                      </a:lnTo>
                      <a:lnTo>
                        <a:pt x="91" y="0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83" name="Freeform 193"/>
                <p:cNvSpPr>
                  <a:spLocks/>
                </p:cNvSpPr>
                <p:nvPr/>
              </p:nvSpPr>
              <p:spPr bwMode="auto">
                <a:xfrm>
                  <a:off x="4449" y="2610"/>
                  <a:ext cx="28" cy="38"/>
                </a:xfrm>
                <a:custGeom>
                  <a:avLst/>
                  <a:gdLst/>
                  <a:ahLst/>
                  <a:cxnLst>
                    <a:cxn ang="0">
                      <a:pos x="58" y="0"/>
                    </a:cxn>
                    <a:cxn ang="0">
                      <a:pos x="28" y="34"/>
                    </a:cxn>
                    <a:cxn ang="0">
                      <a:pos x="9" y="82"/>
                    </a:cxn>
                    <a:cxn ang="0">
                      <a:pos x="0" y="113"/>
                    </a:cxn>
                    <a:cxn ang="0">
                      <a:pos x="44" y="97"/>
                    </a:cxn>
                    <a:cxn ang="0">
                      <a:pos x="68" y="58"/>
                    </a:cxn>
                    <a:cxn ang="0">
                      <a:pos x="84" y="14"/>
                    </a:cxn>
                    <a:cxn ang="0">
                      <a:pos x="58" y="0"/>
                    </a:cxn>
                  </a:cxnLst>
                  <a:rect l="0" t="0" r="r" b="b"/>
                  <a:pathLst>
                    <a:path w="84" h="113">
                      <a:moveTo>
                        <a:pt x="58" y="0"/>
                      </a:moveTo>
                      <a:lnTo>
                        <a:pt x="28" y="34"/>
                      </a:lnTo>
                      <a:lnTo>
                        <a:pt x="9" y="82"/>
                      </a:lnTo>
                      <a:lnTo>
                        <a:pt x="0" y="113"/>
                      </a:lnTo>
                      <a:lnTo>
                        <a:pt x="44" y="97"/>
                      </a:lnTo>
                      <a:lnTo>
                        <a:pt x="68" y="58"/>
                      </a:lnTo>
                      <a:lnTo>
                        <a:pt x="84" y="14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84" name="Freeform 194"/>
                <p:cNvSpPr>
                  <a:spLocks/>
                </p:cNvSpPr>
                <p:nvPr/>
              </p:nvSpPr>
              <p:spPr bwMode="auto">
                <a:xfrm>
                  <a:off x="4449" y="2610"/>
                  <a:ext cx="28" cy="38"/>
                </a:xfrm>
                <a:custGeom>
                  <a:avLst/>
                  <a:gdLst/>
                  <a:ahLst/>
                  <a:cxnLst>
                    <a:cxn ang="0">
                      <a:pos x="58" y="0"/>
                    </a:cxn>
                    <a:cxn ang="0">
                      <a:pos x="28" y="34"/>
                    </a:cxn>
                    <a:cxn ang="0">
                      <a:pos x="9" y="82"/>
                    </a:cxn>
                    <a:cxn ang="0">
                      <a:pos x="0" y="113"/>
                    </a:cxn>
                    <a:cxn ang="0">
                      <a:pos x="44" y="97"/>
                    </a:cxn>
                    <a:cxn ang="0">
                      <a:pos x="68" y="58"/>
                    </a:cxn>
                    <a:cxn ang="0">
                      <a:pos x="84" y="14"/>
                    </a:cxn>
                    <a:cxn ang="0">
                      <a:pos x="58" y="0"/>
                    </a:cxn>
                  </a:cxnLst>
                  <a:rect l="0" t="0" r="r" b="b"/>
                  <a:pathLst>
                    <a:path w="84" h="113">
                      <a:moveTo>
                        <a:pt x="58" y="0"/>
                      </a:moveTo>
                      <a:lnTo>
                        <a:pt x="28" y="34"/>
                      </a:lnTo>
                      <a:lnTo>
                        <a:pt x="9" y="82"/>
                      </a:lnTo>
                      <a:lnTo>
                        <a:pt x="0" y="113"/>
                      </a:lnTo>
                      <a:lnTo>
                        <a:pt x="44" y="97"/>
                      </a:lnTo>
                      <a:lnTo>
                        <a:pt x="68" y="58"/>
                      </a:lnTo>
                      <a:lnTo>
                        <a:pt x="84" y="14"/>
                      </a:lnTo>
                      <a:lnTo>
                        <a:pt x="58" y="0"/>
                      </a:lnTo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85" name="Freeform 195"/>
                <p:cNvSpPr>
                  <a:spLocks/>
                </p:cNvSpPr>
                <p:nvPr/>
              </p:nvSpPr>
              <p:spPr bwMode="auto">
                <a:xfrm>
                  <a:off x="4480" y="2588"/>
                  <a:ext cx="11" cy="13"/>
                </a:xfrm>
                <a:custGeom>
                  <a:avLst/>
                  <a:gdLst/>
                  <a:ahLst/>
                  <a:cxnLst>
                    <a:cxn ang="0">
                      <a:pos x="16" y="39"/>
                    </a:cxn>
                    <a:cxn ang="0">
                      <a:pos x="16" y="39"/>
                    </a:cxn>
                    <a:cxn ang="0">
                      <a:pos x="13" y="39"/>
                    </a:cxn>
                    <a:cxn ang="0">
                      <a:pos x="10" y="38"/>
                    </a:cxn>
                    <a:cxn ang="0">
                      <a:pos x="5" y="33"/>
                    </a:cxn>
                    <a:cxn ang="0">
                      <a:pos x="1" y="27"/>
                    </a:cxn>
                    <a:cxn ang="0">
                      <a:pos x="0" y="19"/>
                    </a:cxn>
                    <a:cxn ang="0">
                      <a:pos x="0" y="19"/>
                    </a:cxn>
                    <a:cxn ang="0">
                      <a:pos x="1" y="12"/>
                    </a:cxn>
                    <a:cxn ang="0">
                      <a:pos x="5" y="5"/>
                    </a:cxn>
                    <a:cxn ang="0">
                      <a:pos x="10" y="2"/>
                    </a:cxn>
                    <a:cxn ang="0">
                      <a:pos x="13" y="0"/>
                    </a:cxn>
                    <a:cxn ang="0">
                      <a:pos x="16" y="0"/>
                    </a:cxn>
                    <a:cxn ang="0">
                      <a:pos x="16" y="0"/>
                    </a:cxn>
                    <a:cxn ang="0">
                      <a:pos x="20" y="0"/>
                    </a:cxn>
                    <a:cxn ang="0">
                      <a:pos x="23" y="2"/>
                    </a:cxn>
                    <a:cxn ang="0">
                      <a:pos x="29" y="5"/>
                    </a:cxn>
                    <a:cxn ang="0">
                      <a:pos x="32" y="12"/>
                    </a:cxn>
                    <a:cxn ang="0">
                      <a:pos x="34" y="19"/>
                    </a:cxn>
                    <a:cxn ang="0">
                      <a:pos x="34" y="19"/>
                    </a:cxn>
                    <a:cxn ang="0">
                      <a:pos x="32" y="27"/>
                    </a:cxn>
                    <a:cxn ang="0">
                      <a:pos x="29" y="33"/>
                    </a:cxn>
                    <a:cxn ang="0">
                      <a:pos x="23" y="38"/>
                    </a:cxn>
                    <a:cxn ang="0">
                      <a:pos x="20" y="39"/>
                    </a:cxn>
                    <a:cxn ang="0">
                      <a:pos x="16" y="39"/>
                    </a:cxn>
                    <a:cxn ang="0">
                      <a:pos x="16" y="39"/>
                    </a:cxn>
                  </a:cxnLst>
                  <a:rect l="0" t="0" r="r" b="b"/>
                  <a:pathLst>
                    <a:path w="34" h="39">
                      <a:moveTo>
                        <a:pt x="16" y="39"/>
                      </a:moveTo>
                      <a:lnTo>
                        <a:pt x="16" y="39"/>
                      </a:lnTo>
                      <a:lnTo>
                        <a:pt x="13" y="39"/>
                      </a:lnTo>
                      <a:lnTo>
                        <a:pt x="10" y="38"/>
                      </a:lnTo>
                      <a:lnTo>
                        <a:pt x="5" y="33"/>
                      </a:lnTo>
                      <a:lnTo>
                        <a:pt x="1" y="27"/>
                      </a:lnTo>
                      <a:lnTo>
                        <a:pt x="0" y="19"/>
                      </a:lnTo>
                      <a:lnTo>
                        <a:pt x="0" y="19"/>
                      </a:lnTo>
                      <a:lnTo>
                        <a:pt x="1" y="12"/>
                      </a:lnTo>
                      <a:lnTo>
                        <a:pt x="5" y="5"/>
                      </a:lnTo>
                      <a:lnTo>
                        <a:pt x="10" y="2"/>
                      </a:lnTo>
                      <a:lnTo>
                        <a:pt x="13" y="0"/>
                      </a:lnTo>
                      <a:lnTo>
                        <a:pt x="16" y="0"/>
                      </a:lnTo>
                      <a:lnTo>
                        <a:pt x="16" y="0"/>
                      </a:lnTo>
                      <a:lnTo>
                        <a:pt x="20" y="0"/>
                      </a:lnTo>
                      <a:lnTo>
                        <a:pt x="23" y="2"/>
                      </a:lnTo>
                      <a:lnTo>
                        <a:pt x="29" y="5"/>
                      </a:lnTo>
                      <a:lnTo>
                        <a:pt x="32" y="12"/>
                      </a:lnTo>
                      <a:lnTo>
                        <a:pt x="34" y="19"/>
                      </a:lnTo>
                      <a:lnTo>
                        <a:pt x="34" y="19"/>
                      </a:lnTo>
                      <a:lnTo>
                        <a:pt x="32" y="27"/>
                      </a:lnTo>
                      <a:lnTo>
                        <a:pt x="29" y="33"/>
                      </a:lnTo>
                      <a:lnTo>
                        <a:pt x="23" y="38"/>
                      </a:lnTo>
                      <a:lnTo>
                        <a:pt x="20" y="39"/>
                      </a:lnTo>
                      <a:lnTo>
                        <a:pt x="16" y="39"/>
                      </a:lnTo>
                      <a:lnTo>
                        <a:pt x="16" y="39"/>
                      </a:lnTo>
                      <a:close/>
                    </a:path>
                  </a:pathLst>
                </a:custGeom>
                <a:solidFill>
                  <a:srgbClr val="EC008C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86" name="Freeform 196"/>
                <p:cNvSpPr>
                  <a:spLocks/>
                </p:cNvSpPr>
                <p:nvPr/>
              </p:nvSpPr>
              <p:spPr bwMode="auto">
                <a:xfrm>
                  <a:off x="2473" y="2598"/>
                  <a:ext cx="98" cy="98"/>
                </a:xfrm>
                <a:custGeom>
                  <a:avLst/>
                  <a:gdLst/>
                  <a:ahLst/>
                  <a:cxnLst>
                    <a:cxn ang="0">
                      <a:pos x="99" y="292"/>
                    </a:cxn>
                    <a:cxn ang="0">
                      <a:pos x="48" y="272"/>
                    </a:cxn>
                    <a:cxn ang="0">
                      <a:pos x="40" y="221"/>
                    </a:cxn>
                    <a:cxn ang="0">
                      <a:pos x="12" y="213"/>
                    </a:cxn>
                    <a:cxn ang="0">
                      <a:pos x="0" y="170"/>
                    </a:cxn>
                    <a:cxn ang="0">
                      <a:pos x="12" y="110"/>
                    </a:cxn>
                    <a:cxn ang="0">
                      <a:pos x="64" y="75"/>
                    </a:cxn>
                    <a:cxn ang="0">
                      <a:pos x="31" y="47"/>
                    </a:cxn>
                    <a:cxn ang="0">
                      <a:pos x="48" y="12"/>
                    </a:cxn>
                    <a:cxn ang="0">
                      <a:pos x="86" y="7"/>
                    </a:cxn>
                    <a:cxn ang="0">
                      <a:pos x="142" y="0"/>
                    </a:cxn>
                    <a:cxn ang="0">
                      <a:pos x="171" y="20"/>
                    </a:cxn>
                    <a:cxn ang="0">
                      <a:pos x="261" y="23"/>
                    </a:cxn>
                    <a:cxn ang="0">
                      <a:pos x="265" y="67"/>
                    </a:cxn>
                    <a:cxn ang="0">
                      <a:pos x="292" y="82"/>
                    </a:cxn>
                    <a:cxn ang="0">
                      <a:pos x="289" y="119"/>
                    </a:cxn>
                    <a:cxn ang="0">
                      <a:pos x="265" y="123"/>
                    </a:cxn>
                    <a:cxn ang="0">
                      <a:pos x="257" y="193"/>
                    </a:cxn>
                    <a:cxn ang="0">
                      <a:pos x="265" y="268"/>
                    </a:cxn>
                    <a:cxn ang="0">
                      <a:pos x="152" y="271"/>
                    </a:cxn>
                    <a:cxn ang="0">
                      <a:pos x="99" y="292"/>
                    </a:cxn>
                  </a:cxnLst>
                  <a:rect l="0" t="0" r="r" b="b"/>
                  <a:pathLst>
                    <a:path w="292" h="292">
                      <a:moveTo>
                        <a:pt x="99" y="292"/>
                      </a:moveTo>
                      <a:lnTo>
                        <a:pt x="48" y="272"/>
                      </a:lnTo>
                      <a:lnTo>
                        <a:pt x="40" y="221"/>
                      </a:lnTo>
                      <a:lnTo>
                        <a:pt x="12" y="213"/>
                      </a:lnTo>
                      <a:lnTo>
                        <a:pt x="0" y="170"/>
                      </a:lnTo>
                      <a:lnTo>
                        <a:pt x="12" y="110"/>
                      </a:lnTo>
                      <a:lnTo>
                        <a:pt x="64" y="75"/>
                      </a:lnTo>
                      <a:lnTo>
                        <a:pt x="31" y="47"/>
                      </a:lnTo>
                      <a:lnTo>
                        <a:pt x="48" y="12"/>
                      </a:lnTo>
                      <a:lnTo>
                        <a:pt x="86" y="7"/>
                      </a:lnTo>
                      <a:lnTo>
                        <a:pt x="142" y="0"/>
                      </a:lnTo>
                      <a:lnTo>
                        <a:pt x="171" y="20"/>
                      </a:lnTo>
                      <a:lnTo>
                        <a:pt x="261" y="23"/>
                      </a:lnTo>
                      <a:lnTo>
                        <a:pt x="265" y="67"/>
                      </a:lnTo>
                      <a:lnTo>
                        <a:pt x="292" y="82"/>
                      </a:lnTo>
                      <a:lnTo>
                        <a:pt x="289" y="119"/>
                      </a:lnTo>
                      <a:lnTo>
                        <a:pt x="265" y="123"/>
                      </a:lnTo>
                      <a:lnTo>
                        <a:pt x="257" y="193"/>
                      </a:lnTo>
                      <a:lnTo>
                        <a:pt x="265" y="268"/>
                      </a:lnTo>
                      <a:lnTo>
                        <a:pt x="152" y="271"/>
                      </a:lnTo>
                      <a:lnTo>
                        <a:pt x="99" y="29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87" name="Freeform 197"/>
                <p:cNvSpPr>
                  <a:spLocks/>
                </p:cNvSpPr>
                <p:nvPr/>
              </p:nvSpPr>
              <p:spPr bwMode="auto">
                <a:xfrm>
                  <a:off x="1495" y="2708"/>
                  <a:ext cx="603" cy="677"/>
                </a:xfrm>
                <a:custGeom>
                  <a:avLst/>
                  <a:gdLst/>
                  <a:ahLst/>
                  <a:cxnLst>
                    <a:cxn ang="0">
                      <a:pos x="186" y="184"/>
                    </a:cxn>
                    <a:cxn ang="0">
                      <a:pos x="199" y="315"/>
                    </a:cxn>
                    <a:cxn ang="0">
                      <a:pos x="183" y="419"/>
                    </a:cxn>
                    <a:cxn ang="0">
                      <a:pos x="93" y="471"/>
                    </a:cxn>
                    <a:cxn ang="0">
                      <a:pos x="58" y="565"/>
                    </a:cxn>
                    <a:cxn ang="0">
                      <a:pos x="0" y="636"/>
                    </a:cxn>
                    <a:cxn ang="0">
                      <a:pos x="56" y="726"/>
                    </a:cxn>
                    <a:cxn ang="0">
                      <a:pos x="135" y="763"/>
                    </a:cxn>
                    <a:cxn ang="0">
                      <a:pos x="228" y="820"/>
                    </a:cxn>
                    <a:cxn ang="0">
                      <a:pos x="306" y="798"/>
                    </a:cxn>
                    <a:cxn ang="0">
                      <a:pos x="347" y="747"/>
                    </a:cxn>
                    <a:cxn ang="0">
                      <a:pos x="430" y="881"/>
                    </a:cxn>
                    <a:cxn ang="0">
                      <a:pos x="519" y="908"/>
                    </a:cxn>
                    <a:cxn ang="0">
                      <a:pos x="602" y="949"/>
                    </a:cxn>
                    <a:cxn ang="0">
                      <a:pos x="657" y="1004"/>
                    </a:cxn>
                    <a:cxn ang="0">
                      <a:pos x="648" y="1091"/>
                    </a:cxn>
                    <a:cxn ang="0">
                      <a:pos x="730" y="1140"/>
                    </a:cxn>
                    <a:cxn ang="0">
                      <a:pos x="778" y="1191"/>
                    </a:cxn>
                    <a:cxn ang="0">
                      <a:pos x="732" y="1284"/>
                    </a:cxn>
                    <a:cxn ang="0">
                      <a:pos x="771" y="1370"/>
                    </a:cxn>
                    <a:cxn ang="0">
                      <a:pos x="848" y="1411"/>
                    </a:cxn>
                    <a:cxn ang="0">
                      <a:pos x="936" y="1470"/>
                    </a:cxn>
                    <a:cxn ang="0">
                      <a:pos x="957" y="1649"/>
                    </a:cxn>
                    <a:cxn ang="0">
                      <a:pos x="950" y="1690"/>
                    </a:cxn>
                    <a:cxn ang="0">
                      <a:pos x="881" y="1765"/>
                    </a:cxn>
                    <a:cxn ang="0">
                      <a:pos x="854" y="1849"/>
                    </a:cxn>
                    <a:cxn ang="0">
                      <a:pos x="1016" y="1994"/>
                    </a:cxn>
                    <a:cxn ang="0">
                      <a:pos x="1051" y="1937"/>
                    </a:cxn>
                    <a:cxn ang="0">
                      <a:pos x="1081" y="1841"/>
                    </a:cxn>
                    <a:cxn ang="0">
                      <a:pos x="1075" y="1910"/>
                    </a:cxn>
                    <a:cxn ang="0">
                      <a:pos x="1153" y="1834"/>
                    </a:cxn>
                    <a:cxn ang="0">
                      <a:pos x="1213" y="1586"/>
                    </a:cxn>
                    <a:cxn ang="0">
                      <a:pos x="1275" y="1508"/>
                    </a:cxn>
                    <a:cxn ang="0">
                      <a:pos x="1443" y="1443"/>
                    </a:cxn>
                    <a:cxn ang="0">
                      <a:pos x="1538" y="1331"/>
                    </a:cxn>
                    <a:cxn ang="0">
                      <a:pos x="1587" y="1159"/>
                    </a:cxn>
                    <a:cxn ang="0">
                      <a:pos x="1663" y="888"/>
                    </a:cxn>
                    <a:cxn ang="0">
                      <a:pos x="1695" y="783"/>
                    </a:cxn>
                    <a:cxn ang="0">
                      <a:pos x="1766" y="718"/>
                    </a:cxn>
                    <a:cxn ang="0">
                      <a:pos x="1783" y="630"/>
                    </a:cxn>
                    <a:cxn ang="0">
                      <a:pos x="1781" y="585"/>
                    </a:cxn>
                    <a:cxn ang="0">
                      <a:pos x="1718" y="473"/>
                    </a:cxn>
                    <a:cxn ang="0">
                      <a:pos x="1625" y="413"/>
                    </a:cxn>
                    <a:cxn ang="0">
                      <a:pos x="1540" y="364"/>
                    </a:cxn>
                    <a:cxn ang="0">
                      <a:pos x="1443" y="350"/>
                    </a:cxn>
                    <a:cxn ang="0">
                      <a:pos x="1350" y="291"/>
                    </a:cxn>
                    <a:cxn ang="0">
                      <a:pos x="1220" y="267"/>
                    </a:cxn>
                    <a:cxn ang="0">
                      <a:pos x="1133" y="325"/>
                    </a:cxn>
                    <a:cxn ang="0">
                      <a:pos x="1147" y="236"/>
                    </a:cxn>
                    <a:cxn ang="0">
                      <a:pos x="1058" y="287"/>
                    </a:cxn>
                    <a:cxn ang="0">
                      <a:pos x="1048" y="260"/>
                    </a:cxn>
                    <a:cxn ang="0">
                      <a:pos x="1105" y="157"/>
                    </a:cxn>
                    <a:cxn ang="0">
                      <a:pos x="1009" y="48"/>
                    </a:cxn>
                    <a:cxn ang="0">
                      <a:pos x="955" y="127"/>
                    </a:cxn>
                    <a:cxn ang="0">
                      <a:pos x="823" y="105"/>
                    </a:cxn>
                    <a:cxn ang="0">
                      <a:pos x="727" y="151"/>
                    </a:cxn>
                    <a:cxn ang="0">
                      <a:pos x="662" y="147"/>
                    </a:cxn>
                    <a:cxn ang="0">
                      <a:pos x="645" y="14"/>
                    </a:cxn>
                    <a:cxn ang="0">
                      <a:pos x="514" y="36"/>
                    </a:cxn>
                    <a:cxn ang="0">
                      <a:pos x="430" y="26"/>
                    </a:cxn>
                    <a:cxn ang="0">
                      <a:pos x="457" y="115"/>
                    </a:cxn>
                    <a:cxn ang="0">
                      <a:pos x="372" y="186"/>
                    </a:cxn>
                    <a:cxn ang="0">
                      <a:pos x="285" y="125"/>
                    </a:cxn>
                  </a:cxnLst>
                  <a:rect l="0" t="0" r="r" b="b"/>
                  <a:pathLst>
                    <a:path w="1811" h="2030">
                      <a:moveTo>
                        <a:pt x="285" y="125"/>
                      </a:moveTo>
                      <a:lnTo>
                        <a:pt x="206" y="153"/>
                      </a:lnTo>
                      <a:lnTo>
                        <a:pt x="186" y="184"/>
                      </a:lnTo>
                      <a:lnTo>
                        <a:pt x="210" y="208"/>
                      </a:lnTo>
                      <a:lnTo>
                        <a:pt x="186" y="223"/>
                      </a:lnTo>
                      <a:lnTo>
                        <a:pt x="199" y="315"/>
                      </a:lnTo>
                      <a:lnTo>
                        <a:pt x="199" y="354"/>
                      </a:lnTo>
                      <a:lnTo>
                        <a:pt x="151" y="358"/>
                      </a:lnTo>
                      <a:lnTo>
                        <a:pt x="183" y="419"/>
                      </a:lnTo>
                      <a:lnTo>
                        <a:pt x="170" y="461"/>
                      </a:lnTo>
                      <a:lnTo>
                        <a:pt x="135" y="481"/>
                      </a:lnTo>
                      <a:lnTo>
                        <a:pt x="93" y="471"/>
                      </a:lnTo>
                      <a:lnTo>
                        <a:pt x="62" y="492"/>
                      </a:lnTo>
                      <a:lnTo>
                        <a:pt x="49" y="534"/>
                      </a:lnTo>
                      <a:lnTo>
                        <a:pt x="58" y="565"/>
                      </a:lnTo>
                      <a:lnTo>
                        <a:pt x="38" y="582"/>
                      </a:lnTo>
                      <a:lnTo>
                        <a:pt x="11" y="595"/>
                      </a:lnTo>
                      <a:lnTo>
                        <a:pt x="0" y="636"/>
                      </a:lnTo>
                      <a:lnTo>
                        <a:pt x="12" y="668"/>
                      </a:lnTo>
                      <a:lnTo>
                        <a:pt x="44" y="694"/>
                      </a:lnTo>
                      <a:lnTo>
                        <a:pt x="56" y="726"/>
                      </a:lnTo>
                      <a:lnTo>
                        <a:pt x="87" y="731"/>
                      </a:lnTo>
                      <a:lnTo>
                        <a:pt x="93" y="757"/>
                      </a:lnTo>
                      <a:lnTo>
                        <a:pt x="135" y="763"/>
                      </a:lnTo>
                      <a:lnTo>
                        <a:pt x="170" y="741"/>
                      </a:lnTo>
                      <a:lnTo>
                        <a:pt x="189" y="801"/>
                      </a:lnTo>
                      <a:lnTo>
                        <a:pt x="228" y="820"/>
                      </a:lnTo>
                      <a:lnTo>
                        <a:pt x="262" y="825"/>
                      </a:lnTo>
                      <a:lnTo>
                        <a:pt x="289" y="812"/>
                      </a:lnTo>
                      <a:lnTo>
                        <a:pt x="306" y="798"/>
                      </a:lnTo>
                      <a:lnTo>
                        <a:pt x="317" y="777"/>
                      </a:lnTo>
                      <a:lnTo>
                        <a:pt x="341" y="781"/>
                      </a:lnTo>
                      <a:lnTo>
                        <a:pt x="347" y="747"/>
                      </a:lnTo>
                      <a:lnTo>
                        <a:pt x="406" y="753"/>
                      </a:lnTo>
                      <a:lnTo>
                        <a:pt x="414" y="846"/>
                      </a:lnTo>
                      <a:lnTo>
                        <a:pt x="430" y="881"/>
                      </a:lnTo>
                      <a:lnTo>
                        <a:pt x="440" y="895"/>
                      </a:lnTo>
                      <a:lnTo>
                        <a:pt x="510" y="898"/>
                      </a:lnTo>
                      <a:lnTo>
                        <a:pt x="519" y="908"/>
                      </a:lnTo>
                      <a:lnTo>
                        <a:pt x="550" y="915"/>
                      </a:lnTo>
                      <a:lnTo>
                        <a:pt x="555" y="943"/>
                      </a:lnTo>
                      <a:lnTo>
                        <a:pt x="602" y="949"/>
                      </a:lnTo>
                      <a:lnTo>
                        <a:pt x="627" y="955"/>
                      </a:lnTo>
                      <a:lnTo>
                        <a:pt x="633" y="1001"/>
                      </a:lnTo>
                      <a:lnTo>
                        <a:pt x="657" y="1004"/>
                      </a:lnTo>
                      <a:lnTo>
                        <a:pt x="633" y="1022"/>
                      </a:lnTo>
                      <a:lnTo>
                        <a:pt x="635" y="1085"/>
                      </a:lnTo>
                      <a:lnTo>
                        <a:pt x="648" y="1091"/>
                      </a:lnTo>
                      <a:lnTo>
                        <a:pt x="662" y="1107"/>
                      </a:lnTo>
                      <a:lnTo>
                        <a:pt x="726" y="1105"/>
                      </a:lnTo>
                      <a:lnTo>
                        <a:pt x="730" y="1140"/>
                      </a:lnTo>
                      <a:lnTo>
                        <a:pt x="755" y="1145"/>
                      </a:lnTo>
                      <a:lnTo>
                        <a:pt x="761" y="1180"/>
                      </a:lnTo>
                      <a:lnTo>
                        <a:pt x="778" y="1191"/>
                      </a:lnTo>
                      <a:lnTo>
                        <a:pt x="774" y="1252"/>
                      </a:lnTo>
                      <a:lnTo>
                        <a:pt x="755" y="1279"/>
                      </a:lnTo>
                      <a:lnTo>
                        <a:pt x="732" y="1284"/>
                      </a:lnTo>
                      <a:lnTo>
                        <a:pt x="736" y="1318"/>
                      </a:lnTo>
                      <a:lnTo>
                        <a:pt x="768" y="1331"/>
                      </a:lnTo>
                      <a:lnTo>
                        <a:pt x="771" y="1370"/>
                      </a:lnTo>
                      <a:lnTo>
                        <a:pt x="813" y="1377"/>
                      </a:lnTo>
                      <a:lnTo>
                        <a:pt x="824" y="1401"/>
                      </a:lnTo>
                      <a:lnTo>
                        <a:pt x="848" y="1411"/>
                      </a:lnTo>
                      <a:lnTo>
                        <a:pt x="892" y="1414"/>
                      </a:lnTo>
                      <a:lnTo>
                        <a:pt x="896" y="1466"/>
                      </a:lnTo>
                      <a:lnTo>
                        <a:pt x="936" y="1470"/>
                      </a:lnTo>
                      <a:lnTo>
                        <a:pt x="945" y="1590"/>
                      </a:lnTo>
                      <a:lnTo>
                        <a:pt x="951" y="1600"/>
                      </a:lnTo>
                      <a:lnTo>
                        <a:pt x="957" y="1649"/>
                      </a:lnTo>
                      <a:lnTo>
                        <a:pt x="981" y="1649"/>
                      </a:lnTo>
                      <a:lnTo>
                        <a:pt x="982" y="1686"/>
                      </a:lnTo>
                      <a:lnTo>
                        <a:pt x="950" y="1690"/>
                      </a:lnTo>
                      <a:lnTo>
                        <a:pt x="926" y="1721"/>
                      </a:lnTo>
                      <a:lnTo>
                        <a:pt x="903" y="1731"/>
                      </a:lnTo>
                      <a:lnTo>
                        <a:pt x="881" y="1765"/>
                      </a:lnTo>
                      <a:lnTo>
                        <a:pt x="854" y="1793"/>
                      </a:lnTo>
                      <a:lnTo>
                        <a:pt x="834" y="1827"/>
                      </a:lnTo>
                      <a:lnTo>
                        <a:pt x="854" y="1849"/>
                      </a:lnTo>
                      <a:lnTo>
                        <a:pt x="898" y="1868"/>
                      </a:lnTo>
                      <a:lnTo>
                        <a:pt x="995" y="1959"/>
                      </a:lnTo>
                      <a:lnTo>
                        <a:pt x="1016" y="1994"/>
                      </a:lnTo>
                      <a:lnTo>
                        <a:pt x="1022" y="2030"/>
                      </a:lnTo>
                      <a:lnTo>
                        <a:pt x="1050" y="1993"/>
                      </a:lnTo>
                      <a:lnTo>
                        <a:pt x="1051" y="1937"/>
                      </a:lnTo>
                      <a:lnTo>
                        <a:pt x="1061" y="1900"/>
                      </a:lnTo>
                      <a:lnTo>
                        <a:pt x="1064" y="1838"/>
                      </a:lnTo>
                      <a:lnTo>
                        <a:pt x="1081" y="1841"/>
                      </a:lnTo>
                      <a:lnTo>
                        <a:pt x="1093" y="1852"/>
                      </a:lnTo>
                      <a:lnTo>
                        <a:pt x="1088" y="1886"/>
                      </a:lnTo>
                      <a:lnTo>
                        <a:pt x="1075" y="1910"/>
                      </a:lnTo>
                      <a:lnTo>
                        <a:pt x="1117" y="1893"/>
                      </a:lnTo>
                      <a:lnTo>
                        <a:pt x="1127" y="1852"/>
                      </a:lnTo>
                      <a:lnTo>
                        <a:pt x="1153" y="1834"/>
                      </a:lnTo>
                      <a:lnTo>
                        <a:pt x="1147" y="1767"/>
                      </a:lnTo>
                      <a:lnTo>
                        <a:pt x="1196" y="1739"/>
                      </a:lnTo>
                      <a:lnTo>
                        <a:pt x="1213" y="1586"/>
                      </a:lnTo>
                      <a:lnTo>
                        <a:pt x="1226" y="1549"/>
                      </a:lnTo>
                      <a:lnTo>
                        <a:pt x="1264" y="1534"/>
                      </a:lnTo>
                      <a:lnTo>
                        <a:pt x="1275" y="1508"/>
                      </a:lnTo>
                      <a:lnTo>
                        <a:pt x="1301" y="1488"/>
                      </a:lnTo>
                      <a:lnTo>
                        <a:pt x="1350" y="1456"/>
                      </a:lnTo>
                      <a:lnTo>
                        <a:pt x="1443" y="1443"/>
                      </a:lnTo>
                      <a:lnTo>
                        <a:pt x="1457" y="1418"/>
                      </a:lnTo>
                      <a:lnTo>
                        <a:pt x="1528" y="1414"/>
                      </a:lnTo>
                      <a:lnTo>
                        <a:pt x="1538" y="1331"/>
                      </a:lnTo>
                      <a:lnTo>
                        <a:pt x="1564" y="1293"/>
                      </a:lnTo>
                      <a:lnTo>
                        <a:pt x="1581" y="1245"/>
                      </a:lnTo>
                      <a:lnTo>
                        <a:pt x="1587" y="1159"/>
                      </a:lnTo>
                      <a:lnTo>
                        <a:pt x="1611" y="1145"/>
                      </a:lnTo>
                      <a:lnTo>
                        <a:pt x="1621" y="904"/>
                      </a:lnTo>
                      <a:lnTo>
                        <a:pt x="1663" y="888"/>
                      </a:lnTo>
                      <a:lnTo>
                        <a:pt x="1667" y="842"/>
                      </a:lnTo>
                      <a:lnTo>
                        <a:pt x="1684" y="829"/>
                      </a:lnTo>
                      <a:lnTo>
                        <a:pt x="1695" y="783"/>
                      </a:lnTo>
                      <a:lnTo>
                        <a:pt x="1719" y="775"/>
                      </a:lnTo>
                      <a:lnTo>
                        <a:pt x="1732" y="729"/>
                      </a:lnTo>
                      <a:lnTo>
                        <a:pt x="1766" y="718"/>
                      </a:lnTo>
                      <a:lnTo>
                        <a:pt x="1767" y="678"/>
                      </a:lnTo>
                      <a:lnTo>
                        <a:pt x="1787" y="674"/>
                      </a:lnTo>
                      <a:lnTo>
                        <a:pt x="1783" y="630"/>
                      </a:lnTo>
                      <a:lnTo>
                        <a:pt x="1805" y="626"/>
                      </a:lnTo>
                      <a:lnTo>
                        <a:pt x="1811" y="588"/>
                      </a:lnTo>
                      <a:lnTo>
                        <a:pt x="1781" y="585"/>
                      </a:lnTo>
                      <a:lnTo>
                        <a:pt x="1773" y="496"/>
                      </a:lnTo>
                      <a:lnTo>
                        <a:pt x="1749" y="477"/>
                      </a:lnTo>
                      <a:lnTo>
                        <a:pt x="1718" y="473"/>
                      </a:lnTo>
                      <a:lnTo>
                        <a:pt x="1688" y="451"/>
                      </a:lnTo>
                      <a:lnTo>
                        <a:pt x="1667" y="413"/>
                      </a:lnTo>
                      <a:lnTo>
                        <a:pt x="1625" y="413"/>
                      </a:lnTo>
                      <a:lnTo>
                        <a:pt x="1615" y="378"/>
                      </a:lnTo>
                      <a:lnTo>
                        <a:pt x="1585" y="361"/>
                      </a:lnTo>
                      <a:lnTo>
                        <a:pt x="1540" y="364"/>
                      </a:lnTo>
                      <a:lnTo>
                        <a:pt x="1495" y="354"/>
                      </a:lnTo>
                      <a:lnTo>
                        <a:pt x="1473" y="333"/>
                      </a:lnTo>
                      <a:lnTo>
                        <a:pt x="1443" y="350"/>
                      </a:lnTo>
                      <a:lnTo>
                        <a:pt x="1418" y="353"/>
                      </a:lnTo>
                      <a:lnTo>
                        <a:pt x="1378" y="329"/>
                      </a:lnTo>
                      <a:lnTo>
                        <a:pt x="1350" y="291"/>
                      </a:lnTo>
                      <a:lnTo>
                        <a:pt x="1311" y="269"/>
                      </a:lnTo>
                      <a:lnTo>
                        <a:pt x="1271" y="264"/>
                      </a:lnTo>
                      <a:lnTo>
                        <a:pt x="1220" y="267"/>
                      </a:lnTo>
                      <a:lnTo>
                        <a:pt x="1186" y="279"/>
                      </a:lnTo>
                      <a:lnTo>
                        <a:pt x="1177" y="302"/>
                      </a:lnTo>
                      <a:lnTo>
                        <a:pt x="1133" y="325"/>
                      </a:lnTo>
                      <a:lnTo>
                        <a:pt x="1151" y="291"/>
                      </a:lnTo>
                      <a:lnTo>
                        <a:pt x="1172" y="253"/>
                      </a:lnTo>
                      <a:lnTo>
                        <a:pt x="1147" y="236"/>
                      </a:lnTo>
                      <a:lnTo>
                        <a:pt x="1113" y="236"/>
                      </a:lnTo>
                      <a:lnTo>
                        <a:pt x="1084" y="260"/>
                      </a:lnTo>
                      <a:lnTo>
                        <a:pt x="1058" y="287"/>
                      </a:lnTo>
                      <a:lnTo>
                        <a:pt x="1036" y="316"/>
                      </a:lnTo>
                      <a:lnTo>
                        <a:pt x="1006" y="330"/>
                      </a:lnTo>
                      <a:lnTo>
                        <a:pt x="1048" y="260"/>
                      </a:lnTo>
                      <a:lnTo>
                        <a:pt x="1074" y="223"/>
                      </a:lnTo>
                      <a:lnTo>
                        <a:pt x="1093" y="181"/>
                      </a:lnTo>
                      <a:lnTo>
                        <a:pt x="1105" y="157"/>
                      </a:lnTo>
                      <a:lnTo>
                        <a:pt x="1070" y="75"/>
                      </a:lnTo>
                      <a:lnTo>
                        <a:pt x="1044" y="50"/>
                      </a:lnTo>
                      <a:lnTo>
                        <a:pt x="1009" y="48"/>
                      </a:lnTo>
                      <a:lnTo>
                        <a:pt x="982" y="74"/>
                      </a:lnTo>
                      <a:lnTo>
                        <a:pt x="968" y="99"/>
                      </a:lnTo>
                      <a:lnTo>
                        <a:pt x="955" y="127"/>
                      </a:lnTo>
                      <a:lnTo>
                        <a:pt x="909" y="123"/>
                      </a:lnTo>
                      <a:lnTo>
                        <a:pt x="889" y="102"/>
                      </a:lnTo>
                      <a:lnTo>
                        <a:pt x="823" y="105"/>
                      </a:lnTo>
                      <a:lnTo>
                        <a:pt x="820" y="147"/>
                      </a:lnTo>
                      <a:lnTo>
                        <a:pt x="765" y="148"/>
                      </a:lnTo>
                      <a:lnTo>
                        <a:pt x="727" y="151"/>
                      </a:lnTo>
                      <a:lnTo>
                        <a:pt x="716" y="171"/>
                      </a:lnTo>
                      <a:lnTo>
                        <a:pt x="685" y="172"/>
                      </a:lnTo>
                      <a:lnTo>
                        <a:pt x="662" y="147"/>
                      </a:lnTo>
                      <a:lnTo>
                        <a:pt x="641" y="102"/>
                      </a:lnTo>
                      <a:lnTo>
                        <a:pt x="653" y="65"/>
                      </a:lnTo>
                      <a:lnTo>
                        <a:pt x="645" y="14"/>
                      </a:lnTo>
                      <a:lnTo>
                        <a:pt x="607" y="0"/>
                      </a:lnTo>
                      <a:lnTo>
                        <a:pt x="593" y="32"/>
                      </a:lnTo>
                      <a:lnTo>
                        <a:pt x="514" y="36"/>
                      </a:lnTo>
                      <a:lnTo>
                        <a:pt x="489" y="54"/>
                      </a:lnTo>
                      <a:lnTo>
                        <a:pt x="449" y="19"/>
                      </a:lnTo>
                      <a:lnTo>
                        <a:pt x="430" y="26"/>
                      </a:lnTo>
                      <a:lnTo>
                        <a:pt x="421" y="68"/>
                      </a:lnTo>
                      <a:lnTo>
                        <a:pt x="426" y="95"/>
                      </a:lnTo>
                      <a:lnTo>
                        <a:pt x="457" y="115"/>
                      </a:lnTo>
                      <a:lnTo>
                        <a:pt x="459" y="148"/>
                      </a:lnTo>
                      <a:lnTo>
                        <a:pt x="420" y="181"/>
                      </a:lnTo>
                      <a:lnTo>
                        <a:pt x="372" y="186"/>
                      </a:lnTo>
                      <a:lnTo>
                        <a:pt x="337" y="168"/>
                      </a:lnTo>
                      <a:lnTo>
                        <a:pt x="313" y="137"/>
                      </a:lnTo>
                      <a:lnTo>
                        <a:pt x="285" y="125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88" name="Freeform 198"/>
                <p:cNvSpPr>
                  <a:spLocks/>
                </p:cNvSpPr>
                <p:nvPr/>
              </p:nvSpPr>
              <p:spPr bwMode="auto">
                <a:xfrm>
                  <a:off x="3229" y="1993"/>
                  <a:ext cx="57" cy="81"/>
                </a:xfrm>
                <a:custGeom>
                  <a:avLst/>
                  <a:gdLst/>
                  <a:ahLst/>
                  <a:cxnLst>
                    <a:cxn ang="0">
                      <a:pos x="170" y="220"/>
                    </a:cxn>
                    <a:cxn ang="0">
                      <a:pos x="134" y="243"/>
                    </a:cxn>
                    <a:cxn ang="0">
                      <a:pos x="113" y="205"/>
                    </a:cxn>
                    <a:cxn ang="0">
                      <a:pos x="75" y="179"/>
                    </a:cxn>
                    <a:cxn ang="0">
                      <a:pos x="39" y="144"/>
                    </a:cxn>
                    <a:cxn ang="0">
                      <a:pos x="0" y="80"/>
                    </a:cxn>
                    <a:cxn ang="0">
                      <a:pos x="48" y="56"/>
                    </a:cxn>
                    <a:cxn ang="0">
                      <a:pos x="78" y="0"/>
                    </a:cxn>
                    <a:cxn ang="0">
                      <a:pos x="93" y="68"/>
                    </a:cxn>
                    <a:cxn ang="0">
                      <a:pos x="129" y="137"/>
                    </a:cxn>
                    <a:cxn ang="0">
                      <a:pos x="170" y="220"/>
                    </a:cxn>
                  </a:cxnLst>
                  <a:rect l="0" t="0" r="r" b="b"/>
                  <a:pathLst>
                    <a:path w="170" h="243">
                      <a:moveTo>
                        <a:pt x="170" y="220"/>
                      </a:moveTo>
                      <a:lnTo>
                        <a:pt x="134" y="243"/>
                      </a:lnTo>
                      <a:lnTo>
                        <a:pt x="113" y="205"/>
                      </a:lnTo>
                      <a:lnTo>
                        <a:pt x="75" y="179"/>
                      </a:lnTo>
                      <a:lnTo>
                        <a:pt x="39" y="144"/>
                      </a:lnTo>
                      <a:lnTo>
                        <a:pt x="0" y="80"/>
                      </a:lnTo>
                      <a:lnTo>
                        <a:pt x="48" y="56"/>
                      </a:lnTo>
                      <a:lnTo>
                        <a:pt x="78" y="0"/>
                      </a:lnTo>
                      <a:lnTo>
                        <a:pt x="93" y="68"/>
                      </a:lnTo>
                      <a:lnTo>
                        <a:pt x="129" y="137"/>
                      </a:lnTo>
                      <a:lnTo>
                        <a:pt x="170" y="22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89" name="Freeform 199"/>
                <p:cNvSpPr>
                  <a:spLocks/>
                </p:cNvSpPr>
                <p:nvPr/>
              </p:nvSpPr>
              <p:spPr bwMode="auto">
                <a:xfrm>
                  <a:off x="3871" y="1799"/>
                  <a:ext cx="446" cy="223"/>
                </a:xfrm>
                <a:custGeom>
                  <a:avLst/>
                  <a:gdLst/>
                  <a:ahLst/>
                  <a:cxnLst>
                    <a:cxn ang="0">
                      <a:pos x="0" y="253"/>
                    </a:cxn>
                    <a:cxn ang="0">
                      <a:pos x="28" y="229"/>
                    </a:cxn>
                    <a:cxn ang="0">
                      <a:pos x="87" y="214"/>
                    </a:cxn>
                    <a:cxn ang="0">
                      <a:pos x="221" y="202"/>
                    </a:cxn>
                    <a:cxn ang="0">
                      <a:pos x="237" y="222"/>
                    </a:cxn>
                    <a:cxn ang="0">
                      <a:pos x="284" y="229"/>
                    </a:cxn>
                    <a:cxn ang="0">
                      <a:pos x="304" y="249"/>
                    </a:cxn>
                    <a:cxn ang="0">
                      <a:pos x="399" y="238"/>
                    </a:cxn>
                    <a:cxn ang="0">
                      <a:pos x="375" y="187"/>
                    </a:cxn>
                    <a:cxn ang="0">
                      <a:pos x="359" y="163"/>
                    </a:cxn>
                    <a:cxn ang="0">
                      <a:pos x="399" y="159"/>
                    </a:cxn>
                    <a:cxn ang="0">
                      <a:pos x="399" y="80"/>
                    </a:cxn>
                    <a:cxn ang="0">
                      <a:pos x="399" y="0"/>
                    </a:cxn>
                    <a:cxn ang="0">
                      <a:pos x="482" y="31"/>
                    </a:cxn>
                    <a:cxn ang="0">
                      <a:pos x="537" y="35"/>
                    </a:cxn>
                    <a:cxn ang="0">
                      <a:pos x="576" y="74"/>
                    </a:cxn>
                    <a:cxn ang="0">
                      <a:pos x="596" y="114"/>
                    </a:cxn>
                    <a:cxn ang="0">
                      <a:pos x="663" y="114"/>
                    </a:cxn>
                    <a:cxn ang="0">
                      <a:pos x="762" y="121"/>
                    </a:cxn>
                    <a:cxn ang="0">
                      <a:pos x="817" y="153"/>
                    </a:cxn>
                    <a:cxn ang="0">
                      <a:pos x="861" y="165"/>
                    </a:cxn>
                    <a:cxn ang="0">
                      <a:pos x="872" y="200"/>
                    </a:cxn>
                    <a:cxn ang="0">
                      <a:pos x="992" y="185"/>
                    </a:cxn>
                    <a:cxn ang="0">
                      <a:pos x="1011" y="153"/>
                    </a:cxn>
                    <a:cxn ang="0">
                      <a:pos x="1051" y="177"/>
                    </a:cxn>
                    <a:cxn ang="0">
                      <a:pos x="1106" y="129"/>
                    </a:cxn>
                    <a:cxn ang="0">
                      <a:pos x="1150" y="125"/>
                    </a:cxn>
                    <a:cxn ang="0">
                      <a:pos x="1189" y="149"/>
                    </a:cxn>
                    <a:cxn ang="0">
                      <a:pos x="1178" y="187"/>
                    </a:cxn>
                    <a:cxn ang="0">
                      <a:pos x="1183" y="287"/>
                    </a:cxn>
                    <a:cxn ang="0">
                      <a:pos x="1193" y="306"/>
                    </a:cxn>
                    <a:cxn ang="0">
                      <a:pos x="1230" y="296"/>
                    </a:cxn>
                    <a:cxn ang="0">
                      <a:pos x="1303" y="287"/>
                    </a:cxn>
                    <a:cxn ang="0">
                      <a:pos x="1340" y="335"/>
                    </a:cxn>
                    <a:cxn ang="0">
                      <a:pos x="1260" y="370"/>
                    </a:cxn>
                    <a:cxn ang="0">
                      <a:pos x="1193" y="410"/>
                    </a:cxn>
                    <a:cxn ang="0">
                      <a:pos x="1154" y="442"/>
                    </a:cxn>
                    <a:cxn ang="0">
                      <a:pos x="1110" y="485"/>
                    </a:cxn>
                    <a:cxn ang="0">
                      <a:pos x="1047" y="465"/>
                    </a:cxn>
                    <a:cxn ang="0">
                      <a:pos x="1051" y="517"/>
                    </a:cxn>
                    <a:cxn ang="0">
                      <a:pos x="1043" y="572"/>
                    </a:cxn>
                    <a:cxn ang="0">
                      <a:pos x="972" y="631"/>
                    </a:cxn>
                    <a:cxn ang="0">
                      <a:pos x="881" y="620"/>
                    </a:cxn>
                    <a:cxn ang="0">
                      <a:pos x="845" y="647"/>
                    </a:cxn>
                    <a:cxn ang="0">
                      <a:pos x="778" y="668"/>
                    </a:cxn>
                    <a:cxn ang="0">
                      <a:pos x="711" y="631"/>
                    </a:cxn>
                    <a:cxn ang="0">
                      <a:pos x="655" y="616"/>
                    </a:cxn>
                    <a:cxn ang="0">
                      <a:pos x="403" y="596"/>
                    </a:cxn>
                    <a:cxn ang="0">
                      <a:pos x="372" y="565"/>
                    </a:cxn>
                    <a:cxn ang="0">
                      <a:pos x="339" y="509"/>
                    </a:cxn>
                    <a:cxn ang="0">
                      <a:pos x="287" y="482"/>
                    </a:cxn>
                    <a:cxn ang="0">
                      <a:pos x="241" y="469"/>
                    </a:cxn>
                    <a:cxn ang="0">
                      <a:pos x="138" y="449"/>
                    </a:cxn>
                    <a:cxn ang="0">
                      <a:pos x="107" y="375"/>
                    </a:cxn>
                    <a:cxn ang="0">
                      <a:pos x="90" y="323"/>
                    </a:cxn>
                    <a:cxn ang="0">
                      <a:pos x="24" y="287"/>
                    </a:cxn>
                    <a:cxn ang="0">
                      <a:pos x="0" y="253"/>
                    </a:cxn>
                  </a:cxnLst>
                  <a:rect l="0" t="0" r="r" b="b"/>
                  <a:pathLst>
                    <a:path w="1340" h="668">
                      <a:moveTo>
                        <a:pt x="0" y="253"/>
                      </a:moveTo>
                      <a:lnTo>
                        <a:pt x="28" y="229"/>
                      </a:lnTo>
                      <a:lnTo>
                        <a:pt x="87" y="214"/>
                      </a:lnTo>
                      <a:lnTo>
                        <a:pt x="221" y="202"/>
                      </a:lnTo>
                      <a:lnTo>
                        <a:pt x="237" y="222"/>
                      </a:lnTo>
                      <a:lnTo>
                        <a:pt x="284" y="229"/>
                      </a:lnTo>
                      <a:lnTo>
                        <a:pt x="304" y="249"/>
                      </a:lnTo>
                      <a:lnTo>
                        <a:pt x="399" y="238"/>
                      </a:lnTo>
                      <a:lnTo>
                        <a:pt x="375" y="187"/>
                      </a:lnTo>
                      <a:lnTo>
                        <a:pt x="359" y="163"/>
                      </a:lnTo>
                      <a:lnTo>
                        <a:pt x="399" y="159"/>
                      </a:lnTo>
                      <a:lnTo>
                        <a:pt x="399" y="80"/>
                      </a:lnTo>
                      <a:lnTo>
                        <a:pt x="399" y="0"/>
                      </a:lnTo>
                      <a:lnTo>
                        <a:pt x="482" y="31"/>
                      </a:lnTo>
                      <a:lnTo>
                        <a:pt x="537" y="35"/>
                      </a:lnTo>
                      <a:lnTo>
                        <a:pt x="576" y="74"/>
                      </a:lnTo>
                      <a:lnTo>
                        <a:pt x="596" y="114"/>
                      </a:lnTo>
                      <a:lnTo>
                        <a:pt x="663" y="114"/>
                      </a:lnTo>
                      <a:lnTo>
                        <a:pt x="762" y="121"/>
                      </a:lnTo>
                      <a:lnTo>
                        <a:pt x="817" y="153"/>
                      </a:lnTo>
                      <a:lnTo>
                        <a:pt x="861" y="165"/>
                      </a:lnTo>
                      <a:lnTo>
                        <a:pt x="872" y="200"/>
                      </a:lnTo>
                      <a:lnTo>
                        <a:pt x="992" y="185"/>
                      </a:lnTo>
                      <a:lnTo>
                        <a:pt x="1011" y="153"/>
                      </a:lnTo>
                      <a:lnTo>
                        <a:pt x="1051" y="177"/>
                      </a:lnTo>
                      <a:lnTo>
                        <a:pt x="1106" y="129"/>
                      </a:lnTo>
                      <a:lnTo>
                        <a:pt x="1150" y="125"/>
                      </a:lnTo>
                      <a:lnTo>
                        <a:pt x="1189" y="149"/>
                      </a:lnTo>
                      <a:lnTo>
                        <a:pt x="1178" y="187"/>
                      </a:lnTo>
                      <a:lnTo>
                        <a:pt x="1183" y="287"/>
                      </a:lnTo>
                      <a:lnTo>
                        <a:pt x="1193" y="306"/>
                      </a:lnTo>
                      <a:lnTo>
                        <a:pt x="1230" y="296"/>
                      </a:lnTo>
                      <a:lnTo>
                        <a:pt x="1303" y="287"/>
                      </a:lnTo>
                      <a:lnTo>
                        <a:pt x="1340" y="335"/>
                      </a:lnTo>
                      <a:lnTo>
                        <a:pt x="1260" y="370"/>
                      </a:lnTo>
                      <a:lnTo>
                        <a:pt x="1193" y="410"/>
                      </a:lnTo>
                      <a:lnTo>
                        <a:pt x="1154" y="442"/>
                      </a:lnTo>
                      <a:lnTo>
                        <a:pt x="1110" y="485"/>
                      </a:lnTo>
                      <a:lnTo>
                        <a:pt x="1047" y="465"/>
                      </a:lnTo>
                      <a:lnTo>
                        <a:pt x="1051" y="517"/>
                      </a:lnTo>
                      <a:lnTo>
                        <a:pt x="1043" y="572"/>
                      </a:lnTo>
                      <a:lnTo>
                        <a:pt x="972" y="631"/>
                      </a:lnTo>
                      <a:lnTo>
                        <a:pt x="881" y="620"/>
                      </a:lnTo>
                      <a:lnTo>
                        <a:pt x="845" y="647"/>
                      </a:lnTo>
                      <a:lnTo>
                        <a:pt x="778" y="668"/>
                      </a:lnTo>
                      <a:lnTo>
                        <a:pt x="711" y="631"/>
                      </a:lnTo>
                      <a:lnTo>
                        <a:pt x="655" y="616"/>
                      </a:lnTo>
                      <a:lnTo>
                        <a:pt x="403" y="596"/>
                      </a:lnTo>
                      <a:lnTo>
                        <a:pt x="372" y="565"/>
                      </a:lnTo>
                      <a:lnTo>
                        <a:pt x="339" y="509"/>
                      </a:lnTo>
                      <a:lnTo>
                        <a:pt x="287" y="482"/>
                      </a:lnTo>
                      <a:lnTo>
                        <a:pt x="241" y="469"/>
                      </a:lnTo>
                      <a:lnTo>
                        <a:pt x="138" y="449"/>
                      </a:lnTo>
                      <a:lnTo>
                        <a:pt x="107" y="375"/>
                      </a:lnTo>
                      <a:lnTo>
                        <a:pt x="90" y="323"/>
                      </a:lnTo>
                      <a:lnTo>
                        <a:pt x="24" y="287"/>
                      </a:lnTo>
                      <a:lnTo>
                        <a:pt x="0" y="25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90" name="Freeform 200"/>
                <p:cNvSpPr>
                  <a:spLocks/>
                </p:cNvSpPr>
                <p:nvPr/>
              </p:nvSpPr>
              <p:spPr bwMode="auto">
                <a:xfrm>
                  <a:off x="1224" y="1774"/>
                  <a:ext cx="43" cy="80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48" y="9"/>
                    </a:cxn>
                    <a:cxn ang="0">
                      <a:pos x="48" y="68"/>
                    </a:cxn>
                    <a:cxn ang="0">
                      <a:pos x="64" y="127"/>
                    </a:cxn>
                    <a:cxn ang="0">
                      <a:pos x="72" y="159"/>
                    </a:cxn>
                    <a:cxn ang="0">
                      <a:pos x="92" y="182"/>
                    </a:cxn>
                    <a:cxn ang="0">
                      <a:pos x="127" y="230"/>
                    </a:cxn>
                    <a:cxn ang="0">
                      <a:pos x="103" y="238"/>
                    </a:cxn>
                    <a:cxn ang="0">
                      <a:pos x="72" y="234"/>
                    </a:cxn>
                    <a:cxn ang="0">
                      <a:pos x="44" y="223"/>
                    </a:cxn>
                    <a:cxn ang="0">
                      <a:pos x="44" y="147"/>
                    </a:cxn>
                    <a:cxn ang="0">
                      <a:pos x="0" y="139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127" h="238">
                      <a:moveTo>
                        <a:pt x="8" y="0"/>
                      </a:moveTo>
                      <a:lnTo>
                        <a:pt x="48" y="9"/>
                      </a:lnTo>
                      <a:lnTo>
                        <a:pt x="48" y="68"/>
                      </a:lnTo>
                      <a:lnTo>
                        <a:pt x="64" y="127"/>
                      </a:lnTo>
                      <a:lnTo>
                        <a:pt x="72" y="159"/>
                      </a:lnTo>
                      <a:lnTo>
                        <a:pt x="92" y="182"/>
                      </a:lnTo>
                      <a:lnTo>
                        <a:pt x="127" y="230"/>
                      </a:lnTo>
                      <a:lnTo>
                        <a:pt x="103" y="238"/>
                      </a:lnTo>
                      <a:lnTo>
                        <a:pt x="72" y="234"/>
                      </a:lnTo>
                      <a:lnTo>
                        <a:pt x="44" y="223"/>
                      </a:lnTo>
                      <a:lnTo>
                        <a:pt x="44" y="147"/>
                      </a:lnTo>
                      <a:lnTo>
                        <a:pt x="0" y="139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91" name="Freeform 201"/>
                <p:cNvSpPr>
                  <a:spLocks/>
                </p:cNvSpPr>
                <p:nvPr/>
              </p:nvSpPr>
              <p:spPr bwMode="auto">
                <a:xfrm>
                  <a:off x="1301" y="1882"/>
                  <a:ext cx="153" cy="116"/>
                </a:xfrm>
                <a:custGeom>
                  <a:avLst/>
                  <a:gdLst/>
                  <a:ahLst/>
                  <a:cxnLst>
                    <a:cxn ang="0">
                      <a:pos x="146" y="9"/>
                    </a:cxn>
                    <a:cxn ang="0">
                      <a:pos x="91" y="20"/>
                    </a:cxn>
                    <a:cxn ang="0">
                      <a:pos x="114" y="33"/>
                    </a:cxn>
                    <a:cxn ang="0">
                      <a:pos x="0" y="111"/>
                    </a:cxn>
                    <a:cxn ang="0">
                      <a:pos x="4" y="139"/>
                    </a:cxn>
                    <a:cxn ang="0">
                      <a:pos x="71" y="167"/>
                    </a:cxn>
                    <a:cxn ang="0">
                      <a:pos x="150" y="76"/>
                    </a:cxn>
                    <a:cxn ang="0">
                      <a:pos x="153" y="92"/>
                    </a:cxn>
                    <a:cxn ang="0">
                      <a:pos x="225" y="111"/>
                    </a:cxn>
                    <a:cxn ang="0">
                      <a:pos x="280" y="171"/>
                    </a:cxn>
                    <a:cxn ang="0">
                      <a:pos x="328" y="241"/>
                    </a:cxn>
                    <a:cxn ang="0">
                      <a:pos x="312" y="329"/>
                    </a:cxn>
                    <a:cxn ang="0">
                      <a:pos x="352" y="309"/>
                    </a:cxn>
                    <a:cxn ang="0">
                      <a:pos x="394" y="348"/>
                    </a:cxn>
                    <a:cxn ang="0">
                      <a:pos x="418" y="250"/>
                    </a:cxn>
                    <a:cxn ang="0">
                      <a:pos x="458" y="258"/>
                    </a:cxn>
                    <a:cxn ang="0">
                      <a:pos x="418" y="182"/>
                    </a:cxn>
                    <a:cxn ang="0">
                      <a:pos x="339" y="144"/>
                    </a:cxn>
                    <a:cxn ang="0">
                      <a:pos x="304" y="96"/>
                    </a:cxn>
                    <a:cxn ang="0">
                      <a:pos x="232" y="0"/>
                    </a:cxn>
                    <a:cxn ang="0">
                      <a:pos x="146" y="9"/>
                    </a:cxn>
                  </a:cxnLst>
                  <a:rect l="0" t="0" r="r" b="b"/>
                  <a:pathLst>
                    <a:path w="458" h="348">
                      <a:moveTo>
                        <a:pt x="146" y="9"/>
                      </a:moveTo>
                      <a:lnTo>
                        <a:pt x="91" y="20"/>
                      </a:lnTo>
                      <a:lnTo>
                        <a:pt x="114" y="33"/>
                      </a:lnTo>
                      <a:lnTo>
                        <a:pt x="0" y="111"/>
                      </a:lnTo>
                      <a:lnTo>
                        <a:pt x="4" y="139"/>
                      </a:lnTo>
                      <a:lnTo>
                        <a:pt x="71" y="167"/>
                      </a:lnTo>
                      <a:lnTo>
                        <a:pt x="150" y="76"/>
                      </a:lnTo>
                      <a:lnTo>
                        <a:pt x="153" y="92"/>
                      </a:lnTo>
                      <a:lnTo>
                        <a:pt x="225" y="111"/>
                      </a:lnTo>
                      <a:lnTo>
                        <a:pt x="280" y="171"/>
                      </a:lnTo>
                      <a:lnTo>
                        <a:pt x="328" y="241"/>
                      </a:lnTo>
                      <a:lnTo>
                        <a:pt x="312" y="329"/>
                      </a:lnTo>
                      <a:lnTo>
                        <a:pt x="352" y="309"/>
                      </a:lnTo>
                      <a:lnTo>
                        <a:pt x="394" y="348"/>
                      </a:lnTo>
                      <a:lnTo>
                        <a:pt x="418" y="250"/>
                      </a:lnTo>
                      <a:lnTo>
                        <a:pt x="458" y="258"/>
                      </a:lnTo>
                      <a:lnTo>
                        <a:pt x="418" y="182"/>
                      </a:lnTo>
                      <a:lnTo>
                        <a:pt x="339" y="144"/>
                      </a:lnTo>
                      <a:lnTo>
                        <a:pt x="304" y="96"/>
                      </a:lnTo>
                      <a:lnTo>
                        <a:pt x="232" y="0"/>
                      </a:lnTo>
                      <a:lnTo>
                        <a:pt x="146" y="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92" name="Freeform 202"/>
                <p:cNvSpPr>
                  <a:spLocks/>
                </p:cNvSpPr>
                <p:nvPr/>
              </p:nvSpPr>
              <p:spPr bwMode="auto">
                <a:xfrm>
                  <a:off x="1344" y="1931"/>
                  <a:ext cx="43" cy="106"/>
                </a:xfrm>
                <a:custGeom>
                  <a:avLst/>
                  <a:gdLst/>
                  <a:ahLst/>
                  <a:cxnLst>
                    <a:cxn ang="0">
                      <a:pos x="103" y="12"/>
                    </a:cxn>
                    <a:cxn ang="0">
                      <a:pos x="55" y="20"/>
                    </a:cxn>
                    <a:cxn ang="0">
                      <a:pos x="13" y="67"/>
                    </a:cxn>
                    <a:cxn ang="0">
                      <a:pos x="0" y="111"/>
                    </a:cxn>
                    <a:cxn ang="0">
                      <a:pos x="33" y="83"/>
                    </a:cxn>
                    <a:cxn ang="0">
                      <a:pos x="20" y="142"/>
                    </a:cxn>
                    <a:cxn ang="0">
                      <a:pos x="13" y="182"/>
                    </a:cxn>
                    <a:cxn ang="0">
                      <a:pos x="9" y="269"/>
                    </a:cxn>
                    <a:cxn ang="0">
                      <a:pos x="48" y="317"/>
                    </a:cxn>
                    <a:cxn ang="0">
                      <a:pos x="99" y="277"/>
                    </a:cxn>
                    <a:cxn ang="0">
                      <a:pos x="72" y="150"/>
                    </a:cxn>
                    <a:cxn ang="0">
                      <a:pos x="76" y="98"/>
                    </a:cxn>
                    <a:cxn ang="0">
                      <a:pos x="120" y="76"/>
                    </a:cxn>
                    <a:cxn ang="0">
                      <a:pos x="131" y="48"/>
                    </a:cxn>
                    <a:cxn ang="0">
                      <a:pos x="103" y="0"/>
                    </a:cxn>
                    <a:cxn ang="0">
                      <a:pos x="103" y="12"/>
                    </a:cxn>
                  </a:cxnLst>
                  <a:rect l="0" t="0" r="r" b="b"/>
                  <a:pathLst>
                    <a:path w="131" h="317">
                      <a:moveTo>
                        <a:pt x="103" y="12"/>
                      </a:moveTo>
                      <a:lnTo>
                        <a:pt x="55" y="20"/>
                      </a:lnTo>
                      <a:lnTo>
                        <a:pt x="13" y="67"/>
                      </a:lnTo>
                      <a:lnTo>
                        <a:pt x="0" y="111"/>
                      </a:lnTo>
                      <a:lnTo>
                        <a:pt x="33" y="83"/>
                      </a:lnTo>
                      <a:lnTo>
                        <a:pt x="20" y="142"/>
                      </a:lnTo>
                      <a:lnTo>
                        <a:pt x="13" y="182"/>
                      </a:lnTo>
                      <a:lnTo>
                        <a:pt x="9" y="269"/>
                      </a:lnTo>
                      <a:lnTo>
                        <a:pt x="48" y="317"/>
                      </a:lnTo>
                      <a:lnTo>
                        <a:pt x="99" y="277"/>
                      </a:lnTo>
                      <a:lnTo>
                        <a:pt x="72" y="150"/>
                      </a:lnTo>
                      <a:lnTo>
                        <a:pt x="76" y="98"/>
                      </a:lnTo>
                      <a:lnTo>
                        <a:pt x="120" y="76"/>
                      </a:lnTo>
                      <a:lnTo>
                        <a:pt x="131" y="48"/>
                      </a:lnTo>
                      <a:lnTo>
                        <a:pt x="103" y="0"/>
                      </a:lnTo>
                      <a:lnTo>
                        <a:pt x="103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93" name="Freeform 203"/>
                <p:cNvSpPr>
                  <a:spLocks/>
                </p:cNvSpPr>
                <p:nvPr/>
              </p:nvSpPr>
              <p:spPr bwMode="auto">
                <a:xfrm>
                  <a:off x="1344" y="1931"/>
                  <a:ext cx="43" cy="106"/>
                </a:xfrm>
                <a:custGeom>
                  <a:avLst/>
                  <a:gdLst/>
                  <a:ahLst/>
                  <a:cxnLst>
                    <a:cxn ang="0">
                      <a:pos x="103" y="12"/>
                    </a:cxn>
                    <a:cxn ang="0">
                      <a:pos x="55" y="20"/>
                    </a:cxn>
                    <a:cxn ang="0">
                      <a:pos x="13" y="67"/>
                    </a:cxn>
                    <a:cxn ang="0">
                      <a:pos x="0" y="111"/>
                    </a:cxn>
                    <a:cxn ang="0">
                      <a:pos x="33" y="83"/>
                    </a:cxn>
                    <a:cxn ang="0">
                      <a:pos x="20" y="142"/>
                    </a:cxn>
                    <a:cxn ang="0">
                      <a:pos x="13" y="182"/>
                    </a:cxn>
                    <a:cxn ang="0">
                      <a:pos x="9" y="269"/>
                    </a:cxn>
                    <a:cxn ang="0">
                      <a:pos x="48" y="317"/>
                    </a:cxn>
                    <a:cxn ang="0">
                      <a:pos x="99" y="277"/>
                    </a:cxn>
                    <a:cxn ang="0">
                      <a:pos x="72" y="150"/>
                    </a:cxn>
                    <a:cxn ang="0">
                      <a:pos x="76" y="98"/>
                    </a:cxn>
                    <a:cxn ang="0">
                      <a:pos x="120" y="76"/>
                    </a:cxn>
                    <a:cxn ang="0">
                      <a:pos x="131" y="48"/>
                    </a:cxn>
                    <a:cxn ang="0">
                      <a:pos x="103" y="0"/>
                    </a:cxn>
                  </a:cxnLst>
                  <a:rect l="0" t="0" r="r" b="b"/>
                  <a:pathLst>
                    <a:path w="131" h="317">
                      <a:moveTo>
                        <a:pt x="103" y="12"/>
                      </a:moveTo>
                      <a:lnTo>
                        <a:pt x="55" y="20"/>
                      </a:lnTo>
                      <a:lnTo>
                        <a:pt x="13" y="67"/>
                      </a:lnTo>
                      <a:lnTo>
                        <a:pt x="0" y="111"/>
                      </a:lnTo>
                      <a:lnTo>
                        <a:pt x="33" y="83"/>
                      </a:lnTo>
                      <a:lnTo>
                        <a:pt x="20" y="142"/>
                      </a:lnTo>
                      <a:lnTo>
                        <a:pt x="13" y="182"/>
                      </a:lnTo>
                      <a:lnTo>
                        <a:pt x="9" y="269"/>
                      </a:lnTo>
                      <a:lnTo>
                        <a:pt x="48" y="317"/>
                      </a:lnTo>
                      <a:lnTo>
                        <a:pt x="99" y="277"/>
                      </a:lnTo>
                      <a:lnTo>
                        <a:pt x="72" y="150"/>
                      </a:lnTo>
                      <a:lnTo>
                        <a:pt x="76" y="98"/>
                      </a:lnTo>
                      <a:lnTo>
                        <a:pt x="120" y="76"/>
                      </a:lnTo>
                      <a:lnTo>
                        <a:pt x="131" y="48"/>
                      </a:lnTo>
                      <a:lnTo>
                        <a:pt x="103" y="0"/>
                      </a:ln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94" name="Freeform 204"/>
                <p:cNvSpPr>
                  <a:spLocks/>
                </p:cNvSpPr>
                <p:nvPr/>
              </p:nvSpPr>
              <p:spPr bwMode="auto">
                <a:xfrm>
                  <a:off x="2748" y="2754"/>
                  <a:ext cx="24" cy="12"/>
                </a:xfrm>
                <a:custGeom>
                  <a:avLst/>
                  <a:gdLst/>
                  <a:ahLst/>
                  <a:cxnLst>
                    <a:cxn ang="0">
                      <a:pos x="71" y="0"/>
                    </a:cxn>
                    <a:cxn ang="0">
                      <a:pos x="6" y="5"/>
                    </a:cxn>
                    <a:cxn ang="0">
                      <a:pos x="0" y="23"/>
                    </a:cxn>
                    <a:cxn ang="0">
                      <a:pos x="11" y="36"/>
                    </a:cxn>
                    <a:cxn ang="0">
                      <a:pos x="59" y="33"/>
                    </a:cxn>
                    <a:cxn ang="0">
                      <a:pos x="71" y="0"/>
                    </a:cxn>
                  </a:cxnLst>
                  <a:rect l="0" t="0" r="r" b="b"/>
                  <a:pathLst>
                    <a:path w="71" h="36">
                      <a:moveTo>
                        <a:pt x="71" y="0"/>
                      </a:moveTo>
                      <a:lnTo>
                        <a:pt x="6" y="5"/>
                      </a:lnTo>
                      <a:lnTo>
                        <a:pt x="0" y="23"/>
                      </a:lnTo>
                      <a:lnTo>
                        <a:pt x="11" y="36"/>
                      </a:lnTo>
                      <a:lnTo>
                        <a:pt x="59" y="33"/>
                      </a:lnTo>
                      <a:lnTo>
                        <a:pt x="71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95" name="Freeform 205"/>
                <p:cNvSpPr>
                  <a:spLocks/>
                </p:cNvSpPr>
                <p:nvPr/>
              </p:nvSpPr>
              <p:spPr bwMode="auto">
                <a:xfrm>
                  <a:off x="3040" y="2797"/>
                  <a:ext cx="28" cy="29"/>
                </a:xfrm>
                <a:custGeom>
                  <a:avLst/>
                  <a:gdLst/>
                  <a:ahLst/>
                  <a:cxnLst>
                    <a:cxn ang="0">
                      <a:pos x="40" y="0"/>
                    </a:cxn>
                    <a:cxn ang="0">
                      <a:pos x="12" y="14"/>
                    </a:cxn>
                    <a:cxn ang="0">
                      <a:pos x="17" y="43"/>
                    </a:cxn>
                    <a:cxn ang="0">
                      <a:pos x="0" y="59"/>
                    </a:cxn>
                    <a:cxn ang="0">
                      <a:pos x="2" y="87"/>
                    </a:cxn>
                    <a:cxn ang="0">
                      <a:pos x="30" y="83"/>
                    </a:cxn>
                    <a:cxn ang="0">
                      <a:pos x="68" y="83"/>
                    </a:cxn>
                    <a:cxn ang="0">
                      <a:pos x="83" y="63"/>
                    </a:cxn>
                    <a:cxn ang="0">
                      <a:pos x="73" y="11"/>
                    </a:cxn>
                    <a:cxn ang="0">
                      <a:pos x="40" y="0"/>
                    </a:cxn>
                  </a:cxnLst>
                  <a:rect l="0" t="0" r="r" b="b"/>
                  <a:pathLst>
                    <a:path w="83" h="87">
                      <a:moveTo>
                        <a:pt x="40" y="0"/>
                      </a:moveTo>
                      <a:lnTo>
                        <a:pt x="12" y="14"/>
                      </a:lnTo>
                      <a:lnTo>
                        <a:pt x="17" y="43"/>
                      </a:lnTo>
                      <a:lnTo>
                        <a:pt x="0" y="59"/>
                      </a:lnTo>
                      <a:lnTo>
                        <a:pt x="2" y="87"/>
                      </a:lnTo>
                      <a:lnTo>
                        <a:pt x="30" y="83"/>
                      </a:lnTo>
                      <a:lnTo>
                        <a:pt x="68" y="83"/>
                      </a:lnTo>
                      <a:lnTo>
                        <a:pt x="83" y="63"/>
                      </a:lnTo>
                      <a:lnTo>
                        <a:pt x="73" y="11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n w="28575">
                      <a:solidFill>
                        <a:schemeClr val="tx1"/>
                      </a:solidFill>
                    </a:ln>
                  </a:endParaRPr>
                </a:p>
              </p:txBody>
            </p:sp>
          </p:grpSp>
          <p:sp>
            <p:nvSpPr>
              <p:cNvPr id="13" name="Freeform 206"/>
              <p:cNvSpPr>
                <a:spLocks/>
              </p:cNvSpPr>
              <p:nvPr/>
            </p:nvSpPr>
            <p:spPr bwMode="auto">
              <a:xfrm>
                <a:off x="4972698" y="4782503"/>
                <a:ext cx="320000" cy="323042"/>
              </a:xfrm>
              <a:custGeom>
                <a:avLst/>
                <a:gdLst/>
                <a:ahLst/>
                <a:cxnLst>
                  <a:cxn ang="0">
                    <a:pos x="395" y="2"/>
                  </a:cxn>
                  <a:cxn ang="0">
                    <a:pos x="388" y="29"/>
                  </a:cxn>
                  <a:cxn ang="0">
                    <a:pos x="352" y="45"/>
                  </a:cxn>
                  <a:cxn ang="0">
                    <a:pos x="334" y="77"/>
                  </a:cxn>
                  <a:cxn ang="0">
                    <a:pos x="322" y="215"/>
                  </a:cxn>
                  <a:cxn ang="0">
                    <a:pos x="342" y="235"/>
                  </a:cxn>
                  <a:cxn ang="0">
                    <a:pos x="374" y="239"/>
                  </a:cxn>
                  <a:cxn ang="0">
                    <a:pos x="381" y="294"/>
                  </a:cxn>
                  <a:cxn ang="0">
                    <a:pos x="370" y="324"/>
                  </a:cxn>
                  <a:cxn ang="0">
                    <a:pos x="320" y="326"/>
                  </a:cxn>
                  <a:cxn ang="0">
                    <a:pos x="301" y="302"/>
                  </a:cxn>
                  <a:cxn ang="0">
                    <a:pos x="291" y="253"/>
                  </a:cxn>
                  <a:cxn ang="0">
                    <a:pos x="254" y="233"/>
                  </a:cxn>
                  <a:cxn ang="0">
                    <a:pos x="249" y="215"/>
                  </a:cxn>
                  <a:cxn ang="0">
                    <a:pos x="213" y="224"/>
                  </a:cxn>
                  <a:cxn ang="0">
                    <a:pos x="199" y="251"/>
                  </a:cxn>
                  <a:cxn ang="0">
                    <a:pos x="178" y="243"/>
                  </a:cxn>
                  <a:cxn ang="0">
                    <a:pos x="164" y="195"/>
                  </a:cxn>
                  <a:cxn ang="0">
                    <a:pos x="115" y="190"/>
                  </a:cxn>
                  <a:cxn ang="0">
                    <a:pos x="109" y="297"/>
                  </a:cxn>
                  <a:cxn ang="0">
                    <a:pos x="67" y="297"/>
                  </a:cxn>
                  <a:cxn ang="0">
                    <a:pos x="51" y="269"/>
                  </a:cxn>
                  <a:cxn ang="0">
                    <a:pos x="33" y="270"/>
                  </a:cxn>
                  <a:cxn ang="0">
                    <a:pos x="32" y="297"/>
                  </a:cxn>
                  <a:cxn ang="0">
                    <a:pos x="2" y="300"/>
                  </a:cxn>
                  <a:cxn ang="0">
                    <a:pos x="0" y="422"/>
                  </a:cxn>
                  <a:cxn ang="0">
                    <a:pos x="5" y="462"/>
                  </a:cxn>
                  <a:cxn ang="0">
                    <a:pos x="40" y="508"/>
                  </a:cxn>
                  <a:cxn ang="0">
                    <a:pos x="41" y="531"/>
                  </a:cxn>
                  <a:cxn ang="0">
                    <a:pos x="65" y="538"/>
                  </a:cxn>
                  <a:cxn ang="0">
                    <a:pos x="185" y="545"/>
                  </a:cxn>
                  <a:cxn ang="0">
                    <a:pos x="213" y="535"/>
                  </a:cxn>
                  <a:cxn ang="0">
                    <a:pos x="254" y="535"/>
                  </a:cxn>
                  <a:cxn ang="0">
                    <a:pos x="281" y="525"/>
                  </a:cxn>
                  <a:cxn ang="0">
                    <a:pos x="287" y="493"/>
                  </a:cxn>
                  <a:cxn ang="0">
                    <a:pos x="310" y="486"/>
                  </a:cxn>
                  <a:cxn ang="0">
                    <a:pos x="328" y="474"/>
                  </a:cxn>
                  <a:cxn ang="0">
                    <a:pos x="332" y="442"/>
                  </a:cxn>
                  <a:cxn ang="0">
                    <a:pos x="374" y="436"/>
                  </a:cxn>
                  <a:cxn ang="0">
                    <a:pos x="391" y="411"/>
                  </a:cxn>
                  <a:cxn ang="0">
                    <a:pos x="464" y="395"/>
                  </a:cxn>
                  <a:cxn ang="0">
                    <a:pos x="477" y="366"/>
                  </a:cxn>
                  <a:cxn ang="0">
                    <a:pos x="514" y="348"/>
                  </a:cxn>
                  <a:cxn ang="0">
                    <a:pos x="519" y="263"/>
                  </a:cxn>
                  <a:cxn ang="0">
                    <a:pos x="546" y="241"/>
                  </a:cxn>
                  <a:cxn ang="0">
                    <a:pos x="533" y="187"/>
                  </a:cxn>
                  <a:cxn ang="0">
                    <a:pos x="537" y="125"/>
                  </a:cxn>
                  <a:cxn ang="0">
                    <a:pos x="508" y="81"/>
                  </a:cxn>
                  <a:cxn ang="0">
                    <a:pos x="467" y="59"/>
                  </a:cxn>
                  <a:cxn ang="0">
                    <a:pos x="436" y="25"/>
                  </a:cxn>
                  <a:cxn ang="0">
                    <a:pos x="429" y="0"/>
                  </a:cxn>
                  <a:cxn ang="0">
                    <a:pos x="395" y="2"/>
                  </a:cxn>
                </a:cxnLst>
                <a:rect l="0" t="0" r="r" b="b"/>
                <a:pathLst>
                  <a:path w="546" h="545">
                    <a:moveTo>
                      <a:pt x="395" y="2"/>
                    </a:moveTo>
                    <a:lnTo>
                      <a:pt x="388" y="29"/>
                    </a:lnTo>
                    <a:lnTo>
                      <a:pt x="352" y="45"/>
                    </a:lnTo>
                    <a:lnTo>
                      <a:pt x="334" y="77"/>
                    </a:lnTo>
                    <a:lnTo>
                      <a:pt x="322" y="215"/>
                    </a:lnTo>
                    <a:lnTo>
                      <a:pt x="342" y="235"/>
                    </a:lnTo>
                    <a:lnTo>
                      <a:pt x="374" y="239"/>
                    </a:lnTo>
                    <a:lnTo>
                      <a:pt x="381" y="294"/>
                    </a:lnTo>
                    <a:lnTo>
                      <a:pt x="370" y="324"/>
                    </a:lnTo>
                    <a:lnTo>
                      <a:pt x="320" y="326"/>
                    </a:lnTo>
                    <a:lnTo>
                      <a:pt x="301" y="302"/>
                    </a:lnTo>
                    <a:lnTo>
                      <a:pt x="291" y="253"/>
                    </a:lnTo>
                    <a:lnTo>
                      <a:pt x="254" y="233"/>
                    </a:lnTo>
                    <a:lnTo>
                      <a:pt x="249" y="215"/>
                    </a:lnTo>
                    <a:lnTo>
                      <a:pt x="213" y="224"/>
                    </a:lnTo>
                    <a:lnTo>
                      <a:pt x="199" y="251"/>
                    </a:lnTo>
                    <a:lnTo>
                      <a:pt x="178" y="243"/>
                    </a:lnTo>
                    <a:lnTo>
                      <a:pt x="164" y="195"/>
                    </a:lnTo>
                    <a:lnTo>
                      <a:pt x="115" y="190"/>
                    </a:lnTo>
                    <a:lnTo>
                      <a:pt x="109" y="297"/>
                    </a:lnTo>
                    <a:lnTo>
                      <a:pt x="67" y="297"/>
                    </a:lnTo>
                    <a:lnTo>
                      <a:pt x="51" y="269"/>
                    </a:lnTo>
                    <a:lnTo>
                      <a:pt x="33" y="270"/>
                    </a:lnTo>
                    <a:lnTo>
                      <a:pt x="32" y="297"/>
                    </a:lnTo>
                    <a:lnTo>
                      <a:pt x="2" y="300"/>
                    </a:lnTo>
                    <a:lnTo>
                      <a:pt x="0" y="422"/>
                    </a:lnTo>
                    <a:lnTo>
                      <a:pt x="5" y="462"/>
                    </a:lnTo>
                    <a:lnTo>
                      <a:pt x="40" y="508"/>
                    </a:lnTo>
                    <a:lnTo>
                      <a:pt x="41" y="531"/>
                    </a:lnTo>
                    <a:lnTo>
                      <a:pt x="65" y="538"/>
                    </a:lnTo>
                    <a:lnTo>
                      <a:pt x="185" y="545"/>
                    </a:lnTo>
                    <a:lnTo>
                      <a:pt x="213" y="535"/>
                    </a:lnTo>
                    <a:lnTo>
                      <a:pt x="254" y="535"/>
                    </a:lnTo>
                    <a:lnTo>
                      <a:pt x="281" y="525"/>
                    </a:lnTo>
                    <a:lnTo>
                      <a:pt x="287" y="493"/>
                    </a:lnTo>
                    <a:lnTo>
                      <a:pt x="310" y="486"/>
                    </a:lnTo>
                    <a:lnTo>
                      <a:pt x="328" y="474"/>
                    </a:lnTo>
                    <a:lnTo>
                      <a:pt x="332" y="442"/>
                    </a:lnTo>
                    <a:lnTo>
                      <a:pt x="374" y="436"/>
                    </a:lnTo>
                    <a:lnTo>
                      <a:pt x="391" y="411"/>
                    </a:lnTo>
                    <a:lnTo>
                      <a:pt x="464" y="395"/>
                    </a:lnTo>
                    <a:lnTo>
                      <a:pt x="477" y="366"/>
                    </a:lnTo>
                    <a:lnTo>
                      <a:pt x="514" y="348"/>
                    </a:lnTo>
                    <a:lnTo>
                      <a:pt x="519" y="263"/>
                    </a:lnTo>
                    <a:lnTo>
                      <a:pt x="546" y="241"/>
                    </a:lnTo>
                    <a:lnTo>
                      <a:pt x="533" y="187"/>
                    </a:lnTo>
                    <a:lnTo>
                      <a:pt x="537" y="125"/>
                    </a:lnTo>
                    <a:lnTo>
                      <a:pt x="508" y="81"/>
                    </a:lnTo>
                    <a:lnTo>
                      <a:pt x="467" y="59"/>
                    </a:lnTo>
                    <a:lnTo>
                      <a:pt x="436" y="25"/>
                    </a:lnTo>
                    <a:lnTo>
                      <a:pt x="429" y="0"/>
                    </a:lnTo>
                    <a:lnTo>
                      <a:pt x="395" y="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4" name="Freeform 207"/>
              <p:cNvSpPr>
                <a:spLocks/>
              </p:cNvSpPr>
              <p:nvPr/>
            </p:nvSpPr>
            <p:spPr bwMode="auto">
              <a:xfrm>
                <a:off x="6518194" y="4251792"/>
                <a:ext cx="52747" cy="111822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4" y="56"/>
                  </a:cxn>
                  <a:cxn ang="0">
                    <a:pos x="0" y="127"/>
                  </a:cxn>
                  <a:cxn ang="0">
                    <a:pos x="28" y="190"/>
                  </a:cxn>
                  <a:cxn ang="0">
                    <a:pos x="90" y="179"/>
                  </a:cxn>
                  <a:cxn ang="0">
                    <a:pos x="90" y="63"/>
                  </a:cxn>
                  <a:cxn ang="0">
                    <a:pos x="70" y="36"/>
                  </a:cxn>
                  <a:cxn ang="0">
                    <a:pos x="31" y="0"/>
                  </a:cxn>
                </a:cxnLst>
                <a:rect l="0" t="0" r="r" b="b"/>
                <a:pathLst>
                  <a:path w="90" h="190">
                    <a:moveTo>
                      <a:pt x="31" y="0"/>
                    </a:moveTo>
                    <a:lnTo>
                      <a:pt x="4" y="56"/>
                    </a:lnTo>
                    <a:lnTo>
                      <a:pt x="0" y="127"/>
                    </a:lnTo>
                    <a:lnTo>
                      <a:pt x="28" y="190"/>
                    </a:lnTo>
                    <a:lnTo>
                      <a:pt x="90" y="179"/>
                    </a:lnTo>
                    <a:lnTo>
                      <a:pt x="90" y="63"/>
                    </a:lnTo>
                    <a:lnTo>
                      <a:pt x="70" y="36"/>
                    </a:lnTo>
                    <a:lnTo>
                      <a:pt x="31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5" name="Freeform 208"/>
              <p:cNvSpPr>
                <a:spLocks/>
              </p:cNvSpPr>
              <p:nvPr/>
            </p:nvSpPr>
            <p:spPr bwMode="auto">
              <a:xfrm>
                <a:off x="4253576" y="4092046"/>
                <a:ext cx="210989" cy="156196"/>
              </a:xfrm>
              <a:custGeom>
                <a:avLst/>
                <a:gdLst/>
                <a:ahLst/>
                <a:cxnLst>
                  <a:cxn ang="0">
                    <a:pos x="360" y="133"/>
                  </a:cxn>
                  <a:cxn ang="0">
                    <a:pos x="347" y="181"/>
                  </a:cxn>
                  <a:cxn ang="0">
                    <a:pos x="297" y="197"/>
                  </a:cxn>
                  <a:cxn ang="0">
                    <a:pos x="261" y="245"/>
                  </a:cxn>
                  <a:cxn ang="0">
                    <a:pos x="239" y="248"/>
                  </a:cxn>
                  <a:cxn ang="0">
                    <a:pos x="201" y="241"/>
                  </a:cxn>
                  <a:cxn ang="0">
                    <a:pos x="169" y="221"/>
                  </a:cxn>
                  <a:cxn ang="0">
                    <a:pos x="142" y="221"/>
                  </a:cxn>
                  <a:cxn ang="0">
                    <a:pos x="119" y="263"/>
                  </a:cxn>
                  <a:cxn ang="0">
                    <a:pos x="29" y="260"/>
                  </a:cxn>
                  <a:cxn ang="0">
                    <a:pos x="0" y="240"/>
                  </a:cxn>
                  <a:cxn ang="0">
                    <a:pos x="15" y="178"/>
                  </a:cxn>
                  <a:cxn ang="0">
                    <a:pos x="46" y="134"/>
                  </a:cxn>
                  <a:cxn ang="0">
                    <a:pos x="62" y="99"/>
                  </a:cxn>
                  <a:cxn ang="0">
                    <a:pos x="74" y="75"/>
                  </a:cxn>
                  <a:cxn ang="0">
                    <a:pos x="134" y="55"/>
                  </a:cxn>
                  <a:cxn ang="0">
                    <a:pos x="157" y="31"/>
                  </a:cxn>
                  <a:cxn ang="0">
                    <a:pos x="180" y="0"/>
                  </a:cxn>
                  <a:cxn ang="0">
                    <a:pos x="257" y="4"/>
                  </a:cxn>
                  <a:cxn ang="0">
                    <a:pos x="273" y="30"/>
                  </a:cxn>
                  <a:cxn ang="0">
                    <a:pos x="301" y="46"/>
                  </a:cxn>
                  <a:cxn ang="0">
                    <a:pos x="305" y="94"/>
                  </a:cxn>
                  <a:cxn ang="0">
                    <a:pos x="336" y="98"/>
                  </a:cxn>
                  <a:cxn ang="0">
                    <a:pos x="360" y="133"/>
                  </a:cxn>
                </a:cxnLst>
                <a:rect l="0" t="0" r="r" b="b"/>
                <a:pathLst>
                  <a:path w="360" h="263">
                    <a:moveTo>
                      <a:pt x="360" y="133"/>
                    </a:moveTo>
                    <a:lnTo>
                      <a:pt x="347" y="181"/>
                    </a:lnTo>
                    <a:lnTo>
                      <a:pt x="297" y="197"/>
                    </a:lnTo>
                    <a:lnTo>
                      <a:pt x="261" y="245"/>
                    </a:lnTo>
                    <a:lnTo>
                      <a:pt x="239" y="248"/>
                    </a:lnTo>
                    <a:lnTo>
                      <a:pt x="201" y="241"/>
                    </a:lnTo>
                    <a:lnTo>
                      <a:pt x="169" y="221"/>
                    </a:lnTo>
                    <a:lnTo>
                      <a:pt x="142" y="221"/>
                    </a:lnTo>
                    <a:lnTo>
                      <a:pt x="119" y="263"/>
                    </a:lnTo>
                    <a:lnTo>
                      <a:pt x="29" y="260"/>
                    </a:lnTo>
                    <a:lnTo>
                      <a:pt x="0" y="240"/>
                    </a:lnTo>
                    <a:lnTo>
                      <a:pt x="15" y="178"/>
                    </a:lnTo>
                    <a:lnTo>
                      <a:pt x="46" y="134"/>
                    </a:lnTo>
                    <a:lnTo>
                      <a:pt x="62" y="99"/>
                    </a:lnTo>
                    <a:lnTo>
                      <a:pt x="74" y="75"/>
                    </a:lnTo>
                    <a:lnTo>
                      <a:pt x="134" y="55"/>
                    </a:lnTo>
                    <a:lnTo>
                      <a:pt x="157" y="31"/>
                    </a:lnTo>
                    <a:lnTo>
                      <a:pt x="180" y="0"/>
                    </a:lnTo>
                    <a:lnTo>
                      <a:pt x="257" y="4"/>
                    </a:lnTo>
                    <a:lnTo>
                      <a:pt x="273" y="30"/>
                    </a:lnTo>
                    <a:lnTo>
                      <a:pt x="301" y="46"/>
                    </a:lnTo>
                    <a:lnTo>
                      <a:pt x="305" y="94"/>
                    </a:lnTo>
                    <a:lnTo>
                      <a:pt x="336" y="98"/>
                    </a:lnTo>
                    <a:lnTo>
                      <a:pt x="360" y="133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6" name="Freeform 209"/>
              <p:cNvSpPr>
                <a:spLocks/>
              </p:cNvSpPr>
              <p:nvPr/>
            </p:nvSpPr>
            <p:spPr bwMode="auto">
              <a:xfrm>
                <a:off x="3998630" y="4163044"/>
                <a:ext cx="209231" cy="172171"/>
              </a:xfrm>
              <a:custGeom>
                <a:avLst/>
                <a:gdLst/>
                <a:ahLst/>
                <a:cxnLst>
                  <a:cxn ang="0">
                    <a:pos x="0" y="51"/>
                  </a:cxn>
                  <a:cxn ang="0">
                    <a:pos x="24" y="19"/>
                  </a:cxn>
                  <a:cxn ang="0">
                    <a:pos x="79" y="0"/>
                  </a:cxn>
                  <a:cxn ang="0">
                    <a:pos x="143" y="11"/>
                  </a:cxn>
                  <a:cxn ang="0">
                    <a:pos x="194" y="11"/>
                  </a:cxn>
                  <a:cxn ang="0">
                    <a:pos x="240" y="24"/>
                  </a:cxn>
                  <a:cxn ang="0">
                    <a:pos x="292" y="36"/>
                  </a:cxn>
                  <a:cxn ang="0">
                    <a:pos x="328" y="71"/>
                  </a:cxn>
                  <a:cxn ang="0">
                    <a:pos x="341" y="134"/>
                  </a:cxn>
                  <a:cxn ang="0">
                    <a:pos x="324" y="169"/>
                  </a:cxn>
                  <a:cxn ang="0">
                    <a:pos x="357" y="197"/>
                  </a:cxn>
                  <a:cxn ang="0">
                    <a:pos x="305" y="232"/>
                  </a:cxn>
                  <a:cxn ang="0">
                    <a:pos x="293" y="292"/>
                  </a:cxn>
                  <a:cxn ang="0">
                    <a:pos x="256" y="281"/>
                  </a:cxn>
                  <a:cxn ang="0">
                    <a:pos x="229" y="226"/>
                  </a:cxn>
                  <a:cxn ang="0">
                    <a:pos x="216" y="174"/>
                  </a:cxn>
                  <a:cxn ang="0">
                    <a:pos x="166" y="147"/>
                  </a:cxn>
                  <a:cxn ang="0">
                    <a:pos x="126" y="167"/>
                  </a:cxn>
                  <a:cxn ang="0">
                    <a:pos x="78" y="178"/>
                  </a:cxn>
                  <a:cxn ang="0">
                    <a:pos x="23" y="119"/>
                  </a:cxn>
                  <a:cxn ang="0">
                    <a:pos x="0" y="51"/>
                  </a:cxn>
                </a:cxnLst>
                <a:rect l="0" t="0" r="r" b="b"/>
                <a:pathLst>
                  <a:path w="357" h="292">
                    <a:moveTo>
                      <a:pt x="0" y="51"/>
                    </a:moveTo>
                    <a:lnTo>
                      <a:pt x="24" y="19"/>
                    </a:lnTo>
                    <a:lnTo>
                      <a:pt x="79" y="0"/>
                    </a:lnTo>
                    <a:lnTo>
                      <a:pt x="143" y="11"/>
                    </a:lnTo>
                    <a:lnTo>
                      <a:pt x="194" y="11"/>
                    </a:lnTo>
                    <a:lnTo>
                      <a:pt x="240" y="24"/>
                    </a:lnTo>
                    <a:lnTo>
                      <a:pt x="292" y="36"/>
                    </a:lnTo>
                    <a:lnTo>
                      <a:pt x="328" y="71"/>
                    </a:lnTo>
                    <a:lnTo>
                      <a:pt x="341" y="134"/>
                    </a:lnTo>
                    <a:lnTo>
                      <a:pt x="324" y="169"/>
                    </a:lnTo>
                    <a:lnTo>
                      <a:pt x="357" y="197"/>
                    </a:lnTo>
                    <a:lnTo>
                      <a:pt x="305" y="232"/>
                    </a:lnTo>
                    <a:lnTo>
                      <a:pt x="293" y="292"/>
                    </a:lnTo>
                    <a:lnTo>
                      <a:pt x="256" y="281"/>
                    </a:lnTo>
                    <a:lnTo>
                      <a:pt x="229" y="226"/>
                    </a:lnTo>
                    <a:lnTo>
                      <a:pt x="216" y="174"/>
                    </a:lnTo>
                    <a:lnTo>
                      <a:pt x="166" y="147"/>
                    </a:lnTo>
                    <a:lnTo>
                      <a:pt x="126" y="167"/>
                    </a:lnTo>
                    <a:lnTo>
                      <a:pt x="78" y="178"/>
                    </a:lnTo>
                    <a:lnTo>
                      <a:pt x="23" y="119"/>
                    </a:lnTo>
                    <a:lnTo>
                      <a:pt x="0" y="51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7" name="Freeform 210"/>
              <p:cNvSpPr>
                <a:spLocks/>
              </p:cNvSpPr>
              <p:nvPr/>
            </p:nvSpPr>
            <p:spPr bwMode="auto">
              <a:xfrm>
                <a:off x="4320389" y="4223392"/>
                <a:ext cx="98462" cy="175721"/>
              </a:xfrm>
              <a:custGeom>
                <a:avLst/>
                <a:gdLst/>
                <a:ahLst/>
                <a:cxnLst>
                  <a:cxn ang="0">
                    <a:pos x="8" y="287"/>
                  </a:cxn>
                  <a:cxn ang="0">
                    <a:pos x="0" y="212"/>
                  </a:cxn>
                  <a:cxn ang="0">
                    <a:pos x="8" y="142"/>
                  </a:cxn>
                  <a:cxn ang="0">
                    <a:pos x="32" y="138"/>
                  </a:cxn>
                  <a:cxn ang="0">
                    <a:pos x="35" y="101"/>
                  </a:cxn>
                  <a:cxn ang="0">
                    <a:pos x="8" y="86"/>
                  </a:cxn>
                  <a:cxn ang="0">
                    <a:pos x="4" y="42"/>
                  </a:cxn>
                  <a:cxn ang="0">
                    <a:pos x="27" y="0"/>
                  </a:cxn>
                  <a:cxn ang="0">
                    <a:pos x="54" y="0"/>
                  </a:cxn>
                  <a:cxn ang="0">
                    <a:pos x="86" y="20"/>
                  </a:cxn>
                  <a:cxn ang="0">
                    <a:pos x="124" y="27"/>
                  </a:cxn>
                  <a:cxn ang="0">
                    <a:pos x="130" y="71"/>
                  </a:cxn>
                  <a:cxn ang="0">
                    <a:pos x="148" y="84"/>
                  </a:cxn>
                  <a:cxn ang="0">
                    <a:pos x="145" y="123"/>
                  </a:cxn>
                  <a:cxn ang="0">
                    <a:pos x="153" y="186"/>
                  </a:cxn>
                  <a:cxn ang="0">
                    <a:pos x="168" y="246"/>
                  </a:cxn>
                  <a:cxn ang="0">
                    <a:pos x="148" y="268"/>
                  </a:cxn>
                  <a:cxn ang="0">
                    <a:pos x="113" y="268"/>
                  </a:cxn>
                  <a:cxn ang="0">
                    <a:pos x="93" y="292"/>
                  </a:cxn>
                  <a:cxn ang="0">
                    <a:pos x="58" y="296"/>
                  </a:cxn>
                  <a:cxn ang="0">
                    <a:pos x="8" y="287"/>
                  </a:cxn>
                </a:cxnLst>
                <a:rect l="0" t="0" r="r" b="b"/>
                <a:pathLst>
                  <a:path w="168" h="296">
                    <a:moveTo>
                      <a:pt x="8" y="287"/>
                    </a:moveTo>
                    <a:lnTo>
                      <a:pt x="0" y="212"/>
                    </a:lnTo>
                    <a:lnTo>
                      <a:pt x="8" y="142"/>
                    </a:lnTo>
                    <a:lnTo>
                      <a:pt x="32" y="138"/>
                    </a:lnTo>
                    <a:lnTo>
                      <a:pt x="35" y="101"/>
                    </a:lnTo>
                    <a:lnTo>
                      <a:pt x="8" y="86"/>
                    </a:lnTo>
                    <a:lnTo>
                      <a:pt x="4" y="42"/>
                    </a:lnTo>
                    <a:lnTo>
                      <a:pt x="27" y="0"/>
                    </a:lnTo>
                    <a:lnTo>
                      <a:pt x="54" y="0"/>
                    </a:lnTo>
                    <a:lnTo>
                      <a:pt x="86" y="20"/>
                    </a:lnTo>
                    <a:lnTo>
                      <a:pt x="124" y="27"/>
                    </a:lnTo>
                    <a:lnTo>
                      <a:pt x="130" y="71"/>
                    </a:lnTo>
                    <a:lnTo>
                      <a:pt x="148" y="84"/>
                    </a:lnTo>
                    <a:lnTo>
                      <a:pt x="145" y="123"/>
                    </a:lnTo>
                    <a:lnTo>
                      <a:pt x="153" y="186"/>
                    </a:lnTo>
                    <a:lnTo>
                      <a:pt x="168" y="246"/>
                    </a:lnTo>
                    <a:lnTo>
                      <a:pt x="148" y="268"/>
                    </a:lnTo>
                    <a:lnTo>
                      <a:pt x="113" y="268"/>
                    </a:lnTo>
                    <a:lnTo>
                      <a:pt x="93" y="292"/>
                    </a:lnTo>
                    <a:lnTo>
                      <a:pt x="58" y="296"/>
                    </a:lnTo>
                    <a:lnTo>
                      <a:pt x="8" y="287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8" name="Freeform 211"/>
              <p:cNvSpPr>
                <a:spLocks/>
              </p:cNvSpPr>
              <p:nvPr/>
            </p:nvSpPr>
            <p:spPr bwMode="auto">
              <a:xfrm>
                <a:off x="5178412" y="4624532"/>
                <a:ext cx="45714" cy="49699"/>
              </a:xfrm>
              <a:custGeom>
                <a:avLst/>
                <a:gdLst/>
                <a:ahLst/>
                <a:cxnLst>
                  <a:cxn ang="0">
                    <a:pos x="42" y="78"/>
                  </a:cxn>
                  <a:cxn ang="0">
                    <a:pos x="78" y="73"/>
                  </a:cxn>
                  <a:cxn ang="0">
                    <a:pos x="73" y="22"/>
                  </a:cxn>
                  <a:cxn ang="0">
                    <a:pos x="61" y="0"/>
                  </a:cxn>
                  <a:cxn ang="0">
                    <a:pos x="46" y="20"/>
                  </a:cxn>
                  <a:cxn ang="0">
                    <a:pos x="8" y="20"/>
                  </a:cxn>
                  <a:cxn ang="0">
                    <a:pos x="0" y="69"/>
                  </a:cxn>
                  <a:cxn ang="0">
                    <a:pos x="18" y="85"/>
                  </a:cxn>
                  <a:cxn ang="0">
                    <a:pos x="42" y="78"/>
                  </a:cxn>
                </a:cxnLst>
                <a:rect l="0" t="0" r="r" b="b"/>
                <a:pathLst>
                  <a:path w="78" h="85">
                    <a:moveTo>
                      <a:pt x="42" y="78"/>
                    </a:moveTo>
                    <a:lnTo>
                      <a:pt x="78" y="73"/>
                    </a:lnTo>
                    <a:lnTo>
                      <a:pt x="73" y="22"/>
                    </a:lnTo>
                    <a:lnTo>
                      <a:pt x="61" y="0"/>
                    </a:lnTo>
                    <a:lnTo>
                      <a:pt x="46" y="20"/>
                    </a:lnTo>
                    <a:lnTo>
                      <a:pt x="8" y="20"/>
                    </a:lnTo>
                    <a:lnTo>
                      <a:pt x="0" y="69"/>
                    </a:lnTo>
                    <a:lnTo>
                      <a:pt x="18" y="85"/>
                    </a:lnTo>
                    <a:lnTo>
                      <a:pt x="42" y="7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9" name="Freeform 212"/>
              <p:cNvSpPr>
                <a:spLocks/>
              </p:cNvSpPr>
              <p:nvPr/>
            </p:nvSpPr>
            <p:spPr bwMode="auto">
              <a:xfrm>
                <a:off x="4830280" y="5240442"/>
                <a:ext cx="437803" cy="411790"/>
              </a:xfrm>
              <a:custGeom>
                <a:avLst/>
                <a:gdLst/>
                <a:ahLst/>
                <a:cxnLst>
                  <a:cxn ang="0">
                    <a:pos x="687" y="29"/>
                  </a:cxn>
                  <a:cxn ang="0">
                    <a:pos x="638" y="29"/>
                  </a:cxn>
                  <a:cxn ang="0">
                    <a:pos x="624" y="14"/>
                  </a:cxn>
                  <a:cxn ang="0">
                    <a:pos x="594" y="0"/>
                  </a:cxn>
                  <a:cxn ang="0">
                    <a:pos x="581" y="28"/>
                  </a:cxn>
                  <a:cxn ang="0">
                    <a:pos x="554" y="49"/>
                  </a:cxn>
                  <a:cxn ang="0">
                    <a:pos x="529" y="77"/>
                  </a:cxn>
                  <a:cxn ang="0">
                    <a:pos x="493" y="94"/>
                  </a:cxn>
                  <a:cxn ang="0">
                    <a:pos x="481" y="139"/>
                  </a:cxn>
                  <a:cxn ang="0">
                    <a:pos x="452" y="146"/>
                  </a:cxn>
                  <a:cxn ang="0">
                    <a:pos x="433" y="176"/>
                  </a:cxn>
                  <a:cxn ang="0">
                    <a:pos x="406" y="203"/>
                  </a:cxn>
                  <a:cxn ang="0">
                    <a:pos x="363" y="203"/>
                  </a:cxn>
                  <a:cxn ang="0">
                    <a:pos x="333" y="186"/>
                  </a:cxn>
                  <a:cxn ang="0">
                    <a:pos x="308" y="186"/>
                  </a:cxn>
                  <a:cxn ang="0">
                    <a:pos x="290" y="208"/>
                  </a:cxn>
                  <a:cxn ang="0">
                    <a:pos x="280" y="239"/>
                  </a:cxn>
                  <a:cxn ang="0">
                    <a:pos x="254" y="255"/>
                  </a:cxn>
                  <a:cxn ang="0">
                    <a:pos x="192" y="241"/>
                  </a:cxn>
                  <a:cxn ang="0">
                    <a:pos x="181" y="193"/>
                  </a:cxn>
                  <a:cxn ang="0">
                    <a:pos x="164" y="172"/>
                  </a:cxn>
                  <a:cxn ang="0">
                    <a:pos x="152" y="350"/>
                  </a:cxn>
                  <a:cxn ang="0">
                    <a:pos x="124" y="378"/>
                  </a:cxn>
                  <a:cxn ang="0">
                    <a:pos x="65" y="372"/>
                  </a:cxn>
                  <a:cxn ang="0">
                    <a:pos x="44" y="334"/>
                  </a:cxn>
                  <a:cxn ang="0">
                    <a:pos x="34" y="348"/>
                  </a:cxn>
                  <a:cxn ang="0">
                    <a:pos x="0" y="352"/>
                  </a:cxn>
                  <a:cxn ang="0">
                    <a:pos x="8" y="373"/>
                  </a:cxn>
                  <a:cxn ang="0">
                    <a:pos x="8" y="422"/>
                  </a:cxn>
                  <a:cxn ang="0">
                    <a:pos x="40" y="435"/>
                  </a:cxn>
                  <a:cxn ang="0">
                    <a:pos x="43" y="497"/>
                  </a:cxn>
                  <a:cxn ang="0">
                    <a:pos x="64" y="505"/>
                  </a:cxn>
                  <a:cxn ang="0">
                    <a:pos x="64" y="524"/>
                  </a:cxn>
                  <a:cxn ang="0">
                    <a:pos x="85" y="525"/>
                  </a:cxn>
                  <a:cxn ang="0">
                    <a:pos x="78" y="565"/>
                  </a:cxn>
                  <a:cxn ang="0">
                    <a:pos x="54" y="583"/>
                  </a:cxn>
                  <a:cxn ang="0">
                    <a:pos x="139" y="689"/>
                  </a:cxn>
                  <a:cxn ang="0">
                    <a:pos x="192" y="696"/>
                  </a:cxn>
                  <a:cxn ang="0">
                    <a:pos x="225" y="676"/>
                  </a:cxn>
                  <a:cxn ang="0">
                    <a:pos x="249" y="640"/>
                  </a:cxn>
                  <a:cxn ang="0">
                    <a:pos x="343" y="644"/>
                  </a:cxn>
                  <a:cxn ang="0">
                    <a:pos x="353" y="662"/>
                  </a:cxn>
                  <a:cxn ang="0">
                    <a:pos x="404" y="638"/>
                  </a:cxn>
                  <a:cxn ang="0">
                    <a:pos x="428" y="620"/>
                  </a:cxn>
                  <a:cxn ang="0">
                    <a:pos x="495" y="610"/>
                  </a:cxn>
                  <a:cxn ang="0">
                    <a:pos x="531" y="589"/>
                  </a:cxn>
                  <a:cxn ang="0">
                    <a:pos x="562" y="527"/>
                  </a:cxn>
                  <a:cxn ang="0">
                    <a:pos x="605" y="500"/>
                  </a:cxn>
                  <a:cxn ang="0">
                    <a:pos x="663" y="446"/>
                  </a:cxn>
                  <a:cxn ang="0">
                    <a:pos x="673" y="394"/>
                  </a:cxn>
                  <a:cxn ang="0">
                    <a:pos x="687" y="349"/>
                  </a:cxn>
                  <a:cxn ang="0">
                    <a:pos x="722" y="343"/>
                  </a:cxn>
                  <a:cxn ang="0">
                    <a:pos x="748" y="293"/>
                  </a:cxn>
                  <a:cxn ang="0">
                    <a:pos x="712" y="280"/>
                  </a:cxn>
                  <a:cxn ang="0">
                    <a:pos x="702" y="242"/>
                  </a:cxn>
                  <a:cxn ang="0">
                    <a:pos x="684" y="208"/>
                  </a:cxn>
                  <a:cxn ang="0">
                    <a:pos x="687" y="163"/>
                  </a:cxn>
                  <a:cxn ang="0">
                    <a:pos x="687" y="108"/>
                  </a:cxn>
                  <a:cxn ang="0">
                    <a:pos x="687" y="29"/>
                  </a:cxn>
                </a:cxnLst>
                <a:rect l="0" t="0" r="r" b="b"/>
                <a:pathLst>
                  <a:path w="748" h="696">
                    <a:moveTo>
                      <a:pt x="687" y="29"/>
                    </a:moveTo>
                    <a:lnTo>
                      <a:pt x="638" y="29"/>
                    </a:lnTo>
                    <a:lnTo>
                      <a:pt x="624" y="14"/>
                    </a:lnTo>
                    <a:lnTo>
                      <a:pt x="594" y="0"/>
                    </a:lnTo>
                    <a:lnTo>
                      <a:pt x="581" y="28"/>
                    </a:lnTo>
                    <a:lnTo>
                      <a:pt x="554" y="49"/>
                    </a:lnTo>
                    <a:lnTo>
                      <a:pt x="529" y="77"/>
                    </a:lnTo>
                    <a:lnTo>
                      <a:pt x="493" y="94"/>
                    </a:lnTo>
                    <a:lnTo>
                      <a:pt x="481" y="139"/>
                    </a:lnTo>
                    <a:lnTo>
                      <a:pt x="452" y="146"/>
                    </a:lnTo>
                    <a:lnTo>
                      <a:pt x="433" y="176"/>
                    </a:lnTo>
                    <a:lnTo>
                      <a:pt x="406" y="203"/>
                    </a:lnTo>
                    <a:lnTo>
                      <a:pt x="363" y="203"/>
                    </a:lnTo>
                    <a:lnTo>
                      <a:pt x="333" y="186"/>
                    </a:lnTo>
                    <a:lnTo>
                      <a:pt x="308" y="186"/>
                    </a:lnTo>
                    <a:lnTo>
                      <a:pt x="290" y="208"/>
                    </a:lnTo>
                    <a:lnTo>
                      <a:pt x="280" y="239"/>
                    </a:lnTo>
                    <a:lnTo>
                      <a:pt x="254" y="255"/>
                    </a:lnTo>
                    <a:lnTo>
                      <a:pt x="192" y="241"/>
                    </a:lnTo>
                    <a:lnTo>
                      <a:pt x="181" y="193"/>
                    </a:lnTo>
                    <a:lnTo>
                      <a:pt x="164" y="172"/>
                    </a:lnTo>
                    <a:lnTo>
                      <a:pt x="152" y="350"/>
                    </a:lnTo>
                    <a:lnTo>
                      <a:pt x="124" y="378"/>
                    </a:lnTo>
                    <a:lnTo>
                      <a:pt x="65" y="372"/>
                    </a:lnTo>
                    <a:lnTo>
                      <a:pt x="44" y="334"/>
                    </a:lnTo>
                    <a:lnTo>
                      <a:pt x="34" y="348"/>
                    </a:lnTo>
                    <a:lnTo>
                      <a:pt x="0" y="352"/>
                    </a:lnTo>
                    <a:lnTo>
                      <a:pt x="8" y="373"/>
                    </a:lnTo>
                    <a:lnTo>
                      <a:pt x="8" y="422"/>
                    </a:lnTo>
                    <a:lnTo>
                      <a:pt x="40" y="435"/>
                    </a:lnTo>
                    <a:lnTo>
                      <a:pt x="43" y="497"/>
                    </a:lnTo>
                    <a:lnTo>
                      <a:pt x="64" y="505"/>
                    </a:lnTo>
                    <a:lnTo>
                      <a:pt x="64" y="524"/>
                    </a:lnTo>
                    <a:lnTo>
                      <a:pt x="85" y="525"/>
                    </a:lnTo>
                    <a:lnTo>
                      <a:pt x="78" y="565"/>
                    </a:lnTo>
                    <a:lnTo>
                      <a:pt x="54" y="583"/>
                    </a:lnTo>
                    <a:lnTo>
                      <a:pt x="139" y="689"/>
                    </a:lnTo>
                    <a:lnTo>
                      <a:pt x="192" y="696"/>
                    </a:lnTo>
                    <a:lnTo>
                      <a:pt x="225" y="676"/>
                    </a:lnTo>
                    <a:lnTo>
                      <a:pt x="249" y="640"/>
                    </a:lnTo>
                    <a:lnTo>
                      <a:pt x="343" y="644"/>
                    </a:lnTo>
                    <a:lnTo>
                      <a:pt x="353" y="662"/>
                    </a:lnTo>
                    <a:lnTo>
                      <a:pt x="404" y="638"/>
                    </a:lnTo>
                    <a:lnTo>
                      <a:pt x="428" y="620"/>
                    </a:lnTo>
                    <a:lnTo>
                      <a:pt x="495" y="610"/>
                    </a:lnTo>
                    <a:lnTo>
                      <a:pt x="531" y="589"/>
                    </a:lnTo>
                    <a:lnTo>
                      <a:pt x="562" y="527"/>
                    </a:lnTo>
                    <a:lnTo>
                      <a:pt x="605" y="500"/>
                    </a:lnTo>
                    <a:lnTo>
                      <a:pt x="663" y="446"/>
                    </a:lnTo>
                    <a:lnTo>
                      <a:pt x="673" y="394"/>
                    </a:lnTo>
                    <a:lnTo>
                      <a:pt x="687" y="349"/>
                    </a:lnTo>
                    <a:lnTo>
                      <a:pt x="722" y="343"/>
                    </a:lnTo>
                    <a:lnTo>
                      <a:pt x="748" y="293"/>
                    </a:lnTo>
                    <a:lnTo>
                      <a:pt x="712" y="280"/>
                    </a:lnTo>
                    <a:lnTo>
                      <a:pt x="702" y="242"/>
                    </a:lnTo>
                    <a:lnTo>
                      <a:pt x="684" y="208"/>
                    </a:lnTo>
                    <a:lnTo>
                      <a:pt x="687" y="163"/>
                    </a:lnTo>
                    <a:lnTo>
                      <a:pt x="687" y="108"/>
                    </a:lnTo>
                    <a:lnTo>
                      <a:pt x="687" y="29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0" name="Freeform 213"/>
              <p:cNvSpPr>
                <a:spLocks/>
              </p:cNvSpPr>
              <p:nvPr/>
            </p:nvSpPr>
            <p:spPr bwMode="auto">
              <a:xfrm>
                <a:off x="5201269" y="4874801"/>
                <a:ext cx="277803" cy="539587"/>
              </a:xfrm>
              <a:custGeom>
                <a:avLst/>
                <a:gdLst/>
                <a:ahLst/>
                <a:cxnLst>
                  <a:cxn ang="0">
                    <a:pos x="77" y="899"/>
                  </a:cxn>
                  <a:cxn ang="0">
                    <a:pos x="49" y="827"/>
                  </a:cxn>
                  <a:cxn ang="0">
                    <a:pos x="52" y="727"/>
                  </a:cxn>
                  <a:cxn ang="0">
                    <a:pos x="62" y="613"/>
                  </a:cxn>
                  <a:cxn ang="0">
                    <a:pos x="86" y="535"/>
                  </a:cxn>
                  <a:cxn ang="0">
                    <a:pos x="131" y="492"/>
                  </a:cxn>
                  <a:cxn ang="0">
                    <a:pos x="111" y="417"/>
                  </a:cxn>
                  <a:cxn ang="0">
                    <a:pos x="103" y="309"/>
                  </a:cxn>
                  <a:cxn ang="0">
                    <a:pos x="18" y="261"/>
                  </a:cxn>
                  <a:cxn ang="0">
                    <a:pos x="73" y="239"/>
                  </a:cxn>
                  <a:cxn ang="0">
                    <a:pos x="123" y="192"/>
                  </a:cxn>
                  <a:cxn ang="0">
                    <a:pos x="192" y="217"/>
                  </a:cxn>
                  <a:cxn ang="0">
                    <a:pos x="174" y="299"/>
                  </a:cxn>
                  <a:cxn ang="0">
                    <a:pos x="225" y="314"/>
                  </a:cxn>
                  <a:cxn ang="0">
                    <a:pos x="269" y="259"/>
                  </a:cxn>
                  <a:cxn ang="0">
                    <a:pos x="249" y="186"/>
                  </a:cxn>
                  <a:cxn ang="0">
                    <a:pos x="217" y="142"/>
                  </a:cxn>
                  <a:cxn ang="0">
                    <a:pos x="204" y="85"/>
                  </a:cxn>
                  <a:cxn ang="0">
                    <a:pos x="206" y="0"/>
                  </a:cxn>
                  <a:cxn ang="0">
                    <a:pos x="253" y="58"/>
                  </a:cxn>
                  <a:cxn ang="0">
                    <a:pos x="356" y="35"/>
                  </a:cxn>
                  <a:cxn ang="0">
                    <a:pos x="420" y="16"/>
                  </a:cxn>
                  <a:cxn ang="0">
                    <a:pos x="472" y="95"/>
                  </a:cxn>
                  <a:cxn ang="0">
                    <a:pos x="442" y="296"/>
                  </a:cxn>
                  <a:cxn ang="0">
                    <a:pos x="358" y="338"/>
                  </a:cxn>
                  <a:cxn ang="0">
                    <a:pos x="320" y="372"/>
                  </a:cxn>
                  <a:cxn ang="0">
                    <a:pos x="297" y="443"/>
                  </a:cxn>
                  <a:cxn ang="0">
                    <a:pos x="231" y="472"/>
                  </a:cxn>
                  <a:cxn ang="0">
                    <a:pos x="216" y="596"/>
                  </a:cxn>
                  <a:cxn ang="0">
                    <a:pos x="228" y="696"/>
                  </a:cxn>
                  <a:cxn ang="0">
                    <a:pos x="216" y="743"/>
                  </a:cxn>
                  <a:cxn ang="0">
                    <a:pos x="176" y="767"/>
                  </a:cxn>
                  <a:cxn ang="0">
                    <a:pos x="125" y="785"/>
                  </a:cxn>
                  <a:cxn ang="0">
                    <a:pos x="121" y="851"/>
                  </a:cxn>
                  <a:cxn ang="0">
                    <a:pos x="113" y="912"/>
                  </a:cxn>
                </a:cxnLst>
                <a:rect l="0" t="0" r="r" b="b"/>
                <a:pathLst>
                  <a:path w="472" h="912">
                    <a:moveTo>
                      <a:pt x="113" y="912"/>
                    </a:moveTo>
                    <a:lnTo>
                      <a:pt x="77" y="899"/>
                    </a:lnTo>
                    <a:lnTo>
                      <a:pt x="67" y="861"/>
                    </a:lnTo>
                    <a:lnTo>
                      <a:pt x="49" y="827"/>
                    </a:lnTo>
                    <a:lnTo>
                      <a:pt x="52" y="782"/>
                    </a:lnTo>
                    <a:lnTo>
                      <a:pt x="52" y="727"/>
                    </a:lnTo>
                    <a:lnTo>
                      <a:pt x="52" y="648"/>
                    </a:lnTo>
                    <a:lnTo>
                      <a:pt x="62" y="613"/>
                    </a:lnTo>
                    <a:lnTo>
                      <a:pt x="87" y="596"/>
                    </a:lnTo>
                    <a:lnTo>
                      <a:pt x="86" y="535"/>
                    </a:lnTo>
                    <a:lnTo>
                      <a:pt x="115" y="516"/>
                    </a:lnTo>
                    <a:lnTo>
                      <a:pt x="131" y="492"/>
                    </a:lnTo>
                    <a:lnTo>
                      <a:pt x="113" y="451"/>
                    </a:lnTo>
                    <a:lnTo>
                      <a:pt x="111" y="417"/>
                    </a:lnTo>
                    <a:lnTo>
                      <a:pt x="127" y="354"/>
                    </a:lnTo>
                    <a:lnTo>
                      <a:pt x="103" y="309"/>
                    </a:lnTo>
                    <a:lnTo>
                      <a:pt x="38" y="296"/>
                    </a:lnTo>
                    <a:lnTo>
                      <a:pt x="18" y="261"/>
                    </a:lnTo>
                    <a:lnTo>
                      <a:pt x="0" y="255"/>
                    </a:lnTo>
                    <a:lnTo>
                      <a:pt x="73" y="239"/>
                    </a:lnTo>
                    <a:lnTo>
                      <a:pt x="86" y="210"/>
                    </a:lnTo>
                    <a:lnTo>
                      <a:pt x="123" y="192"/>
                    </a:lnTo>
                    <a:lnTo>
                      <a:pt x="156" y="207"/>
                    </a:lnTo>
                    <a:lnTo>
                      <a:pt x="192" y="217"/>
                    </a:lnTo>
                    <a:lnTo>
                      <a:pt x="190" y="252"/>
                    </a:lnTo>
                    <a:lnTo>
                      <a:pt x="174" y="299"/>
                    </a:lnTo>
                    <a:lnTo>
                      <a:pt x="194" y="320"/>
                    </a:lnTo>
                    <a:lnTo>
                      <a:pt x="225" y="314"/>
                    </a:lnTo>
                    <a:lnTo>
                      <a:pt x="239" y="280"/>
                    </a:lnTo>
                    <a:lnTo>
                      <a:pt x="269" y="259"/>
                    </a:lnTo>
                    <a:lnTo>
                      <a:pt x="261" y="217"/>
                    </a:lnTo>
                    <a:lnTo>
                      <a:pt x="249" y="186"/>
                    </a:lnTo>
                    <a:lnTo>
                      <a:pt x="230" y="158"/>
                    </a:lnTo>
                    <a:lnTo>
                      <a:pt x="217" y="142"/>
                    </a:lnTo>
                    <a:lnTo>
                      <a:pt x="197" y="118"/>
                    </a:lnTo>
                    <a:lnTo>
                      <a:pt x="204" y="85"/>
                    </a:lnTo>
                    <a:lnTo>
                      <a:pt x="214" y="45"/>
                    </a:lnTo>
                    <a:lnTo>
                      <a:pt x="206" y="0"/>
                    </a:lnTo>
                    <a:lnTo>
                      <a:pt x="244" y="31"/>
                    </a:lnTo>
                    <a:lnTo>
                      <a:pt x="253" y="58"/>
                    </a:lnTo>
                    <a:lnTo>
                      <a:pt x="346" y="65"/>
                    </a:lnTo>
                    <a:lnTo>
                      <a:pt x="356" y="35"/>
                    </a:lnTo>
                    <a:lnTo>
                      <a:pt x="407" y="35"/>
                    </a:lnTo>
                    <a:lnTo>
                      <a:pt x="420" y="16"/>
                    </a:lnTo>
                    <a:lnTo>
                      <a:pt x="472" y="4"/>
                    </a:lnTo>
                    <a:lnTo>
                      <a:pt x="472" y="95"/>
                    </a:lnTo>
                    <a:lnTo>
                      <a:pt x="472" y="265"/>
                    </a:lnTo>
                    <a:lnTo>
                      <a:pt x="442" y="296"/>
                    </a:lnTo>
                    <a:lnTo>
                      <a:pt x="433" y="326"/>
                    </a:lnTo>
                    <a:lnTo>
                      <a:pt x="358" y="338"/>
                    </a:lnTo>
                    <a:lnTo>
                      <a:pt x="354" y="359"/>
                    </a:lnTo>
                    <a:lnTo>
                      <a:pt x="320" y="372"/>
                    </a:lnTo>
                    <a:lnTo>
                      <a:pt x="304" y="385"/>
                    </a:lnTo>
                    <a:lnTo>
                      <a:pt x="297" y="443"/>
                    </a:lnTo>
                    <a:lnTo>
                      <a:pt x="258" y="452"/>
                    </a:lnTo>
                    <a:lnTo>
                      <a:pt x="231" y="472"/>
                    </a:lnTo>
                    <a:lnTo>
                      <a:pt x="220" y="499"/>
                    </a:lnTo>
                    <a:lnTo>
                      <a:pt x="216" y="596"/>
                    </a:lnTo>
                    <a:lnTo>
                      <a:pt x="228" y="605"/>
                    </a:lnTo>
                    <a:lnTo>
                      <a:pt x="228" y="696"/>
                    </a:lnTo>
                    <a:lnTo>
                      <a:pt x="231" y="737"/>
                    </a:lnTo>
                    <a:lnTo>
                      <a:pt x="216" y="743"/>
                    </a:lnTo>
                    <a:lnTo>
                      <a:pt x="211" y="765"/>
                    </a:lnTo>
                    <a:lnTo>
                      <a:pt x="176" y="767"/>
                    </a:lnTo>
                    <a:lnTo>
                      <a:pt x="169" y="781"/>
                    </a:lnTo>
                    <a:lnTo>
                      <a:pt x="125" y="785"/>
                    </a:lnTo>
                    <a:lnTo>
                      <a:pt x="121" y="820"/>
                    </a:lnTo>
                    <a:lnTo>
                      <a:pt x="121" y="851"/>
                    </a:lnTo>
                    <a:lnTo>
                      <a:pt x="121" y="885"/>
                    </a:lnTo>
                    <a:lnTo>
                      <a:pt x="113" y="9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1" name="Freeform 214"/>
              <p:cNvSpPr>
                <a:spLocks/>
              </p:cNvSpPr>
              <p:nvPr/>
            </p:nvSpPr>
            <p:spPr bwMode="auto">
              <a:xfrm>
                <a:off x="5188962" y="4585483"/>
                <a:ext cx="290110" cy="328367"/>
              </a:xfrm>
              <a:custGeom>
                <a:avLst/>
                <a:gdLst/>
                <a:ahLst/>
                <a:cxnLst>
                  <a:cxn ang="0">
                    <a:pos x="493" y="492"/>
                  </a:cxn>
                  <a:cxn ang="0">
                    <a:pos x="441" y="504"/>
                  </a:cxn>
                  <a:cxn ang="0">
                    <a:pos x="428" y="523"/>
                  </a:cxn>
                  <a:cxn ang="0">
                    <a:pos x="377" y="523"/>
                  </a:cxn>
                  <a:cxn ang="0">
                    <a:pos x="367" y="553"/>
                  </a:cxn>
                  <a:cxn ang="0">
                    <a:pos x="274" y="546"/>
                  </a:cxn>
                  <a:cxn ang="0">
                    <a:pos x="265" y="519"/>
                  </a:cxn>
                  <a:cxn ang="0">
                    <a:pos x="227" y="488"/>
                  </a:cxn>
                  <a:cxn ang="0">
                    <a:pos x="191" y="467"/>
                  </a:cxn>
                  <a:cxn ang="0">
                    <a:pos x="167" y="457"/>
                  </a:cxn>
                  <a:cxn ang="0">
                    <a:pos x="138" y="413"/>
                  </a:cxn>
                  <a:cxn ang="0">
                    <a:pos x="97" y="391"/>
                  </a:cxn>
                  <a:cxn ang="0">
                    <a:pos x="66" y="357"/>
                  </a:cxn>
                  <a:cxn ang="0">
                    <a:pos x="59" y="332"/>
                  </a:cxn>
                  <a:cxn ang="0">
                    <a:pos x="25" y="334"/>
                  </a:cxn>
                  <a:cxn ang="0">
                    <a:pos x="29" y="310"/>
                  </a:cxn>
                  <a:cxn ang="0">
                    <a:pos x="25" y="278"/>
                  </a:cxn>
                  <a:cxn ang="0">
                    <a:pos x="15" y="249"/>
                  </a:cxn>
                  <a:cxn ang="0">
                    <a:pos x="7" y="226"/>
                  </a:cxn>
                  <a:cxn ang="0">
                    <a:pos x="11" y="182"/>
                  </a:cxn>
                  <a:cxn ang="0">
                    <a:pos x="0" y="150"/>
                  </a:cxn>
                  <a:cxn ang="0">
                    <a:pos x="24" y="143"/>
                  </a:cxn>
                  <a:cxn ang="0">
                    <a:pos x="60" y="138"/>
                  </a:cxn>
                  <a:cxn ang="0">
                    <a:pos x="55" y="87"/>
                  </a:cxn>
                  <a:cxn ang="0">
                    <a:pos x="43" y="65"/>
                  </a:cxn>
                  <a:cxn ang="0">
                    <a:pos x="33" y="13"/>
                  </a:cxn>
                  <a:cxn ang="0">
                    <a:pos x="56" y="0"/>
                  </a:cxn>
                  <a:cxn ang="0">
                    <a:pos x="107" y="3"/>
                  </a:cxn>
                  <a:cxn ang="0">
                    <a:pos x="197" y="0"/>
                  </a:cxn>
                  <a:cxn ang="0">
                    <a:pos x="232" y="0"/>
                  </a:cxn>
                  <a:cxn ang="0">
                    <a:pos x="324" y="77"/>
                  </a:cxn>
                  <a:cxn ang="0">
                    <a:pos x="372" y="91"/>
                  </a:cxn>
                  <a:cxn ang="0">
                    <a:pos x="377" y="129"/>
                  </a:cxn>
                  <a:cxn ang="0">
                    <a:pos x="446" y="168"/>
                  </a:cxn>
                  <a:cxn ang="0">
                    <a:pos x="448" y="194"/>
                  </a:cxn>
                  <a:cxn ang="0">
                    <a:pos x="449" y="227"/>
                  </a:cxn>
                  <a:cxn ang="0">
                    <a:pos x="431" y="247"/>
                  </a:cxn>
                  <a:cxn ang="0">
                    <a:pos x="427" y="281"/>
                  </a:cxn>
                  <a:cxn ang="0">
                    <a:pos x="452" y="286"/>
                  </a:cxn>
                  <a:cxn ang="0">
                    <a:pos x="448" y="337"/>
                  </a:cxn>
                  <a:cxn ang="0">
                    <a:pos x="459" y="391"/>
                  </a:cxn>
                  <a:cxn ang="0">
                    <a:pos x="462" y="449"/>
                  </a:cxn>
                  <a:cxn ang="0">
                    <a:pos x="482" y="467"/>
                  </a:cxn>
                  <a:cxn ang="0">
                    <a:pos x="493" y="492"/>
                  </a:cxn>
                </a:cxnLst>
                <a:rect l="0" t="0" r="r" b="b"/>
                <a:pathLst>
                  <a:path w="493" h="553">
                    <a:moveTo>
                      <a:pt x="493" y="492"/>
                    </a:moveTo>
                    <a:lnTo>
                      <a:pt x="441" y="504"/>
                    </a:lnTo>
                    <a:lnTo>
                      <a:pt x="428" y="523"/>
                    </a:lnTo>
                    <a:lnTo>
                      <a:pt x="377" y="523"/>
                    </a:lnTo>
                    <a:lnTo>
                      <a:pt x="367" y="553"/>
                    </a:lnTo>
                    <a:lnTo>
                      <a:pt x="274" y="546"/>
                    </a:lnTo>
                    <a:lnTo>
                      <a:pt x="265" y="519"/>
                    </a:lnTo>
                    <a:lnTo>
                      <a:pt x="227" y="488"/>
                    </a:lnTo>
                    <a:lnTo>
                      <a:pt x="191" y="467"/>
                    </a:lnTo>
                    <a:lnTo>
                      <a:pt x="167" y="457"/>
                    </a:lnTo>
                    <a:lnTo>
                      <a:pt x="138" y="413"/>
                    </a:lnTo>
                    <a:lnTo>
                      <a:pt x="97" y="391"/>
                    </a:lnTo>
                    <a:lnTo>
                      <a:pt x="66" y="357"/>
                    </a:lnTo>
                    <a:lnTo>
                      <a:pt x="59" y="332"/>
                    </a:lnTo>
                    <a:lnTo>
                      <a:pt x="25" y="334"/>
                    </a:lnTo>
                    <a:lnTo>
                      <a:pt x="29" y="310"/>
                    </a:lnTo>
                    <a:lnTo>
                      <a:pt x="25" y="278"/>
                    </a:lnTo>
                    <a:lnTo>
                      <a:pt x="15" y="249"/>
                    </a:lnTo>
                    <a:lnTo>
                      <a:pt x="7" y="226"/>
                    </a:lnTo>
                    <a:lnTo>
                      <a:pt x="11" y="182"/>
                    </a:lnTo>
                    <a:lnTo>
                      <a:pt x="0" y="150"/>
                    </a:lnTo>
                    <a:lnTo>
                      <a:pt x="24" y="143"/>
                    </a:lnTo>
                    <a:lnTo>
                      <a:pt x="60" y="138"/>
                    </a:lnTo>
                    <a:lnTo>
                      <a:pt x="55" y="87"/>
                    </a:lnTo>
                    <a:lnTo>
                      <a:pt x="43" y="65"/>
                    </a:lnTo>
                    <a:lnTo>
                      <a:pt x="33" y="13"/>
                    </a:lnTo>
                    <a:lnTo>
                      <a:pt x="56" y="0"/>
                    </a:lnTo>
                    <a:lnTo>
                      <a:pt x="107" y="3"/>
                    </a:lnTo>
                    <a:lnTo>
                      <a:pt x="197" y="0"/>
                    </a:lnTo>
                    <a:lnTo>
                      <a:pt x="232" y="0"/>
                    </a:lnTo>
                    <a:lnTo>
                      <a:pt x="324" y="77"/>
                    </a:lnTo>
                    <a:lnTo>
                      <a:pt x="372" y="91"/>
                    </a:lnTo>
                    <a:lnTo>
                      <a:pt x="377" y="129"/>
                    </a:lnTo>
                    <a:lnTo>
                      <a:pt x="446" y="168"/>
                    </a:lnTo>
                    <a:lnTo>
                      <a:pt x="448" y="194"/>
                    </a:lnTo>
                    <a:lnTo>
                      <a:pt x="449" y="227"/>
                    </a:lnTo>
                    <a:lnTo>
                      <a:pt x="431" y="247"/>
                    </a:lnTo>
                    <a:lnTo>
                      <a:pt x="427" y="281"/>
                    </a:lnTo>
                    <a:lnTo>
                      <a:pt x="452" y="286"/>
                    </a:lnTo>
                    <a:lnTo>
                      <a:pt x="448" y="337"/>
                    </a:lnTo>
                    <a:lnTo>
                      <a:pt x="459" y="391"/>
                    </a:lnTo>
                    <a:lnTo>
                      <a:pt x="462" y="449"/>
                    </a:lnTo>
                    <a:lnTo>
                      <a:pt x="482" y="467"/>
                    </a:lnTo>
                    <a:lnTo>
                      <a:pt x="493" y="49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2" name="Freeform 215"/>
              <p:cNvSpPr>
                <a:spLocks/>
              </p:cNvSpPr>
              <p:nvPr/>
            </p:nvSpPr>
            <p:spPr bwMode="auto">
              <a:xfrm>
                <a:off x="5500171" y="4177243"/>
                <a:ext cx="58022" cy="55024"/>
              </a:xfrm>
              <a:custGeom>
                <a:avLst/>
                <a:gdLst/>
                <a:ahLst/>
                <a:cxnLst>
                  <a:cxn ang="0">
                    <a:pos x="51" y="95"/>
                  </a:cxn>
                  <a:cxn ang="0">
                    <a:pos x="0" y="88"/>
                  </a:cxn>
                  <a:cxn ang="0">
                    <a:pos x="8" y="0"/>
                  </a:cxn>
                  <a:cxn ang="0">
                    <a:pos x="97" y="56"/>
                  </a:cxn>
                  <a:cxn ang="0">
                    <a:pos x="51" y="95"/>
                  </a:cxn>
                </a:cxnLst>
                <a:rect l="0" t="0" r="r" b="b"/>
                <a:pathLst>
                  <a:path w="97" h="95">
                    <a:moveTo>
                      <a:pt x="51" y="95"/>
                    </a:moveTo>
                    <a:lnTo>
                      <a:pt x="0" y="88"/>
                    </a:lnTo>
                    <a:lnTo>
                      <a:pt x="8" y="0"/>
                    </a:lnTo>
                    <a:lnTo>
                      <a:pt x="97" y="56"/>
                    </a:lnTo>
                    <a:lnTo>
                      <a:pt x="51" y="9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3" name="Freeform 216"/>
              <p:cNvSpPr>
                <a:spLocks/>
              </p:cNvSpPr>
              <p:nvPr/>
            </p:nvSpPr>
            <p:spPr bwMode="auto">
              <a:xfrm>
                <a:off x="5099291" y="5453437"/>
                <a:ext cx="68572" cy="69223"/>
              </a:xfrm>
              <a:custGeom>
                <a:avLst/>
                <a:gdLst/>
                <a:ahLst/>
                <a:cxnLst>
                  <a:cxn ang="0">
                    <a:pos x="40" y="6"/>
                  </a:cxn>
                  <a:cxn ang="0">
                    <a:pos x="30" y="32"/>
                  </a:cxn>
                  <a:cxn ang="0">
                    <a:pos x="0" y="35"/>
                  </a:cxn>
                  <a:cxn ang="0">
                    <a:pos x="2" y="107"/>
                  </a:cxn>
                  <a:cxn ang="0">
                    <a:pos x="42" y="103"/>
                  </a:cxn>
                  <a:cxn ang="0">
                    <a:pos x="51" y="117"/>
                  </a:cxn>
                  <a:cxn ang="0">
                    <a:pos x="71" y="114"/>
                  </a:cxn>
                  <a:cxn ang="0">
                    <a:pos x="88" y="96"/>
                  </a:cxn>
                  <a:cxn ang="0">
                    <a:pos x="95" y="72"/>
                  </a:cxn>
                  <a:cxn ang="0">
                    <a:pos x="115" y="72"/>
                  </a:cxn>
                  <a:cxn ang="0">
                    <a:pos x="115" y="3"/>
                  </a:cxn>
                  <a:cxn ang="0">
                    <a:pos x="74" y="0"/>
                  </a:cxn>
                  <a:cxn ang="0">
                    <a:pos x="40" y="6"/>
                  </a:cxn>
                </a:cxnLst>
                <a:rect l="0" t="0" r="r" b="b"/>
                <a:pathLst>
                  <a:path w="115" h="117">
                    <a:moveTo>
                      <a:pt x="40" y="6"/>
                    </a:moveTo>
                    <a:lnTo>
                      <a:pt x="30" y="32"/>
                    </a:lnTo>
                    <a:lnTo>
                      <a:pt x="0" y="35"/>
                    </a:lnTo>
                    <a:lnTo>
                      <a:pt x="2" y="107"/>
                    </a:lnTo>
                    <a:lnTo>
                      <a:pt x="42" y="103"/>
                    </a:lnTo>
                    <a:lnTo>
                      <a:pt x="51" y="117"/>
                    </a:lnTo>
                    <a:lnTo>
                      <a:pt x="71" y="114"/>
                    </a:lnTo>
                    <a:lnTo>
                      <a:pt x="88" y="96"/>
                    </a:lnTo>
                    <a:lnTo>
                      <a:pt x="95" y="72"/>
                    </a:lnTo>
                    <a:lnTo>
                      <a:pt x="115" y="72"/>
                    </a:lnTo>
                    <a:lnTo>
                      <a:pt x="115" y="3"/>
                    </a:lnTo>
                    <a:lnTo>
                      <a:pt x="74" y="0"/>
                    </a:lnTo>
                    <a:lnTo>
                      <a:pt x="40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4" name="Freeform 217"/>
              <p:cNvSpPr>
                <a:spLocks/>
              </p:cNvSpPr>
              <p:nvPr/>
            </p:nvSpPr>
            <p:spPr bwMode="auto">
              <a:xfrm>
                <a:off x="5526544" y="3958924"/>
                <a:ext cx="269011" cy="204120"/>
              </a:xfrm>
              <a:custGeom>
                <a:avLst/>
                <a:gdLst/>
                <a:ahLst/>
                <a:cxnLst>
                  <a:cxn ang="0">
                    <a:pos x="162" y="186"/>
                  </a:cxn>
                  <a:cxn ang="0">
                    <a:pos x="162" y="146"/>
                  </a:cxn>
                  <a:cxn ang="0">
                    <a:pos x="162" y="114"/>
                  </a:cxn>
                  <a:cxn ang="0">
                    <a:pos x="142" y="107"/>
                  </a:cxn>
                  <a:cxn ang="0">
                    <a:pos x="87" y="103"/>
                  </a:cxn>
                  <a:cxn ang="0">
                    <a:pos x="35" y="107"/>
                  </a:cxn>
                  <a:cxn ang="0">
                    <a:pos x="0" y="126"/>
                  </a:cxn>
                  <a:cxn ang="0">
                    <a:pos x="4" y="229"/>
                  </a:cxn>
                  <a:cxn ang="0">
                    <a:pos x="4" y="289"/>
                  </a:cxn>
                  <a:cxn ang="0">
                    <a:pos x="24" y="320"/>
                  </a:cxn>
                  <a:cxn ang="0">
                    <a:pos x="70" y="344"/>
                  </a:cxn>
                  <a:cxn ang="0">
                    <a:pos x="107" y="308"/>
                  </a:cxn>
                  <a:cxn ang="0">
                    <a:pos x="149" y="267"/>
                  </a:cxn>
                  <a:cxn ang="0">
                    <a:pos x="168" y="249"/>
                  </a:cxn>
                  <a:cxn ang="0">
                    <a:pos x="284" y="245"/>
                  </a:cxn>
                  <a:cxn ang="0">
                    <a:pos x="320" y="213"/>
                  </a:cxn>
                  <a:cxn ang="0">
                    <a:pos x="422" y="193"/>
                  </a:cxn>
                  <a:cxn ang="0">
                    <a:pos x="422" y="158"/>
                  </a:cxn>
                  <a:cxn ang="0">
                    <a:pos x="458" y="126"/>
                  </a:cxn>
                  <a:cxn ang="0">
                    <a:pos x="431" y="55"/>
                  </a:cxn>
                  <a:cxn ang="0">
                    <a:pos x="410" y="0"/>
                  </a:cxn>
                  <a:cxn ang="0">
                    <a:pos x="276" y="24"/>
                  </a:cxn>
                  <a:cxn ang="0">
                    <a:pos x="236" y="70"/>
                  </a:cxn>
                  <a:cxn ang="0">
                    <a:pos x="221" y="138"/>
                  </a:cxn>
                  <a:cxn ang="0">
                    <a:pos x="162" y="186"/>
                  </a:cxn>
                </a:cxnLst>
                <a:rect l="0" t="0" r="r" b="b"/>
                <a:pathLst>
                  <a:path w="458" h="344">
                    <a:moveTo>
                      <a:pt x="162" y="186"/>
                    </a:moveTo>
                    <a:lnTo>
                      <a:pt x="162" y="146"/>
                    </a:lnTo>
                    <a:lnTo>
                      <a:pt x="162" y="114"/>
                    </a:lnTo>
                    <a:lnTo>
                      <a:pt x="142" y="107"/>
                    </a:lnTo>
                    <a:lnTo>
                      <a:pt x="87" y="103"/>
                    </a:lnTo>
                    <a:lnTo>
                      <a:pt x="35" y="107"/>
                    </a:lnTo>
                    <a:lnTo>
                      <a:pt x="0" y="126"/>
                    </a:lnTo>
                    <a:lnTo>
                      <a:pt x="4" y="229"/>
                    </a:lnTo>
                    <a:lnTo>
                      <a:pt x="4" y="289"/>
                    </a:lnTo>
                    <a:lnTo>
                      <a:pt x="24" y="320"/>
                    </a:lnTo>
                    <a:lnTo>
                      <a:pt x="70" y="344"/>
                    </a:lnTo>
                    <a:lnTo>
                      <a:pt x="107" y="308"/>
                    </a:lnTo>
                    <a:lnTo>
                      <a:pt x="149" y="267"/>
                    </a:lnTo>
                    <a:lnTo>
                      <a:pt x="168" y="249"/>
                    </a:lnTo>
                    <a:lnTo>
                      <a:pt x="284" y="245"/>
                    </a:lnTo>
                    <a:lnTo>
                      <a:pt x="320" y="213"/>
                    </a:lnTo>
                    <a:lnTo>
                      <a:pt x="422" y="193"/>
                    </a:lnTo>
                    <a:lnTo>
                      <a:pt x="422" y="158"/>
                    </a:lnTo>
                    <a:lnTo>
                      <a:pt x="458" y="126"/>
                    </a:lnTo>
                    <a:lnTo>
                      <a:pt x="431" y="55"/>
                    </a:lnTo>
                    <a:lnTo>
                      <a:pt x="410" y="0"/>
                    </a:lnTo>
                    <a:lnTo>
                      <a:pt x="276" y="24"/>
                    </a:lnTo>
                    <a:lnTo>
                      <a:pt x="236" y="70"/>
                    </a:lnTo>
                    <a:lnTo>
                      <a:pt x="221" y="138"/>
                    </a:lnTo>
                    <a:lnTo>
                      <a:pt x="162" y="18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5" name="Freeform 218"/>
              <p:cNvSpPr>
                <a:spLocks/>
              </p:cNvSpPr>
              <p:nvPr/>
            </p:nvSpPr>
            <p:spPr bwMode="auto">
              <a:xfrm>
                <a:off x="5526544" y="3958924"/>
                <a:ext cx="269011" cy="204120"/>
              </a:xfrm>
              <a:custGeom>
                <a:avLst/>
                <a:gdLst/>
                <a:ahLst/>
                <a:cxnLst>
                  <a:cxn ang="0">
                    <a:pos x="162" y="186"/>
                  </a:cxn>
                  <a:cxn ang="0">
                    <a:pos x="162" y="146"/>
                  </a:cxn>
                  <a:cxn ang="0">
                    <a:pos x="162" y="114"/>
                  </a:cxn>
                  <a:cxn ang="0">
                    <a:pos x="142" y="107"/>
                  </a:cxn>
                  <a:cxn ang="0">
                    <a:pos x="87" y="103"/>
                  </a:cxn>
                  <a:cxn ang="0">
                    <a:pos x="35" y="107"/>
                  </a:cxn>
                  <a:cxn ang="0">
                    <a:pos x="0" y="126"/>
                  </a:cxn>
                  <a:cxn ang="0">
                    <a:pos x="4" y="229"/>
                  </a:cxn>
                  <a:cxn ang="0">
                    <a:pos x="4" y="289"/>
                  </a:cxn>
                  <a:cxn ang="0">
                    <a:pos x="24" y="320"/>
                  </a:cxn>
                  <a:cxn ang="0">
                    <a:pos x="70" y="344"/>
                  </a:cxn>
                  <a:cxn ang="0">
                    <a:pos x="107" y="308"/>
                  </a:cxn>
                  <a:cxn ang="0">
                    <a:pos x="149" y="267"/>
                  </a:cxn>
                  <a:cxn ang="0">
                    <a:pos x="168" y="249"/>
                  </a:cxn>
                  <a:cxn ang="0">
                    <a:pos x="284" y="245"/>
                  </a:cxn>
                  <a:cxn ang="0">
                    <a:pos x="320" y="213"/>
                  </a:cxn>
                  <a:cxn ang="0">
                    <a:pos x="422" y="193"/>
                  </a:cxn>
                  <a:cxn ang="0">
                    <a:pos x="422" y="158"/>
                  </a:cxn>
                  <a:cxn ang="0">
                    <a:pos x="458" y="126"/>
                  </a:cxn>
                  <a:cxn ang="0">
                    <a:pos x="431" y="55"/>
                  </a:cxn>
                  <a:cxn ang="0">
                    <a:pos x="410" y="0"/>
                  </a:cxn>
                  <a:cxn ang="0">
                    <a:pos x="276" y="24"/>
                  </a:cxn>
                  <a:cxn ang="0">
                    <a:pos x="236" y="70"/>
                  </a:cxn>
                  <a:cxn ang="0">
                    <a:pos x="221" y="138"/>
                  </a:cxn>
                  <a:cxn ang="0">
                    <a:pos x="162" y="186"/>
                  </a:cxn>
                </a:cxnLst>
                <a:rect l="0" t="0" r="r" b="b"/>
                <a:pathLst>
                  <a:path w="458" h="344">
                    <a:moveTo>
                      <a:pt x="162" y="186"/>
                    </a:moveTo>
                    <a:lnTo>
                      <a:pt x="162" y="146"/>
                    </a:lnTo>
                    <a:lnTo>
                      <a:pt x="162" y="114"/>
                    </a:lnTo>
                    <a:lnTo>
                      <a:pt x="142" y="107"/>
                    </a:lnTo>
                    <a:lnTo>
                      <a:pt x="87" y="103"/>
                    </a:lnTo>
                    <a:lnTo>
                      <a:pt x="35" y="107"/>
                    </a:lnTo>
                    <a:lnTo>
                      <a:pt x="0" y="126"/>
                    </a:lnTo>
                    <a:lnTo>
                      <a:pt x="4" y="229"/>
                    </a:lnTo>
                    <a:lnTo>
                      <a:pt x="4" y="289"/>
                    </a:lnTo>
                    <a:lnTo>
                      <a:pt x="24" y="320"/>
                    </a:lnTo>
                    <a:lnTo>
                      <a:pt x="70" y="344"/>
                    </a:lnTo>
                    <a:lnTo>
                      <a:pt x="107" y="308"/>
                    </a:lnTo>
                    <a:lnTo>
                      <a:pt x="149" y="267"/>
                    </a:lnTo>
                    <a:lnTo>
                      <a:pt x="168" y="249"/>
                    </a:lnTo>
                    <a:lnTo>
                      <a:pt x="284" y="245"/>
                    </a:lnTo>
                    <a:lnTo>
                      <a:pt x="320" y="213"/>
                    </a:lnTo>
                    <a:lnTo>
                      <a:pt x="422" y="193"/>
                    </a:lnTo>
                    <a:lnTo>
                      <a:pt x="422" y="158"/>
                    </a:lnTo>
                    <a:lnTo>
                      <a:pt x="458" y="126"/>
                    </a:lnTo>
                    <a:lnTo>
                      <a:pt x="431" y="55"/>
                    </a:lnTo>
                    <a:lnTo>
                      <a:pt x="410" y="0"/>
                    </a:lnTo>
                    <a:lnTo>
                      <a:pt x="276" y="24"/>
                    </a:lnTo>
                    <a:lnTo>
                      <a:pt x="236" y="70"/>
                    </a:lnTo>
                    <a:lnTo>
                      <a:pt x="221" y="138"/>
                    </a:lnTo>
                    <a:lnTo>
                      <a:pt x="162" y="186"/>
                    </a:ln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6" name="Freeform 219"/>
              <p:cNvSpPr>
                <a:spLocks/>
              </p:cNvSpPr>
              <p:nvPr/>
            </p:nvSpPr>
            <p:spPr bwMode="auto">
              <a:xfrm>
                <a:off x="4972698" y="4782503"/>
                <a:ext cx="320000" cy="323042"/>
              </a:xfrm>
              <a:custGeom>
                <a:avLst/>
                <a:gdLst/>
                <a:ahLst/>
                <a:cxnLst>
                  <a:cxn ang="0">
                    <a:pos x="185" y="545"/>
                  </a:cxn>
                  <a:cxn ang="0">
                    <a:pos x="213" y="535"/>
                  </a:cxn>
                  <a:cxn ang="0">
                    <a:pos x="254" y="535"/>
                  </a:cxn>
                  <a:cxn ang="0">
                    <a:pos x="281" y="525"/>
                  </a:cxn>
                  <a:cxn ang="0">
                    <a:pos x="287" y="493"/>
                  </a:cxn>
                  <a:cxn ang="0">
                    <a:pos x="310" y="486"/>
                  </a:cxn>
                  <a:cxn ang="0">
                    <a:pos x="328" y="474"/>
                  </a:cxn>
                  <a:cxn ang="0">
                    <a:pos x="332" y="442"/>
                  </a:cxn>
                  <a:cxn ang="0">
                    <a:pos x="374" y="436"/>
                  </a:cxn>
                  <a:cxn ang="0">
                    <a:pos x="391" y="411"/>
                  </a:cxn>
                  <a:cxn ang="0">
                    <a:pos x="464" y="395"/>
                  </a:cxn>
                  <a:cxn ang="0">
                    <a:pos x="477" y="366"/>
                  </a:cxn>
                  <a:cxn ang="0">
                    <a:pos x="514" y="348"/>
                  </a:cxn>
                  <a:cxn ang="0">
                    <a:pos x="519" y="263"/>
                  </a:cxn>
                  <a:cxn ang="0">
                    <a:pos x="546" y="241"/>
                  </a:cxn>
                  <a:cxn ang="0">
                    <a:pos x="533" y="187"/>
                  </a:cxn>
                  <a:cxn ang="0">
                    <a:pos x="537" y="125"/>
                  </a:cxn>
                  <a:cxn ang="0">
                    <a:pos x="508" y="81"/>
                  </a:cxn>
                  <a:cxn ang="0">
                    <a:pos x="467" y="59"/>
                  </a:cxn>
                  <a:cxn ang="0">
                    <a:pos x="436" y="25"/>
                  </a:cxn>
                  <a:cxn ang="0">
                    <a:pos x="429" y="0"/>
                  </a:cxn>
                  <a:cxn ang="0">
                    <a:pos x="395" y="2"/>
                  </a:cxn>
                  <a:cxn ang="0">
                    <a:pos x="388" y="29"/>
                  </a:cxn>
                  <a:cxn ang="0">
                    <a:pos x="352" y="45"/>
                  </a:cxn>
                  <a:cxn ang="0">
                    <a:pos x="334" y="77"/>
                  </a:cxn>
                  <a:cxn ang="0">
                    <a:pos x="322" y="215"/>
                  </a:cxn>
                  <a:cxn ang="0">
                    <a:pos x="342" y="235"/>
                  </a:cxn>
                  <a:cxn ang="0">
                    <a:pos x="374" y="239"/>
                  </a:cxn>
                  <a:cxn ang="0">
                    <a:pos x="381" y="294"/>
                  </a:cxn>
                  <a:cxn ang="0">
                    <a:pos x="370" y="324"/>
                  </a:cxn>
                  <a:cxn ang="0">
                    <a:pos x="320" y="326"/>
                  </a:cxn>
                  <a:cxn ang="0">
                    <a:pos x="301" y="302"/>
                  </a:cxn>
                  <a:cxn ang="0">
                    <a:pos x="291" y="253"/>
                  </a:cxn>
                  <a:cxn ang="0">
                    <a:pos x="254" y="233"/>
                  </a:cxn>
                  <a:cxn ang="0">
                    <a:pos x="249" y="215"/>
                  </a:cxn>
                  <a:cxn ang="0">
                    <a:pos x="213" y="224"/>
                  </a:cxn>
                  <a:cxn ang="0">
                    <a:pos x="199" y="251"/>
                  </a:cxn>
                  <a:cxn ang="0">
                    <a:pos x="178" y="243"/>
                  </a:cxn>
                  <a:cxn ang="0">
                    <a:pos x="164" y="195"/>
                  </a:cxn>
                  <a:cxn ang="0">
                    <a:pos x="115" y="190"/>
                  </a:cxn>
                  <a:cxn ang="0">
                    <a:pos x="109" y="297"/>
                  </a:cxn>
                  <a:cxn ang="0">
                    <a:pos x="67" y="297"/>
                  </a:cxn>
                  <a:cxn ang="0">
                    <a:pos x="51" y="269"/>
                  </a:cxn>
                  <a:cxn ang="0">
                    <a:pos x="33" y="270"/>
                  </a:cxn>
                  <a:cxn ang="0">
                    <a:pos x="32" y="297"/>
                  </a:cxn>
                  <a:cxn ang="0">
                    <a:pos x="2" y="300"/>
                  </a:cxn>
                  <a:cxn ang="0">
                    <a:pos x="0" y="422"/>
                  </a:cxn>
                  <a:cxn ang="0">
                    <a:pos x="5" y="462"/>
                  </a:cxn>
                  <a:cxn ang="0">
                    <a:pos x="40" y="508"/>
                  </a:cxn>
                  <a:cxn ang="0">
                    <a:pos x="41" y="531"/>
                  </a:cxn>
                  <a:cxn ang="0">
                    <a:pos x="65" y="538"/>
                  </a:cxn>
                  <a:cxn ang="0">
                    <a:pos x="185" y="545"/>
                  </a:cxn>
                </a:cxnLst>
                <a:rect l="0" t="0" r="r" b="b"/>
                <a:pathLst>
                  <a:path w="546" h="545">
                    <a:moveTo>
                      <a:pt x="185" y="545"/>
                    </a:moveTo>
                    <a:lnTo>
                      <a:pt x="213" y="535"/>
                    </a:lnTo>
                    <a:lnTo>
                      <a:pt x="254" y="535"/>
                    </a:lnTo>
                    <a:lnTo>
                      <a:pt x="281" y="525"/>
                    </a:lnTo>
                    <a:lnTo>
                      <a:pt x="287" y="493"/>
                    </a:lnTo>
                    <a:lnTo>
                      <a:pt x="310" y="486"/>
                    </a:lnTo>
                    <a:lnTo>
                      <a:pt x="328" y="474"/>
                    </a:lnTo>
                    <a:lnTo>
                      <a:pt x="332" y="442"/>
                    </a:lnTo>
                    <a:lnTo>
                      <a:pt x="374" y="436"/>
                    </a:lnTo>
                    <a:lnTo>
                      <a:pt x="391" y="411"/>
                    </a:lnTo>
                    <a:lnTo>
                      <a:pt x="464" y="395"/>
                    </a:lnTo>
                    <a:lnTo>
                      <a:pt x="477" y="366"/>
                    </a:lnTo>
                    <a:lnTo>
                      <a:pt x="514" y="348"/>
                    </a:lnTo>
                    <a:lnTo>
                      <a:pt x="519" y="263"/>
                    </a:lnTo>
                    <a:lnTo>
                      <a:pt x="546" y="241"/>
                    </a:lnTo>
                    <a:lnTo>
                      <a:pt x="533" y="187"/>
                    </a:lnTo>
                    <a:lnTo>
                      <a:pt x="537" y="125"/>
                    </a:lnTo>
                    <a:lnTo>
                      <a:pt x="508" y="81"/>
                    </a:lnTo>
                    <a:lnTo>
                      <a:pt x="467" y="59"/>
                    </a:lnTo>
                    <a:lnTo>
                      <a:pt x="436" y="25"/>
                    </a:lnTo>
                    <a:lnTo>
                      <a:pt x="429" y="0"/>
                    </a:lnTo>
                    <a:lnTo>
                      <a:pt x="395" y="2"/>
                    </a:lnTo>
                    <a:lnTo>
                      <a:pt x="388" y="29"/>
                    </a:lnTo>
                    <a:lnTo>
                      <a:pt x="352" y="45"/>
                    </a:lnTo>
                    <a:lnTo>
                      <a:pt x="334" y="77"/>
                    </a:lnTo>
                    <a:lnTo>
                      <a:pt x="322" y="215"/>
                    </a:lnTo>
                    <a:lnTo>
                      <a:pt x="342" y="235"/>
                    </a:lnTo>
                    <a:lnTo>
                      <a:pt x="374" y="239"/>
                    </a:lnTo>
                    <a:lnTo>
                      <a:pt x="381" y="294"/>
                    </a:lnTo>
                    <a:lnTo>
                      <a:pt x="370" y="324"/>
                    </a:lnTo>
                    <a:lnTo>
                      <a:pt x="320" y="326"/>
                    </a:lnTo>
                    <a:lnTo>
                      <a:pt x="301" y="302"/>
                    </a:lnTo>
                    <a:lnTo>
                      <a:pt x="291" y="253"/>
                    </a:lnTo>
                    <a:lnTo>
                      <a:pt x="254" y="233"/>
                    </a:lnTo>
                    <a:lnTo>
                      <a:pt x="249" y="215"/>
                    </a:lnTo>
                    <a:lnTo>
                      <a:pt x="213" y="224"/>
                    </a:lnTo>
                    <a:lnTo>
                      <a:pt x="199" y="251"/>
                    </a:lnTo>
                    <a:lnTo>
                      <a:pt x="178" y="243"/>
                    </a:lnTo>
                    <a:lnTo>
                      <a:pt x="164" y="195"/>
                    </a:lnTo>
                    <a:lnTo>
                      <a:pt x="115" y="190"/>
                    </a:lnTo>
                    <a:lnTo>
                      <a:pt x="109" y="297"/>
                    </a:lnTo>
                    <a:lnTo>
                      <a:pt x="67" y="297"/>
                    </a:lnTo>
                    <a:lnTo>
                      <a:pt x="51" y="269"/>
                    </a:lnTo>
                    <a:lnTo>
                      <a:pt x="33" y="270"/>
                    </a:lnTo>
                    <a:lnTo>
                      <a:pt x="32" y="297"/>
                    </a:lnTo>
                    <a:lnTo>
                      <a:pt x="2" y="300"/>
                    </a:lnTo>
                    <a:lnTo>
                      <a:pt x="0" y="422"/>
                    </a:lnTo>
                    <a:lnTo>
                      <a:pt x="5" y="462"/>
                    </a:lnTo>
                    <a:lnTo>
                      <a:pt x="40" y="508"/>
                    </a:lnTo>
                    <a:lnTo>
                      <a:pt x="41" y="531"/>
                    </a:lnTo>
                    <a:lnTo>
                      <a:pt x="65" y="538"/>
                    </a:lnTo>
                    <a:lnTo>
                      <a:pt x="185" y="54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7" name="Freeform 220"/>
              <p:cNvSpPr>
                <a:spLocks/>
              </p:cNvSpPr>
              <p:nvPr/>
            </p:nvSpPr>
            <p:spPr bwMode="auto">
              <a:xfrm>
                <a:off x="4751159" y="3845327"/>
                <a:ext cx="286594" cy="486338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83" y="27"/>
                  </a:cxn>
                  <a:cxn ang="0">
                    <a:pos x="93" y="47"/>
                  </a:cxn>
                  <a:cxn ang="0">
                    <a:pos x="113" y="96"/>
                  </a:cxn>
                  <a:cxn ang="0">
                    <a:pos x="96" y="346"/>
                  </a:cxn>
                  <a:cxn ang="0">
                    <a:pos x="65" y="354"/>
                  </a:cxn>
                  <a:cxn ang="0">
                    <a:pos x="47" y="383"/>
                  </a:cxn>
                  <a:cxn ang="0">
                    <a:pos x="17" y="403"/>
                  </a:cxn>
                  <a:cxn ang="0">
                    <a:pos x="0" y="427"/>
                  </a:cxn>
                  <a:cxn ang="0">
                    <a:pos x="1" y="473"/>
                  </a:cxn>
                  <a:cxn ang="0">
                    <a:pos x="21" y="472"/>
                  </a:cxn>
                  <a:cxn ang="0">
                    <a:pos x="29" y="501"/>
                  </a:cxn>
                  <a:cxn ang="0">
                    <a:pos x="42" y="527"/>
                  </a:cxn>
                  <a:cxn ang="0">
                    <a:pos x="64" y="570"/>
                  </a:cxn>
                  <a:cxn ang="0">
                    <a:pos x="64" y="596"/>
                  </a:cxn>
                  <a:cxn ang="0">
                    <a:pos x="44" y="606"/>
                  </a:cxn>
                  <a:cxn ang="0">
                    <a:pos x="54" y="614"/>
                  </a:cxn>
                  <a:cxn ang="0">
                    <a:pos x="64" y="644"/>
                  </a:cxn>
                  <a:cxn ang="0">
                    <a:pos x="80" y="665"/>
                  </a:cxn>
                  <a:cxn ang="0">
                    <a:pos x="76" y="689"/>
                  </a:cxn>
                  <a:cxn ang="0">
                    <a:pos x="54" y="703"/>
                  </a:cxn>
                  <a:cxn ang="0">
                    <a:pos x="57" y="728"/>
                  </a:cxn>
                  <a:cxn ang="0">
                    <a:pos x="91" y="772"/>
                  </a:cxn>
                  <a:cxn ang="0">
                    <a:pos x="115" y="821"/>
                  </a:cxn>
                  <a:cxn ang="0">
                    <a:pos x="142" y="807"/>
                  </a:cxn>
                  <a:cxn ang="0">
                    <a:pos x="184" y="811"/>
                  </a:cxn>
                  <a:cxn ang="0">
                    <a:pos x="198" y="782"/>
                  </a:cxn>
                  <a:cxn ang="0">
                    <a:pos x="248" y="778"/>
                  </a:cxn>
                  <a:cxn ang="0">
                    <a:pos x="271" y="745"/>
                  </a:cxn>
                  <a:cxn ang="0">
                    <a:pos x="315" y="735"/>
                  </a:cxn>
                  <a:cxn ang="0">
                    <a:pos x="331" y="703"/>
                  </a:cxn>
                  <a:cxn ang="0">
                    <a:pos x="360" y="689"/>
                  </a:cxn>
                  <a:cxn ang="0">
                    <a:pos x="380" y="651"/>
                  </a:cxn>
                  <a:cxn ang="0">
                    <a:pos x="410" y="624"/>
                  </a:cxn>
                  <a:cxn ang="0">
                    <a:pos x="432" y="616"/>
                  </a:cxn>
                  <a:cxn ang="0">
                    <a:pos x="442" y="600"/>
                  </a:cxn>
                  <a:cxn ang="0">
                    <a:pos x="439" y="578"/>
                  </a:cxn>
                  <a:cxn ang="0">
                    <a:pos x="419" y="568"/>
                  </a:cxn>
                  <a:cxn ang="0">
                    <a:pos x="411" y="532"/>
                  </a:cxn>
                  <a:cxn ang="0">
                    <a:pos x="378" y="518"/>
                  </a:cxn>
                  <a:cxn ang="0">
                    <a:pos x="383" y="489"/>
                  </a:cxn>
                  <a:cxn ang="0">
                    <a:pos x="415" y="487"/>
                  </a:cxn>
                  <a:cxn ang="0">
                    <a:pos x="428" y="439"/>
                  </a:cxn>
                  <a:cxn ang="0">
                    <a:pos x="455" y="389"/>
                  </a:cxn>
                  <a:cxn ang="0">
                    <a:pos x="484" y="379"/>
                  </a:cxn>
                  <a:cxn ang="0">
                    <a:pos x="489" y="244"/>
                  </a:cxn>
                  <a:cxn ang="0">
                    <a:pos x="457" y="241"/>
                  </a:cxn>
                  <a:cxn ang="0">
                    <a:pos x="383" y="180"/>
                  </a:cxn>
                  <a:cxn ang="0">
                    <a:pos x="350" y="163"/>
                  </a:cxn>
                  <a:cxn ang="0">
                    <a:pos x="281" y="129"/>
                  </a:cxn>
                  <a:cxn ang="0">
                    <a:pos x="257" y="88"/>
                  </a:cxn>
                  <a:cxn ang="0">
                    <a:pos x="178" y="76"/>
                  </a:cxn>
                  <a:cxn ang="0">
                    <a:pos x="163" y="36"/>
                  </a:cxn>
                  <a:cxn ang="0">
                    <a:pos x="123" y="22"/>
                  </a:cxn>
                  <a:cxn ang="0">
                    <a:pos x="119" y="5"/>
                  </a:cxn>
                  <a:cxn ang="0">
                    <a:pos x="76" y="0"/>
                  </a:cxn>
                </a:cxnLst>
                <a:rect l="0" t="0" r="r" b="b"/>
                <a:pathLst>
                  <a:path w="489" h="821">
                    <a:moveTo>
                      <a:pt x="76" y="0"/>
                    </a:moveTo>
                    <a:lnTo>
                      <a:pt x="83" y="27"/>
                    </a:lnTo>
                    <a:lnTo>
                      <a:pt x="93" y="47"/>
                    </a:lnTo>
                    <a:lnTo>
                      <a:pt x="113" y="96"/>
                    </a:lnTo>
                    <a:lnTo>
                      <a:pt x="96" y="346"/>
                    </a:lnTo>
                    <a:lnTo>
                      <a:pt x="65" y="354"/>
                    </a:lnTo>
                    <a:lnTo>
                      <a:pt x="47" y="383"/>
                    </a:lnTo>
                    <a:lnTo>
                      <a:pt x="17" y="403"/>
                    </a:lnTo>
                    <a:lnTo>
                      <a:pt x="0" y="427"/>
                    </a:lnTo>
                    <a:lnTo>
                      <a:pt x="1" y="473"/>
                    </a:lnTo>
                    <a:lnTo>
                      <a:pt x="21" y="472"/>
                    </a:lnTo>
                    <a:lnTo>
                      <a:pt x="29" y="501"/>
                    </a:lnTo>
                    <a:lnTo>
                      <a:pt x="42" y="527"/>
                    </a:lnTo>
                    <a:lnTo>
                      <a:pt x="64" y="570"/>
                    </a:lnTo>
                    <a:lnTo>
                      <a:pt x="64" y="596"/>
                    </a:lnTo>
                    <a:lnTo>
                      <a:pt x="44" y="606"/>
                    </a:lnTo>
                    <a:lnTo>
                      <a:pt x="54" y="614"/>
                    </a:lnTo>
                    <a:lnTo>
                      <a:pt x="64" y="644"/>
                    </a:lnTo>
                    <a:lnTo>
                      <a:pt x="80" y="665"/>
                    </a:lnTo>
                    <a:lnTo>
                      <a:pt x="76" y="689"/>
                    </a:lnTo>
                    <a:lnTo>
                      <a:pt x="54" y="703"/>
                    </a:lnTo>
                    <a:lnTo>
                      <a:pt x="57" y="728"/>
                    </a:lnTo>
                    <a:lnTo>
                      <a:pt x="91" y="772"/>
                    </a:lnTo>
                    <a:lnTo>
                      <a:pt x="115" y="821"/>
                    </a:lnTo>
                    <a:lnTo>
                      <a:pt x="142" y="807"/>
                    </a:lnTo>
                    <a:lnTo>
                      <a:pt x="184" y="811"/>
                    </a:lnTo>
                    <a:lnTo>
                      <a:pt x="198" y="782"/>
                    </a:lnTo>
                    <a:lnTo>
                      <a:pt x="248" y="778"/>
                    </a:lnTo>
                    <a:lnTo>
                      <a:pt x="271" y="745"/>
                    </a:lnTo>
                    <a:lnTo>
                      <a:pt x="315" y="735"/>
                    </a:lnTo>
                    <a:lnTo>
                      <a:pt x="331" y="703"/>
                    </a:lnTo>
                    <a:lnTo>
                      <a:pt x="360" y="689"/>
                    </a:lnTo>
                    <a:lnTo>
                      <a:pt x="380" y="651"/>
                    </a:lnTo>
                    <a:lnTo>
                      <a:pt x="410" y="624"/>
                    </a:lnTo>
                    <a:lnTo>
                      <a:pt x="432" y="616"/>
                    </a:lnTo>
                    <a:lnTo>
                      <a:pt x="442" y="600"/>
                    </a:lnTo>
                    <a:lnTo>
                      <a:pt x="439" y="578"/>
                    </a:lnTo>
                    <a:lnTo>
                      <a:pt x="419" y="568"/>
                    </a:lnTo>
                    <a:lnTo>
                      <a:pt x="411" y="532"/>
                    </a:lnTo>
                    <a:lnTo>
                      <a:pt x="378" y="518"/>
                    </a:lnTo>
                    <a:lnTo>
                      <a:pt x="383" y="489"/>
                    </a:lnTo>
                    <a:lnTo>
                      <a:pt x="415" y="487"/>
                    </a:lnTo>
                    <a:lnTo>
                      <a:pt x="428" y="439"/>
                    </a:lnTo>
                    <a:lnTo>
                      <a:pt x="455" y="389"/>
                    </a:lnTo>
                    <a:lnTo>
                      <a:pt x="484" y="379"/>
                    </a:lnTo>
                    <a:lnTo>
                      <a:pt x="489" y="244"/>
                    </a:lnTo>
                    <a:lnTo>
                      <a:pt x="457" y="241"/>
                    </a:lnTo>
                    <a:lnTo>
                      <a:pt x="383" y="180"/>
                    </a:lnTo>
                    <a:lnTo>
                      <a:pt x="350" y="163"/>
                    </a:lnTo>
                    <a:lnTo>
                      <a:pt x="281" y="129"/>
                    </a:lnTo>
                    <a:lnTo>
                      <a:pt x="257" y="88"/>
                    </a:lnTo>
                    <a:lnTo>
                      <a:pt x="178" y="76"/>
                    </a:lnTo>
                    <a:lnTo>
                      <a:pt x="163" y="36"/>
                    </a:lnTo>
                    <a:lnTo>
                      <a:pt x="123" y="22"/>
                    </a:lnTo>
                    <a:lnTo>
                      <a:pt x="119" y="5"/>
                    </a:lnTo>
                    <a:lnTo>
                      <a:pt x="7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8" name="Freeform 221"/>
              <p:cNvSpPr>
                <a:spLocks/>
              </p:cNvSpPr>
              <p:nvPr/>
            </p:nvSpPr>
            <p:spPr bwMode="auto">
              <a:xfrm>
                <a:off x="4403027" y="3822252"/>
                <a:ext cx="414946" cy="349666"/>
              </a:xfrm>
              <a:custGeom>
                <a:avLst/>
                <a:gdLst/>
                <a:ahLst/>
                <a:cxnLst>
                  <a:cxn ang="0">
                    <a:pos x="161" y="585"/>
                  </a:cxn>
                  <a:cxn ang="0">
                    <a:pos x="175" y="561"/>
                  </a:cxn>
                  <a:cxn ang="0">
                    <a:pos x="192" y="527"/>
                  </a:cxn>
                  <a:cxn ang="0">
                    <a:pos x="234" y="516"/>
                  </a:cxn>
                  <a:cxn ang="0">
                    <a:pos x="271" y="522"/>
                  </a:cxn>
                  <a:cxn ang="0">
                    <a:pos x="290" y="554"/>
                  </a:cxn>
                  <a:cxn ang="0">
                    <a:pos x="295" y="534"/>
                  </a:cxn>
                  <a:cxn ang="0">
                    <a:pos x="352" y="527"/>
                  </a:cxn>
                  <a:cxn ang="0">
                    <a:pos x="385" y="524"/>
                  </a:cxn>
                  <a:cxn ang="0">
                    <a:pos x="413" y="550"/>
                  </a:cxn>
                  <a:cxn ang="0">
                    <a:pos x="451" y="554"/>
                  </a:cxn>
                  <a:cxn ang="0">
                    <a:pos x="457" y="527"/>
                  </a:cxn>
                  <a:cxn ang="0">
                    <a:pos x="517" y="530"/>
                  </a:cxn>
                  <a:cxn ang="0">
                    <a:pos x="540" y="555"/>
                  </a:cxn>
                  <a:cxn ang="0">
                    <a:pos x="561" y="530"/>
                  </a:cxn>
                  <a:cxn ang="0">
                    <a:pos x="594" y="511"/>
                  </a:cxn>
                  <a:cxn ang="0">
                    <a:pos x="593" y="465"/>
                  </a:cxn>
                  <a:cxn ang="0">
                    <a:pos x="610" y="441"/>
                  </a:cxn>
                  <a:cxn ang="0">
                    <a:pos x="640" y="421"/>
                  </a:cxn>
                  <a:cxn ang="0">
                    <a:pos x="658" y="392"/>
                  </a:cxn>
                  <a:cxn ang="0">
                    <a:pos x="689" y="384"/>
                  </a:cxn>
                  <a:cxn ang="0">
                    <a:pos x="706" y="134"/>
                  </a:cxn>
                  <a:cxn ang="0">
                    <a:pos x="686" y="85"/>
                  </a:cxn>
                  <a:cxn ang="0">
                    <a:pos x="676" y="65"/>
                  </a:cxn>
                  <a:cxn ang="0">
                    <a:pos x="669" y="38"/>
                  </a:cxn>
                  <a:cxn ang="0">
                    <a:pos x="640" y="28"/>
                  </a:cxn>
                  <a:cxn ang="0">
                    <a:pos x="586" y="23"/>
                  </a:cxn>
                  <a:cxn ang="0">
                    <a:pos x="581" y="0"/>
                  </a:cxn>
                  <a:cxn ang="0">
                    <a:pos x="522" y="0"/>
                  </a:cxn>
                  <a:cxn ang="0">
                    <a:pos x="507" y="19"/>
                  </a:cxn>
                  <a:cxn ang="0">
                    <a:pos x="460" y="39"/>
                  </a:cxn>
                  <a:cxn ang="0">
                    <a:pos x="421" y="70"/>
                  </a:cxn>
                  <a:cxn ang="0">
                    <a:pos x="401" y="102"/>
                  </a:cxn>
                  <a:cxn ang="0">
                    <a:pos x="325" y="126"/>
                  </a:cxn>
                  <a:cxn ang="0">
                    <a:pos x="318" y="157"/>
                  </a:cxn>
                  <a:cxn ang="0">
                    <a:pos x="290" y="173"/>
                  </a:cxn>
                  <a:cxn ang="0">
                    <a:pos x="259" y="208"/>
                  </a:cxn>
                  <a:cxn ang="0">
                    <a:pos x="183" y="212"/>
                  </a:cxn>
                  <a:cxn ang="0">
                    <a:pos x="178" y="237"/>
                  </a:cxn>
                  <a:cxn ang="0">
                    <a:pos x="186" y="388"/>
                  </a:cxn>
                  <a:cxn ang="0">
                    <a:pos x="154" y="392"/>
                  </a:cxn>
                  <a:cxn ang="0">
                    <a:pos x="154" y="419"/>
                  </a:cxn>
                  <a:cxn ang="0">
                    <a:pos x="35" y="434"/>
                  </a:cxn>
                  <a:cxn ang="0">
                    <a:pos x="0" y="460"/>
                  </a:cxn>
                  <a:cxn ang="0">
                    <a:pos x="16" y="486"/>
                  </a:cxn>
                  <a:cxn ang="0">
                    <a:pos x="44" y="502"/>
                  </a:cxn>
                  <a:cxn ang="0">
                    <a:pos x="48" y="550"/>
                  </a:cxn>
                  <a:cxn ang="0">
                    <a:pos x="79" y="554"/>
                  </a:cxn>
                  <a:cxn ang="0">
                    <a:pos x="103" y="589"/>
                  </a:cxn>
                  <a:cxn ang="0">
                    <a:pos x="147" y="585"/>
                  </a:cxn>
                  <a:cxn ang="0">
                    <a:pos x="161" y="585"/>
                  </a:cxn>
                </a:cxnLst>
                <a:rect l="0" t="0" r="r" b="b"/>
                <a:pathLst>
                  <a:path w="706" h="589">
                    <a:moveTo>
                      <a:pt x="161" y="585"/>
                    </a:moveTo>
                    <a:lnTo>
                      <a:pt x="175" y="561"/>
                    </a:lnTo>
                    <a:lnTo>
                      <a:pt x="192" y="527"/>
                    </a:lnTo>
                    <a:lnTo>
                      <a:pt x="234" y="516"/>
                    </a:lnTo>
                    <a:lnTo>
                      <a:pt x="271" y="522"/>
                    </a:lnTo>
                    <a:lnTo>
                      <a:pt x="290" y="554"/>
                    </a:lnTo>
                    <a:lnTo>
                      <a:pt x="295" y="534"/>
                    </a:lnTo>
                    <a:lnTo>
                      <a:pt x="352" y="527"/>
                    </a:lnTo>
                    <a:lnTo>
                      <a:pt x="385" y="524"/>
                    </a:lnTo>
                    <a:lnTo>
                      <a:pt x="413" y="550"/>
                    </a:lnTo>
                    <a:lnTo>
                      <a:pt x="451" y="554"/>
                    </a:lnTo>
                    <a:lnTo>
                      <a:pt x="457" y="527"/>
                    </a:lnTo>
                    <a:lnTo>
                      <a:pt x="517" y="530"/>
                    </a:lnTo>
                    <a:lnTo>
                      <a:pt x="540" y="555"/>
                    </a:lnTo>
                    <a:lnTo>
                      <a:pt x="561" y="530"/>
                    </a:lnTo>
                    <a:lnTo>
                      <a:pt x="594" y="511"/>
                    </a:lnTo>
                    <a:lnTo>
                      <a:pt x="593" y="465"/>
                    </a:lnTo>
                    <a:lnTo>
                      <a:pt x="610" y="441"/>
                    </a:lnTo>
                    <a:lnTo>
                      <a:pt x="640" y="421"/>
                    </a:lnTo>
                    <a:lnTo>
                      <a:pt x="658" y="392"/>
                    </a:lnTo>
                    <a:lnTo>
                      <a:pt x="689" y="384"/>
                    </a:lnTo>
                    <a:lnTo>
                      <a:pt x="706" y="134"/>
                    </a:lnTo>
                    <a:lnTo>
                      <a:pt x="686" y="85"/>
                    </a:lnTo>
                    <a:lnTo>
                      <a:pt x="676" y="65"/>
                    </a:lnTo>
                    <a:lnTo>
                      <a:pt x="669" y="38"/>
                    </a:lnTo>
                    <a:lnTo>
                      <a:pt x="640" y="28"/>
                    </a:lnTo>
                    <a:lnTo>
                      <a:pt x="586" y="23"/>
                    </a:lnTo>
                    <a:lnTo>
                      <a:pt x="581" y="0"/>
                    </a:lnTo>
                    <a:lnTo>
                      <a:pt x="522" y="0"/>
                    </a:lnTo>
                    <a:lnTo>
                      <a:pt x="507" y="19"/>
                    </a:lnTo>
                    <a:lnTo>
                      <a:pt x="460" y="39"/>
                    </a:lnTo>
                    <a:lnTo>
                      <a:pt x="421" y="70"/>
                    </a:lnTo>
                    <a:lnTo>
                      <a:pt x="401" y="102"/>
                    </a:lnTo>
                    <a:lnTo>
                      <a:pt x="325" y="126"/>
                    </a:lnTo>
                    <a:lnTo>
                      <a:pt x="318" y="157"/>
                    </a:lnTo>
                    <a:lnTo>
                      <a:pt x="290" y="173"/>
                    </a:lnTo>
                    <a:lnTo>
                      <a:pt x="259" y="208"/>
                    </a:lnTo>
                    <a:lnTo>
                      <a:pt x="183" y="212"/>
                    </a:lnTo>
                    <a:lnTo>
                      <a:pt x="178" y="237"/>
                    </a:lnTo>
                    <a:lnTo>
                      <a:pt x="186" y="388"/>
                    </a:lnTo>
                    <a:lnTo>
                      <a:pt x="154" y="392"/>
                    </a:lnTo>
                    <a:lnTo>
                      <a:pt x="154" y="419"/>
                    </a:lnTo>
                    <a:lnTo>
                      <a:pt x="35" y="434"/>
                    </a:lnTo>
                    <a:lnTo>
                      <a:pt x="0" y="460"/>
                    </a:lnTo>
                    <a:lnTo>
                      <a:pt x="16" y="486"/>
                    </a:lnTo>
                    <a:lnTo>
                      <a:pt x="44" y="502"/>
                    </a:lnTo>
                    <a:lnTo>
                      <a:pt x="48" y="550"/>
                    </a:lnTo>
                    <a:lnTo>
                      <a:pt x="79" y="554"/>
                    </a:lnTo>
                    <a:lnTo>
                      <a:pt x="103" y="589"/>
                    </a:lnTo>
                    <a:lnTo>
                      <a:pt x="147" y="585"/>
                    </a:lnTo>
                    <a:lnTo>
                      <a:pt x="161" y="58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9" name="Freeform 222"/>
              <p:cNvSpPr>
                <a:spLocks/>
              </p:cNvSpPr>
              <p:nvPr/>
            </p:nvSpPr>
            <p:spPr bwMode="auto">
              <a:xfrm>
                <a:off x="4884785" y="3172618"/>
                <a:ext cx="47473" cy="76323"/>
              </a:xfrm>
              <a:custGeom>
                <a:avLst/>
                <a:gdLst/>
                <a:ahLst/>
                <a:cxnLst>
                  <a:cxn ang="0">
                    <a:pos x="81" y="91"/>
                  </a:cxn>
                  <a:cxn ang="0">
                    <a:pos x="37" y="129"/>
                  </a:cxn>
                  <a:cxn ang="0">
                    <a:pos x="20" y="114"/>
                  </a:cxn>
                  <a:cxn ang="0">
                    <a:pos x="0" y="97"/>
                  </a:cxn>
                  <a:cxn ang="0">
                    <a:pos x="27" y="48"/>
                  </a:cxn>
                  <a:cxn ang="0">
                    <a:pos x="19" y="13"/>
                  </a:cxn>
                  <a:cxn ang="0">
                    <a:pos x="47" y="0"/>
                  </a:cxn>
                  <a:cxn ang="0">
                    <a:pos x="69" y="44"/>
                  </a:cxn>
                  <a:cxn ang="0">
                    <a:pos x="81" y="91"/>
                  </a:cxn>
                  <a:cxn ang="0">
                    <a:pos x="81" y="91"/>
                  </a:cxn>
                </a:cxnLst>
                <a:rect l="0" t="0" r="r" b="b"/>
                <a:pathLst>
                  <a:path w="81" h="129">
                    <a:moveTo>
                      <a:pt x="81" y="91"/>
                    </a:moveTo>
                    <a:lnTo>
                      <a:pt x="37" y="129"/>
                    </a:lnTo>
                    <a:lnTo>
                      <a:pt x="20" y="114"/>
                    </a:lnTo>
                    <a:lnTo>
                      <a:pt x="0" y="97"/>
                    </a:lnTo>
                    <a:lnTo>
                      <a:pt x="27" y="48"/>
                    </a:lnTo>
                    <a:lnTo>
                      <a:pt x="19" y="13"/>
                    </a:lnTo>
                    <a:lnTo>
                      <a:pt x="47" y="0"/>
                    </a:lnTo>
                    <a:lnTo>
                      <a:pt x="69" y="44"/>
                    </a:lnTo>
                    <a:lnTo>
                      <a:pt x="81" y="91"/>
                    </a:lnTo>
                    <a:lnTo>
                      <a:pt x="81" y="91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0" name="Freeform 223"/>
              <p:cNvSpPr>
                <a:spLocks/>
              </p:cNvSpPr>
              <p:nvPr/>
            </p:nvSpPr>
            <p:spPr bwMode="auto">
              <a:xfrm>
                <a:off x="5224126" y="3417562"/>
                <a:ext cx="56264" cy="26624"/>
              </a:xfrm>
              <a:custGeom>
                <a:avLst/>
                <a:gdLst/>
                <a:ahLst/>
                <a:cxnLst>
                  <a:cxn ang="0">
                    <a:pos x="49" y="36"/>
                  </a:cxn>
                  <a:cxn ang="0">
                    <a:pos x="49" y="36"/>
                  </a:cxn>
                  <a:cxn ang="0">
                    <a:pos x="39" y="38"/>
                  </a:cxn>
                  <a:cxn ang="0">
                    <a:pos x="28" y="41"/>
                  </a:cxn>
                  <a:cxn ang="0">
                    <a:pos x="15" y="44"/>
                  </a:cxn>
                  <a:cxn ang="0">
                    <a:pos x="11" y="46"/>
                  </a:cxn>
                  <a:cxn ang="0">
                    <a:pos x="8" y="46"/>
                  </a:cxn>
                  <a:cxn ang="0">
                    <a:pos x="8" y="46"/>
                  </a:cxn>
                  <a:cxn ang="0">
                    <a:pos x="4" y="43"/>
                  </a:cxn>
                  <a:cxn ang="0">
                    <a:pos x="1" y="41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3"/>
                  </a:cxn>
                  <a:cxn ang="0">
                    <a:pos x="1" y="17"/>
                  </a:cxn>
                  <a:cxn ang="0">
                    <a:pos x="1" y="17"/>
                  </a:cxn>
                  <a:cxn ang="0">
                    <a:pos x="3" y="15"/>
                  </a:cxn>
                  <a:cxn ang="0">
                    <a:pos x="4" y="14"/>
                  </a:cxn>
                  <a:cxn ang="0">
                    <a:pos x="11" y="12"/>
                  </a:cxn>
                  <a:cxn ang="0">
                    <a:pos x="24" y="12"/>
                  </a:cxn>
                  <a:cxn ang="0">
                    <a:pos x="42" y="12"/>
                  </a:cxn>
                  <a:cxn ang="0">
                    <a:pos x="42" y="12"/>
                  </a:cxn>
                  <a:cxn ang="0">
                    <a:pos x="48" y="12"/>
                  </a:cxn>
                  <a:cxn ang="0">
                    <a:pos x="54" y="9"/>
                  </a:cxn>
                  <a:cxn ang="0">
                    <a:pos x="68" y="5"/>
                  </a:cxn>
                  <a:cxn ang="0">
                    <a:pos x="82" y="2"/>
                  </a:cxn>
                  <a:cxn ang="0">
                    <a:pos x="88" y="2"/>
                  </a:cxn>
                  <a:cxn ang="0">
                    <a:pos x="93" y="0"/>
                  </a:cxn>
                  <a:cxn ang="0">
                    <a:pos x="93" y="0"/>
                  </a:cxn>
                  <a:cxn ang="0">
                    <a:pos x="94" y="2"/>
                  </a:cxn>
                  <a:cxn ang="0">
                    <a:pos x="94" y="4"/>
                  </a:cxn>
                  <a:cxn ang="0">
                    <a:pos x="91" y="10"/>
                  </a:cxn>
                  <a:cxn ang="0">
                    <a:pos x="84" y="18"/>
                  </a:cxn>
                  <a:cxn ang="0">
                    <a:pos x="82" y="23"/>
                  </a:cxn>
                  <a:cxn ang="0">
                    <a:pos x="82" y="23"/>
                  </a:cxn>
                  <a:cxn ang="0">
                    <a:pos x="81" y="25"/>
                  </a:cxn>
                  <a:cxn ang="0">
                    <a:pos x="81" y="28"/>
                  </a:cxn>
                  <a:cxn ang="0">
                    <a:pos x="78" y="29"/>
                  </a:cxn>
                  <a:cxn ang="0">
                    <a:pos x="76" y="32"/>
                  </a:cxn>
                  <a:cxn ang="0">
                    <a:pos x="70" y="33"/>
                  </a:cxn>
                  <a:cxn ang="0">
                    <a:pos x="65" y="34"/>
                  </a:cxn>
                  <a:cxn ang="0">
                    <a:pos x="49" y="36"/>
                  </a:cxn>
                  <a:cxn ang="0">
                    <a:pos x="49" y="36"/>
                  </a:cxn>
                </a:cxnLst>
                <a:rect l="0" t="0" r="r" b="b"/>
                <a:pathLst>
                  <a:path w="94" h="46">
                    <a:moveTo>
                      <a:pt x="49" y="36"/>
                    </a:moveTo>
                    <a:lnTo>
                      <a:pt x="49" y="36"/>
                    </a:lnTo>
                    <a:lnTo>
                      <a:pt x="39" y="38"/>
                    </a:lnTo>
                    <a:lnTo>
                      <a:pt x="28" y="41"/>
                    </a:lnTo>
                    <a:lnTo>
                      <a:pt x="15" y="44"/>
                    </a:lnTo>
                    <a:lnTo>
                      <a:pt x="11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4" y="43"/>
                    </a:lnTo>
                    <a:lnTo>
                      <a:pt x="1" y="41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3"/>
                    </a:lnTo>
                    <a:lnTo>
                      <a:pt x="1" y="17"/>
                    </a:lnTo>
                    <a:lnTo>
                      <a:pt x="1" y="17"/>
                    </a:lnTo>
                    <a:lnTo>
                      <a:pt x="3" y="15"/>
                    </a:lnTo>
                    <a:lnTo>
                      <a:pt x="4" y="14"/>
                    </a:lnTo>
                    <a:lnTo>
                      <a:pt x="11" y="12"/>
                    </a:lnTo>
                    <a:lnTo>
                      <a:pt x="24" y="12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8" y="12"/>
                    </a:lnTo>
                    <a:lnTo>
                      <a:pt x="54" y="9"/>
                    </a:lnTo>
                    <a:lnTo>
                      <a:pt x="68" y="5"/>
                    </a:lnTo>
                    <a:lnTo>
                      <a:pt x="82" y="2"/>
                    </a:lnTo>
                    <a:lnTo>
                      <a:pt x="88" y="2"/>
                    </a:lnTo>
                    <a:lnTo>
                      <a:pt x="93" y="0"/>
                    </a:lnTo>
                    <a:lnTo>
                      <a:pt x="93" y="0"/>
                    </a:lnTo>
                    <a:lnTo>
                      <a:pt x="94" y="2"/>
                    </a:lnTo>
                    <a:lnTo>
                      <a:pt x="94" y="4"/>
                    </a:lnTo>
                    <a:lnTo>
                      <a:pt x="91" y="10"/>
                    </a:lnTo>
                    <a:lnTo>
                      <a:pt x="84" y="18"/>
                    </a:lnTo>
                    <a:lnTo>
                      <a:pt x="82" y="23"/>
                    </a:lnTo>
                    <a:lnTo>
                      <a:pt x="82" y="23"/>
                    </a:lnTo>
                    <a:lnTo>
                      <a:pt x="81" y="25"/>
                    </a:lnTo>
                    <a:lnTo>
                      <a:pt x="81" y="28"/>
                    </a:lnTo>
                    <a:lnTo>
                      <a:pt x="78" y="29"/>
                    </a:lnTo>
                    <a:lnTo>
                      <a:pt x="76" y="32"/>
                    </a:lnTo>
                    <a:lnTo>
                      <a:pt x="70" y="33"/>
                    </a:lnTo>
                    <a:lnTo>
                      <a:pt x="65" y="34"/>
                    </a:lnTo>
                    <a:lnTo>
                      <a:pt x="49" y="36"/>
                    </a:lnTo>
                    <a:lnTo>
                      <a:pt x="49" y="3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1" name="Freeform 224"/>
              <p:cNvSpPr>
                <a:spLocks/>
              </p:cNvSpPr>
              <p:nvPr/>
            </p:nvSpPr>
            <p:spPr bwMode="auto">
              <a:xfrm>
                <a:off x="5301489" y="3502760"/>
                <a:ext cx="109011" cy="133122"/>
              </a:xfrm>
              <a:custGeom>
                <a:avLst/>
                <a:gdLst/>
                <a:ahLst/>
                <a:cxnLst>
                  <a:cxn ang="0">
                    <a:pos x="55" y="225"/>
                  </a:cxn>
                  <a:cxn ang="0">
                    <a:pos x="95" y="186"/>
                  </a:cxn>
                  <a:cxn ang="0">
                    <a:pos x="134" y="154"/>
                  </a:cxn>
                  <a:cxn ang="0">
                    <a:pos x="134" y="90"/>
                  </a:cxn>
                  <a:cxn ang="0">
                    <a:pos x="186" y="48"/>
                  </a:cxn>
                  <a:cxn ang="0">
                    <a:pos x="158" y="0"/>
                  </a:cxn>
                  <a:cxn ang="0">
                    <a:pos x="103" y="44"/>
                  </a:cxn>
                  <a:cxn ang="0">
                    <a:pos x="40" y="35"/>
                  </a:cxn>
                  <a:cxn ang="0">
                    <a:pos x="9" y="8"/>
                  </a:cxn>
                  <a:cxn ang="0">
                    <a:pos x="7" y="114"/>
                  </a:cxn>
                  <a:cxn ang="0">
                    <a:pos x="0" y="170"/>
                  </a:cxn>
                  <a:cxn ang="0">
                    <a:pos x="0" y="225"/>
                  </a:cxn>
                  <a:cxn ang="0">
                    <a:pos x="55" y="225"/>
                  </a:cxn>
                </a:cxnLst>
                <a:rect l="0" t="0" r="r" b="b"/>
                <a:pathLst>
                  <a:path w="186" h="225">
                    <a:moveTo>
                      <a:pt x="55" y="225"/>
                    </a:moveTo>
                    <a:lnTo>
                      <a:pt x="95" y="186"/>
                    </a:lnTo>
                    <a:lnTo>
                      <a:pt x="134" y="154"/>
                    </a:lnTo>
                    <a:lnTo>
                      <a:pt x="134" y="90"/>
                    </a:lnTo>
                    <a:lnTo>
                      <a:pt x="186" y="48"/>
                    </a:lnTo>
                    <a:lnTo>
                      <a:pt x="158" y="0"/>
                    </a:lnTo>
                    <a:lnTo>
                      <a:pt x="103" y="44"/>
                    </a:lnTo>
                    <a:lnTo>
                      <a:pt x="40" y="35"/>
                    </a:lnTo>
                    <a:lnTo>
                      <a:pt x="9" y="8"/>
                    </a:lnTo>
                    <a:lnTo>
                      <a:pt x="7" y="114"/>
                    </a:lnTo>
                    <a:lnTo>
                      <a:pt x="0" y="170"/>
                    </a:lnTo>
                    <a:lnTo>
                      <a:pt x="0" y="225"/>
                    </a:lnTo>
                    <a:lnTo>
                      <a:pt x="55" y="22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2" name="Freeform 225"/>
              <p:cNvSpPr>
                <a:spLocks/>
              </p:cNvSpPr>
              <p:nvPr/>
            </p:nvSpPr>
            <p:spPr bwMode="auto">
              <a:xfrm>
                <a:off x="5306764" y="3374963"/>
                <a:ext cx="154725" cy="154421"/>
              </a:xfrm>
              <a:custGeom>
                <a:avLst/>
                <a:gdLst/>
                <a:ahLst/>
                <a:cxnLst>
                  <a:cxn ang="0">
                    <a:pos x="0" y="226"/>
                  </a:cxn>
                  <a:cxn ang="0">
                    <a:pos x="31" y="253"/>
                  </a:cxn>
                  <a:cxn ang="0">
                    <a:pos x="94" y="262"/>
                  </a:cxn>
                  <a:cxn ang="0">
                    <a:pos x="149" y="218"/>
                  </a:cxn>
                  <a:cxn ang="0">
                    <a:pos x="197" y="190"/>
                  </a:cxn>
                  <a:cxn ang="0">
                    <a:pos x="256" y="150"/>
                  </a:cxn>
                  <a:cxn ang="0">
                    <a:pos x="263" y="108"/>
                  </a:cxn>
                  <a:cxn ang="0">
                    <a:pos x="264" y="47"/>
                  </a:cxn>
                  <a:cxn ang="0">
                    <a:pos x="249" y="0"/>
                  </a:cxn>
                  <a:cxn ang="0">
                    <a:pos x="190" y="11"/>
                  </a:cxn>
                  <a:cxn ang="0">
                    <a:pos x="139" y="11"/>
                  </a:cxn>
                  <a:cxn ang="0">
                    <a:pos x="67" y="20"/>
                  </a:cxn>
                  <a:cxn ang="0">
                    <a:pos x="27" y="27"/>
                  </a:cxn>
                  <a:cxn ang="0">
                    <a:pos x="15" y="72"/>
                  </a:cxn>
                  <a:cxn ang="0">
                    <a:pos x="27" y="123"/>
                  </a:cxn>
                  <a:cxn ang="0">
                    <a:pos x="66" y="150"/>
                  </a:cxn>
                  <a:cxn ang="0">
                    <a:pos x="42" y="202"/>
                  </a:cxn>
                  <a:cxn ang="0">
                    <a:pos x="0" y="226"/>
                  </a:cxn>
                </a:cxnLst>
                <a:rect l="0" t="0" r="r" b="b"/>
                <a:pathLst>
                  <a:path w="264" h="262">
                    <a:moveTo>
                      <a:pt x="0" y="226"/>
                    </a:moveTo>
                    <a:lnTo>
                      <a:pt x="31" y="253"/>
                    </a:lnTo>
                    <a:lnTo>
                      <a:pt x="94" y="262"/>
                    </a:lnTo>
                    <a:lnTo>
                      <a:pt x="149" y="218"/>
                    </a:lnTo>
                    <a:lnTo>
                      <a:pt x="197" y="190"/>
                    </a:lnTo>
                    <a:lnTo>
                      <a:pt x="256" y="150"/>
                    </a:lnTo>
                    <a:lnTo>
                      <a:pt x="263" y="108"/>
                    </a:lnTo>
                    <a:lnTo>
                      <a:pt x="264" y="47"/>
                    </a:lnTo>
                    <a:lnTo>
                      <a:pt x="249" y="0"/>
                    </a:lnTo>
                    <a:lnTo>
                      <a:pt x="190" y="11"/>
                    </a:lnTo>
                    <a:lnTo>
                      <a:pt x="139" y="11"/>
                    </a:lnTo>
                    <a:lnTo>
                      <a:pt x="67" y="20"/>
                    </a:lnTo>
                    <a:lnTo>
                      <a:pt x="27" y="27"/>
                    </a:lnTo>
                    <a:lnTo>
                      <a:pt x="15" y="72"/>
                    </a:lnTo>
                    <a:lnTo>
                      <a:pt x="27" y="123"/>
                    </a:lnTo>
                    <a:lnTo>
                      <a:pt x="66" y="150"/>
                    </a:lnTo>
                    <a:lnTo>
                      <a:pt x="42" y="202"/>
                    </a:lnTo>
                    <a:lnTo>
                      <a:pt x="0" y="22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3" name="Freeform 226"/>
              <p:cNvSpPr>
                <a:spLocks/>
              </p:cNvSpPr>
              <p:nvPr/>
            </p:nvSpPr>
            <p:spPr bwMode="auto">
              <a:xfrm>
                <a:off x="5967864" y="3330589"/>
                <a:ext cx="355165" cy="319492"/>
              </a:xfrm>
              <a:custGeom>
                <a:avLst/>
                <a:gdLst/>
                <a:ahLst/>
                <a:cxnLst>
                  <a:cxn ang="0">
                    <a:pos x="604" y="88"/>
                  </a:cxn>
                  <a:cxn ang="0">
                    <a:pos x="506" y="83"/>
                  </a:cxn>
                  <a:cxn ang="0">
                    <a:pos x="506" y="83"/>
                  </a:cxn>
                  <a:cxn ang="0">
                    <a:pos x="459" y="63"/>
                  </a:cxn>
                  <a:cxn ang="0">
                    <a:pos x="435" y="4"/>
                  </a:cxn>
                  <a:cxn ang="0">
                    <a:pos x="411" y="0"/>
                  </a:cxn>
                  <a:cxn ang="0">
                    <a:pos x="391" y="41"/>
                  </a:cxn>
                  <a:cxn ang="0">
                    <a:pos x="321" y="56"/>
                  </a:cxn>
                  <a:cxn ang="0">
                    <a:pos x="293" y="72"/>
                  </a:cxn>
                  <a:cxn ang="0">
                    <a:pos x="257" y="56"/>
                  </a:cxn>
                  <a:cxn ang="0">
                    <a:pos x="198" y="52"/>
                  </a:cxn>
                  <a:cxn ang="0">
                    <a:pos x="174" y="72"/>
                  </a:cxn>
                  <a:cxn ang="0">
                    <a:pos x="139" y="76"/>
                  </a:cxn>
                  <a:cxn ang="0">
                    <a:pos x="127" y="100"/>
                  </a:cxn>
                  <a:cxn ang="0">
                    <a:pos x="95" y="120"/>
                  </a:cxn>
                  <a:cxn ang="0">
                    <a:pos x="87" y="159"/>
                  </a:cxn>
                  <a:cxn ang="0">
                    <a:pos x="39" y="170"/>
                  </a:cxn>
                  <a:cxn ang="0">
                    <a:pos x="0" y="206"/>
                  </a:cxn>
                  <a:cxn ang="0">
                    <a:pos x="12" y="277"/>
                  </a:cxn>
                  <a:cxn ang="0">
                    <a:pos x="0" y="388"/>
                  </a:cxn>
                  <a:cxn ang="0">
                    <a:pos x="56" y="388"/>
                  </a:cxn>
                  <a:cxn ang="0">
                    <a:pos x="71" y="444"/>
                  </a:cxn>
                  <a:cxn ang="0">
                    <a:pos x="48" y="475"/>
                  </a:cxn>
                  <a:cxn ang="0">
                    <a:pos x="43" y="518"/>
                  </a:cxn>
                  <a:cxn ang="0">
                    <a:pos x="95" y="542"/>
                  </a:cxn>
                  <a:cxn ang="0">
                    <a:pos x="115" y="503"/>
                  </a:cxn>
                  <a:cxn ang="0">
                    <a:pos x="245" y="490"/>
                  </a:cxn>
                  <a:cxn ang="0">
                    <a:pos x="265" y="444"/>
                  </a:cxn>
                  <a:cxn ang="0">
                    <a:pos x="301" y="416"/>
                  </a:cxn>
                  <a:cxn ang="0">
                    <a:pos x="352" y="383"/>
                  </a:cxn>
                  <a:cxn ang="0">
                    <a:pos x="391" y="380"/>
                  </a:cxn>
                  <a:cxn ang="0">
                    <a:pos x="404" y="324"/>
                  </a:cxn>
                  <a:cxn ang="0">
                    <a:pos x="435" y="304"/>
                  </a:cxn>
                  <a:cxn ang="0">
                    <a:pos x="455" y="258"/>
                  </a:cxn>
                  <a:cxn ang="0">
                    <a:pos x="473" y="200"/>
                  </a:cxn>
                  <a:cxn ang="0">
                    <a:pos x="473" y="200"/>
                  </a:cxn>
                  <a:cxn ang="0">
                    <a:pos x="483" y="151"/>
                  </a:cxn>
                  <a:cxn ang="0">
                    <a:pos x="525" y="135"/>
                  </a:cxn>
                  <a:cxn ang="0">
                    <a:pos x="525" y="135"/>
                  </a:cxn>
                  <a:cxn ang="0">
                    <a:pos x="554" y="142"/>
                  </a:cxn>
                  <a:cxn ang="0">
                    <a:pos x="593" y="162"/>
                  </a:cxn>
                  <a:cxn ang="0">
                    <a:pos x="604" y="88"/>
                  </a:cxn>
                </a:cxnLst>
                <a:rect l="0" t="0" r="r" b="b"/>
                <a:pathLst>
                  <a:path w="604" h="542">
                    <a:moveTo>
                      <a:pt x="604" y="88"/>
                    </a:moveTo>
                    <a:lnTo>
                      <a:pt x="506" y="83"/>
                    </a:lnTo>
                    <a:lnTo>
                      <a:pt x="506" y="83"/>
                    </a:lnTo>
                    <a:lnTo>
                      <a:pt x="459" y="63"/>
                    </a:lnTo>
                    <a:lnTo>
                      <a:pt x="435" y="4"/>
                    </a:lnTo>
                    <a:lnTo>
                      <a:pt x="411" y="0"/>
                    </a:lnTo>
                    <a:lnTo>
                      <a:pt x="391" y="41"/>
                    </a:lnTo>
                    <a:lnTo>
                      <a:pt x="321" y="56"/>
                    </a:lnTo>
                    <a:lnTo>
                      <a:pt x="293" y="72"/>
                    </a:lnTo>
                    <a:lnTo>
                      <a:pt x="257" y="56"/>
                    </a:lnTo>
                    <a:lnTo>
                      <a:pt x="198" y="52"/>
                    </a:lnTo>
                    <a:lnTo>
                      <a:pt x="174" y="72"/>
                    </a:lnTo>
                    <a:lnTo>
                      <a:pt x="139" y="76"/>
                    </a:lnTo>
                    <a:lnTo>
                      <a:pt x="127" y="100"/>
                    </a:lnTo>
                    <a:lnTo>
                      <a:pt x="95" y="120"/>
                    </a:lnTo>
                    <a:lnTo>
                      <a:pt x="87" y="159"/>
                    </a:lnTo>
                    <a:lnTo>
                      <a:pt x="39" y="170"/>
                    </a:lnTo>
                    <a:lnTo>
                      <a:pt x="0" y="206"/>
                    </a:lnTo>
                    <a:lnTo>
                      <a:pt x="12" y="277"/>
                    </a:lnTo>
                    <a:lnTo>
                      <a:pt x="0" y="388"/>
                    </a:lnTo>
                    <a:lnTo>
                      <a:pt x="56" y="388"/>
                    </a:lnTo>
                    <a:lnTo>
                      <a:pt x="71" y="444"/>
                    </a:lnTo>
                    <a:lnTo>
                      <a:pt x="48" y="475"/>
                    </a:lnTo>
                    <a:lnTo>
                      <a:pt x="43" y="518"/>
                    </a:lnTo>
                    <a:lnTo>
                      <a:pt x="95" y="542"/>
                    </a:lnTo>
                    <a:lnTo>
                      <a:pt x="115" y="503"/>
                    </a:lnTo>
                    <a:lnTo>
                      <a:pt x="245" y="490"/>
                    </a:lnTo>
                    <a:lnTo>
                      <a:pt x="265" y="444"/>
                    </a:lnTo>
                    <a:lnTo>
                      <a:pt x="301" y="416"/>
                    </a:lnTo>
                    <a:lnTo>
                      <a:pt x="352" y="383"/>
                    </a:lnTo>
                    <a:lnTo>
                      <a:pt x="391" y="380"/>
                    </a:lnTo>
                    <a:lnTo>
                      <a:pt x="404" y="324"/>
                    </a:lnTo>
                    <a:lnTo>
                      <a:pt x="435" y="304"/>
                    </a:lnTo>
                    <a:lnTo>
                      <a:pt x="455" y="258"/>
                    </a:lnTo>
                    <a:lnTo>
                      <a:pt x="473" y="200"/>
                    </a:lnTo>
                    <a:lnTo>
                      <a:pt x="473" y="200"/>
                    </a:lnTo>
                    <a:lnTo>
                      <a:pt x="483" y="151"/>
                    </a:lnTo>
                    <a:lnTo>
                      <a:pt x="525" y="135"/>
                    </a:lnTo>
                    <a:lnTo>
                      <a:pt x="525" y="135"/>
                    </a:lnTo>
                    <a:lnTo>
                      <a:pt x="554" y="142"/>
                    </a:lnTo>
                    <a:lnTo>
                      <a:pt x="593" y="162"/>
                    </a:lnTo>
                    <a:lnTo>
                      <a:pt x="604" y="8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4" name="Freeform 227"/>
              <p:cNvSpPr>
                <a:spLocks/>
              </p:cNvSpPr>
              <p:nvPr/>
            </p:nvSpPr>
            <p:spPr bwMode="auto">
              <a:xfrm>
                <a:off x="5748083" y="3209892"/>
                <a:ext cx="337583" cy="241394"/>
              </a:xfrm>
              <a:custGeom>
                <a:avLst/>
                <a:gdLst/>
                <a:ahLst/>
                <a:cxnLst>
                  <a:cxn ang="0">
                    <a:pos x="573" y="256"/>
                  </a:cxn>
                  <a:cxn ang="0">
                    <a:pos x="549" y="276"/>
                  </a:cxn>
                  <a:cxn ang="0">
                    <a:pos x="514" y="280"/>
                  </a:cxn>
                  <a:cxn ang="0">
                    <a:pos x="502" y="304"/>
                  </a:cxn>
                  <a:cxn ang="0">
                    <a:pos x="470" y="324"/>
                  </a:cxn>
                  <a:cxn ang="0">
                    <a:pos x="462" y="363"/>
                  </a:cxn>
                  <a:cxn ang="0">
                    <a:pos x="414" y="374"/>
                  </a:cxn>
                  <a:cxn ang="0">
                    <a:pos x="375" y="410"/>
                  </a:cxn>
                  <a:cxn ang="0">
                    <a:pos x="391" y="307"/>
                  </a:cxn>
                  <a:cxn ang="0">
                    <a:pos x="328" y="276"/>
                  </a:cxn>
                  <a:cxn ang="0">
                    <a:pos x="256" y="225"/>
                  </a:cxn>
                  <a:cxn ang="0">
                    <a:pos x="205" y="221"/>
                  </a:cxn>
                  <a:cxn ang="0">
                    <a:pos x="126" y="204"/>
                  </a:cxn>
                  <a:cxn ang="0">
                    <a:pos x="107" y="245"/>
                  </a:cxn>
                  <a:cxn ang="0">
                    <a:pos x="59" y="263"/>
                  </a:cxn>
                  <a:cxn ang="0">
                    <a:pos x="52" y="204"/>
                  </a:cxn>
                  <a:cxn ang="0">
                    <a:pos x="48" y="173"/>
                  </a:cxn>
                  <a:cxn ang="0">
                    <a:pos x="35" y="149"/>
                  </a:cxn>
                  <a:cxn ang="0">
                    <a:pos x="28" y="98"/>
                  </a:cxn>
                  <a:cxn ang="0">
                    <a:pos x="8" y="78"/>
                  </a:cxn>
                  <a:cxn ang="0">
                    <a:pos x="24" y="59"/>
                  </a:cxn>
                  <a:cxn ang="0">
                    <a:pos x="0" y="42"/>
                  </a:cxn>
                  <a:cxn ang="0">
                    <a:pos x="4" y="11"/>
                  </a:cxn>
                  <a:cxn ang="0">
                    <a:pos x="52" y="58"/>
                  </a:cxn>
                  <a:cxn ang="0">
                    <a:pos x="75" y="17"/>
                  </a:cxn>
                  <a:cxn ang="0">
                    <a:pos x="119" y="0"/>
                  </a:cxn>
                  <a:cxn ang="0">
                    <a:pos x="156" y="15"/>
                  </a:cxn>
                  <a:cxn ang="0">
                    <a:pos x="156" y="46"/>
                  </a:cxn>
                  <a:cxn ang="0">
                    <a:pos x="197" y="59"/>
                  </a:cxn>
                  <a:cxn ang="0">
                    <a:pos x="254" y="76"/>
                  </a:cxn>
                  <a:cxn ang="0">
                    <a:pos x="261" y="42"/>
                  </a:cxn>
                  <a:cxn ang="0">
                    <a:pos x="291" y="34"/>
                  </a:cxn>
                  <a:cxn ang="0">
                    <a:pos x="322" y="19"/>
                  </a:cxn>
                  <a:cxn ang="0">
                    <a:pos x="337" y="46"/>
                  </a:cxn>
                  <a:cxn ang="0">
                    <a:pos x="360" y="65"/>
                  </a:cxn>
                  <a:cxn ang="0">
                    <a:pos x="349" y="88"/>
                  </a:cxn>
                  <a:cxn ang="0">
                    <a:pos x="383" y="95"/>
                  </a:cxn>
                  <a:cxn ang="0">
                    <a:pos x="406" y="95"/>
                  </a:cxn>
                  <a:cxn ang="0">
                    <a:pos x="432" y="106"/>
                  </a:cxn>
                  <a:cxn ang="0">
                    <a:pos x="421" y="144"/>
                  </a:cxn>
                  <a:cxn ang="0">
                    <a:pos x="526" y="227"/>
                  </a:cxn>
                  <a:cxn ang="0">
                    <a:pos x="553" y="212"/>
                  </a:cxn>
                  <a:cxn ang="0">
                    <a:pos x="575" y="223"/>
                  </a:cxn>
                  <a:cxn ang="0">
                    <a:pos x="573" y="256"/>
                  </a:cxn>
                </a:cxnLst>
                <a:rect l="0" t="0" r="r" b="b"/>
                <a:pathLst>
                  <a:path w="575" h="410">
                    <a:moveTo>
                      <a:pt x="573" y="256"/>
                    </a:moveTo>
                    <a:lnTo>
                      <a:pt x="549" y="276"/>
                    </a:lnTo>
                    <a:lnTo>
                      <a:pt x="514" y="280"/>
                    </a:lnTo>
                    <a:lnTo>
                      <a:pt x="502" y="304"/>
                    </a:lnTo>
                    <a:lnTo>
                      <a:pt x="470" y="324"/>
                    </a:lnTo>
                    <a:lnTo>
                      <a:pt x="462" y="363"/>
                    </a:lnTo>
                    <a:lnTo>
                      <a:pt x="414" y="374"/>
                    </a:lnTo>
                    <a:lnTo>
                      <a:pt x="375" y="410"/>
                    </a:lnTo>
                    <a:lnTo>
                      <a:pt x="391" y="307"/>
                    </a:lnTo>
                    <a:lnTo>
                      <a:pt x="328" y="276"/>
                    </a:lnTo>
                    <a:lnTo>
                      <a:pt x="256" y="225"/>
                    </a:lnTo>
                    <a:lnTo>
                      <a:pt x="205" y="221"/>
                    </a:lnTo>
                    <a:lnTo>
                      <a:pt x="126" y="204"/>
                    </a:lnTo>
                    <a:lnTo>
                      <a:pt x="107" y="245"/>
                    </a:lnTo>
                    <a:lnTo>
                      <a:pt x="59" y="263"/>
                    </a:lnTo>
                    <a:lnTo>
                      <a:pt x="52" y="204"/>
                    </a:lnTo>
                    <a:lnTo>
                      <a:pt x="48" y="173"/>
                    </a:lnTo>
                    <a:lnTo>
                      <a:pt x="35" y="149"/>
                    </a:lnTo>
                    <a:lnTo>
                      <a:pt x="28" y="98"/>
                    </a:lnTo>
                    <a:lnTo>
                      <a:pt x="8" y="78"/>
                    </a:lnTo>
                    <a:lnTo>
                      <a:pt x="24" y="59"/>
                    </a:lnTo>
                    <a:lnTo>
                      <a:pt x="0" y="42"/>
                    </a:lnTo>
                    <a:lnTo>
                      <a:pt x="4" y="11"/>
                    </a:lnTo>
                    <a:lnTo>
                      <a:pt x="52" y="58"/>
                    </a:lnTo>
                    <a:lnTo>
                      <a:pt x="75" y="17"/>
                    </a:lnTo>
                    <a:lnTo>
                      <a:pt x="119" y="0"/>
                    </a:lnTo>
                    <a:lnTo>
                      <a:pt x="156" y="15"/>
                    </a:lnTo>
                    <a:lnTo>
                      <a:pt x="156" y="46"/>
                    </a:lnTo>
                    <a:lnTo>
                      <a:pt x="197" y="59"/>
                    </a:lnTo>
                    <a:lnTo>
                      <a:pt x="254" y="76"/>
                    </a:lnTo>
                    <a:lnTo>
                      <a:pt x="261" y="42"/>
                    </a:lnTo>
                    <a:lnTo>
                      <a:pt x="291" y="34"/>
                    </a:lnTo>
                    <a:lnTo>
                      <a:pt x="322" y="19"/>
                    </a:lnTo>
                    <a:lnTo>
                      <a:pt x="337" y="46"/>
                    </a:lnTo>
                    <a:lnTo>
                      <a:pt x="360" y="65"/>
                    </a:lnTo>
                    <a:lnTo>
                      <a:pt x="349" y="88"/>
                    </a:lnTo>
                    <a:lnTo>
                      <a:pt x="383" y="95"/>
                    </a:lnTo>
                    <a:lnTo>
                      <a:pt x="406" y="95"/>
                    </a:lnTo>
                    <a:lnTo>
                      <a:pt x="432" y="106"/>
                    </a:lnTo>
                    <a:lnTo>
                      <a:pt x="421" y="144"/>
                    </a:lnTo>
                    <a:lnTo>
                      <a:pt x="526" y="227"/>
                    </a:lnTo>
                    <a:lnTo>
                      <a:pt x="553" y="212"/>
                    </a:lnTo>
                    <a:lnTo>
                      <a:pt x="575" y="223"/>
                    </a:lnTo>
                    <a:lnTo>
                      <a:pt x="573" y="25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5" name="Freeform 228"/>
              <p:cNvSpPr>
                <a:spLocks/>
              </p:cNvSpPr>
              <p:nvPr/>
            </p:nvSpPr>
            <p:spPr bwMode="auto">
              <a:xfrm>
                <a:off x="6140172" y="3243617"/>
                <a:ext cx="214506" cy="138447"/>
              </a:xfrm>
              <a:custGeom>
                <a:avLst/>
                <a:gdLst/>
                <a:ahLst/>
                <a:cxnLst>
                  <a:cxn ang="0">
                    <a:pos x="112" y="26"/>
                  </a:cxn>
                  <a:cxn ang="0">
                    <a:pos x="85" y="79"/>
                  </a:cxn>
                  <a:cxn ang="0">
                    <a:pos x="48" y="128"/>
                  </a:cxn>
                  <a:cxn ang="0">
                    <a:pos x="0" y="218"/>
                  </a:cxn>
                  <a:cxn ang="0">
                    <a:pos x="28" y="202"/>
                  </a:cxn>
                  <a:cxn ang="0">
                    <a:pos x="98" y="187"/>
                  </a:cxn>
                  <a:cxn ang="0">
                    <a:pos x="118" y="146"/>
                  </a:cxn>
                  <a:cxn ang="0">
                    <a:pos x="142" y="150"/>
                  </a:cxn>
                  <a:cxn ang="0">
                    <a:pos x="166" y="209"/>
                  </a:cxn>
                  <a:cxn ang="0">
                    <a:pos x="213" y="229"/>
                  </a:cxn>
                  <a:cxn ang="0">
                    <a:pos x="213" y="229"/>
                  </a:cxn>
                  <a:cxn ang="0">
                    <a:pos x="311" y="234"/>
                  </a:cxn>
                  <a:cxn ang="0">
                    <a:pos x="311" y="194"/>
                  </a:cxn>
                  <a:cxn ang="0">
                    <a:pos x="304" y="199"/>
                  </a:cxn>
                  <a:cxn ang="0">
                    <a:pos x="256" y="168"/>
                  </a:cxn>
                  <a:cxn ang="0">
                    <a:pos x="265" y="96"/>
                  </a:cxn>
                  <a:cxn ang="0">
                    <a:pos x="300" y="69"/>
                  </a:cxn>
                  <a:cxn ang="0">
                    <a:pos x="367" y="113"/>
                  </a:cxn>
                  <a:cxn ang="0">
                    <a:pos x="324" y="0"/>
                  </a:cxn>
                  <a:cxn ang="0">
                    <a:pos x="270" y="37"/>
                  </a:cxn>
                  <a:cxn ang="0">
                    <a:pos x="225" y="45"/>
                  </a:cxn>
                  <a:cxn ang="0">
                    <a:pos x="112" y="26"/>
                  </a:cxn>
                </a:cxnLst>
                <a:rect l="0" t="0" r="r" b="b"/>
                <a:pathLst>
                  <a:path w="367" h="234">
                    <a:moveTo>
                      <a:pt x="112" y="26"/>
                    </a:moveTo>
                    <a:lnTo>
                      <a:pt x="85" y="79"/>
                    </a:lnTo>
                    <a:lnTo>
                      <a:pt x="48" y="128"/>
                    </a:lnTo>
                    <a:lnTo>
                      <a:pt x="0" y="218"/>
                    </a:lnTo>
                    <a:lnTo>
                      <a:pt x="28" y="202"/>
                    </a:lnTo>
                    <a:lnTo>
                      <a:pt x="98" y="187"/>
                    </a:lnTo>
                    <a:lnTo>
                      <a:pt x="118" y="146"/>
                    </a:lnTo>
                    <a:lnTo>
                      <a:pt x="142" y="150"/>
                    </a:lnTo>
                    <a:lnTo>
                      <a:pt x="166" y="209"/>
                    </a:lnTo>
                    <a:lnTo>
                      <a:pt x="213" y="229"/>
                    </a:lnTo>
                    <a:lnTo>
                      <a:pt x="213" y="229"/>
                    </a:lnTo>
                    <a:lnTo>
                      <a:pt x="311" y="234"/>
                    </a:lnTo>
                    <a:lnTo>
                      <a:pt x="311" y="194"/>
                    </a:lnTo>
                    <a:lnTo>
                      <a:pt x="304" y="199"/>
                    </a:lnTo>
                    <a:lnTo>
                      <a:pt x="256" y="168"/>
                    </a:lnTo>
                    <a:lnTo>
                      <a:pt x="265" y="96"/>
                    </a:lnTo>
                    <a:lnTo>
                      <a:pt x="300" y="69"/>
                    </a:lnTo>
                    <a:lnTo>
                      <a:pt x="367" y="113"/>
                    </a:lnTo>
                    <a:lnTo>
                      <a:pt x="324" y="0"/>
                    </a:lnTo>
                    <a:lnTo>
                      <a:pt x="270" y="37"/>
                    </a:lnTo>
                    <a:lnTo>
                      <a:pt x="225" y="45"/>
                    </a:lnTo>
                    <a:lnTo>
                      <a:pt x="112" y="2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6" name="Freeform 229"/>
              <p:cNvSpPr>
                <a:spLocks/>
              </p:cNvSpPr>
              <p:nvPr/>
            </p:nvSpPr>
            <p:spPr bwMode="auto">
              <a:xfrm>
                <a:off x="5864127" y="3064346"/>
                <a:ext cx="341099" cy="308842"/>
              </a:xfrm>
              <a:custGeom>
                <a:avLst/>
                <a:gdLst/>
                <a:ahLst/>
                <a:cxnLst>
                  <a:cxn ang="0">
                    <a:pos x="471" y="522"/>
                  </a:cxn>
                  <a:cxn ang="0">
                    <a:pos x="435" y="506"/>
                  </a:cxn>
                  <a:cxn ang="0">
                    <a:pos x="376" y="502"/>
                  </a:cxn>
                  <a:cxn ang="0">
                    <a:pos x="378" y="469"/>
                  </a:cxn>
                  <a:cxn ang="0">
                    <a:pos x="356" y="458"/>
                  </a:cxn>
                  <a:cxn ang="0">
                    <a:pos x="329" y="473"/>
                  </a:cxn>
                  <a:cxn ang="0">
                    <a:pos x="224" y="390"/>
                  </a:cxn>
                  <a:cxn ang="0">
                    <a:pos x="235" y="352"/>
                  </a:cxn>
                  <a:cxn ang="0">
                    <a:pos x="209" y="341"/>
                  </a:cxn>
                  <a:cxn ang="0">
                    <a:pos x="186" y="341"/>
                  </a:cxn>
                  <a:cxn ang="0">
                    <a:pos x="152" y="334"/>
                  </a:cxn>
                  <a:cxn ang="0">
                    <a:pos x="163" y="311"/>
                  </a:cxn>
                  <a:cxn ang="0">
                    <a:pos x="140" y="292"/>
                  </a:cxn>
                  <a:cxn ang="0">
                    <a:pos x="125" y="265"/>
                  </a:cxn>
                  <a:cxn ang="0">
                    <a:pos x="94" y="280"/>
                  </a:cxn>
                  <a:cxn ang="0">
                    <a:pos x="64" y="288"/>
                  </a:cxn>
                  <a:cxn ang="0">
                    <a:pos x="57" y="322"/>
                  </a:cxn>
                  <a:cxn ang="0">
                    <a:pos x="0" y="305"/>
                  </a:cxn>
                  <a:cxn ang="0">
                    <a:pos x="34" y="76"/>
                  </a:cxn>
                  <a:cxn ang="0">
                    <a:pos x="133" y="0"/>
                  </a:cxn>
                  <a:cxn ang="0">
                    <a:pos x="142" y="115"/>
                  </a:cxn>
                  <a:cxn ang="0">
                    <a:pos x="189" y="115"/>
                  </a:cxn>
                  <a:cxn ang="0">
                    <a:pos x="212" y="138"/>
                  </a:cxn>
                  <a:cxn ang="0">
                    <a:pos x="268" y="138"/>
                  </a:cxn>
                  <a:cxn ang="0">
                    <a:pos x="271" y="64"/>
                  </a:cxn>
                  <a:cxn ang="0">
                    <a:pos x="303" y="118"/>
                  </a:cxn>
                  <a:cxn ang="0">
                    <a:pos x="318" y="155"/>
                  </a:cxn>
                  <a:cxn ang="0">
                    <a:pos x="374" y="140"/>
                  </a:cxn>
                  <a:cxn ang="0">
                    <a:pos x="427" y="148"/>
                  </a:cxn>
                  <a:cxn ang="0">
                    <a:pos x="477" y="170"/>
                  </a:cxn>
                  <a:cxn ang="0">
                    <a:pos x="481" y="238"/>
                  </a:cxn>
                  <a:cxn ang="0">
                    <a:pos x="496" y="280"/>
                  </a:cxn>
                  <a:cxn ang="0">
                    <a:pos x="549" y="307"/>
                  </a:cxn>
                  <a:cxn ang="0">
                    <a:pos x="583" y="330"/>
                  </a:cxn>
                  <a:cxn ang="0">
                    <a:pos x="556" y="383"/>
                  </a:cxn>
                  <a:cxn ang="0">
                    <a:pos x="519" y="432"/>
                  </a:cxn>
                  <a:cxn ang="0">
                    <a:pos x="471" y="522"/>
                  </a:cxn>
                </a:cxnLst>
                <a:rect l="0" t="0" r="r" b="b"/>
                <a:pathLst>
                  <a:path w="583" h="522">
                    <a:moveTo>
                      <a:pt x="471" y="522"/>
                    </a:moveTo>
                    <a:lnTo>
                      <a:pt x="435" y="506"/>
                    </a:lnTo>
                    <a:lnTo>
                      <a:pt x="376" y="502"/>
                    </a:lnTo>
                    <a:lnTo>
                      <a:pt x="378" y="469"/>
                    </a:lnTo>
                    <a:lnTo>
                      <a:pt x="356" y="458"/>
                    </a:lnTo>
                    <a:lnTo>
                      <a:pt x="329" y="473"/>
                    </a:lnTo>
                    <a:lnTo>
                      <a:pt x="224" y="390"/>
                    </a:lnTo>
                    <a:lnTo>
                      <a:pt x="235" y="352"/>
                    </a:lnTo>
                    <a:lnTo>
                      <a:pt x="209" y="341"/>
                    </a:lnTo>
                    <a:lnTo>
                      <a:pt x="186" y="341"/>
                    </a:lnTo>
                    <a:lnTo>
                      <a:pt x="152" y="334"/>
                    </a:lnTo>
                    <a:lnTo>
                      <a:pt x="163" y="311"/>
                    </a:lnTo>
                    <a:lnTo>
                      <a:pt x="140" y="292"/>
                    </a:lnTo>
                    <a:lnTo>
                      <a:pt x="125" y="265"/>
                    </a:lnTo>
                    <a:lnTo>
                      <a:pt x="94" y="280"/>
                    </a:lnTo>
                    <a:lnTo>
                      <a:pt x="64" y="288"/>
                    </a:lnTo>
                    <a:lnTo>
                      <a:pt x="57" y="322"/>
                    </a:lnTo>
                    <a:lnTo>
                      <a:pt x="0" y="305"/>
                    </a:lnTo>
                    <a:lnTo>
                      <a:pt x="34" y="76"/>
                    </a:lnTo>
                    <a:lnTo>
                      <a:pt x="133" y="0"/>
                    </a:lnTo>
                    <a:lnTo>
                      <a:pt x="142" y="115"/>
                    </a:lnTo>
                    <a:lnTo>
                      <a:pt x="189" y="115"/>
                    </a:lnTo>
                    <a:lnTo>
                      <a:pt x="212" y="138"/>
                    </a:lnTo>
                    <a:lnTo>
                      <a:pt x="268" y="138"/>
                    </a:lnTo>
                    <a:lnTo>
                      <a:pt x="271" y="64"/>
                    </a:lnTo>
                    <a:lnTo>
                      <a:pt x="303" y="118"/>
                    </a:lnTo>
                    <a:lnTo>
                      <a:pt x="318" y="155"/>
                    </a:lnTo>
                    <a:lnTo>
                      <a:pt x="374" y="140"/>
                    </a:lnTo>
                    <a:lnTo>
                      <a:pt x="427" y="148"/>
                    </a:lnTo>
                    <a:lnTo>
                      <a:pt x="477" y="170"/>
                    </a:lnTo>
                    <a:lnTo>
                      <a:pt x="481" y="238"/>
                    </a:lnTo>
                    <a:lnTo>
                      <a:pt x="496" y="280"/>
                    </a:lnTo>
                    <a:lnTo>
                      <a:pt x="549" y="307"/>
                    </a:lnTo>
                    <a:lnTo>
                      <a:pt x="583" y="330"/>
                    </a:lnTo>
                    <a:lnTo>
                      <a:pt x="556" y="383"/>
                    </a:lnTo>
                    <a:lnTo>
                      <a:pt x="519" y="432"/>
                    </a:lnTo>
                    <a:lnTo>
                      <a:pt x="471" y="52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7" name="Freeform 230"/>
              <p:cNvSpPr>
                <a:spLocks/>
              </p:cNvSpPr>
              <p:nvPr/>
            </p:nvSpPr>
            <p:spPr bwMode="auto">
              <a:xfrm>
                <a:off x="5544127" y="3145994"/>
                <a:ext cx="140660" cy="161521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15" y="93"/>
                  </a:cxn>
                  <a:cxn ang="0">
                    <a:pos x="51" y="162"/>
                  </a:cxn>
                  <a:cxn ang="0">
                    <a:pos x="92" y="245"/>
                  </a:cxn>
                  <a:cxn ang="0">
                    <a:pos x="56" y="268"/>
                  </a:cxn>
                  <a:cxn ang="0">
                    <a:pos x="115" y="268"/>
                  </a:cxn>
                  <a:cxn ang="0">
                    <a:pos x="127" y="230"/>
                  </a:cxn>
                  <a:cxn ang="0">
                    <a:pos x="155" y="213"/>
                  </a:cxn>
                  <a:cxn ang="0">
                    <a:pos x="170" y="274"/>
                  </a:cxn>
                  <a:cxn ang="0">
                    <a:pos x="197" y="253"/>
                  </a:cxn>
                  <a:cxn ang="0">
                    <a:pos x="205" y="206"/>
                  </a:cxn>
                  <a:cxn ang="0">
                    <a:pos x="238" y="194"/>
                  </a:cxn>
                  <a:cxn ang="0">
                    <a:pos x="229" y="167"/>
                  </a:cxn>
                  <a:cxn ang="0">
                    <a:pos x="182" y="134"/>
                  </a:cxn>
                  <a:cxn ang="0">
                    <a:pos x="138" y="88"/>
                  </a:cxn>
                  <a:cxn ang="0">
                    <a:pos x="91" y="0"/>
                  </a:cxn>
                  <a:cxn ang="0">
                    <a:pos x="0" y="25"/>
                  </a:cxn>
                </a:cxnLst>
                <a:rect l="0" t="0" r="r" b="b"/>
                <a:pathLst>
                  <a:path w="238" h="274">
                    <a:moveTo>
                      <a:pt x="0" y="25"/>
                    </a:moveTo>
                    <a:lnTo>
                      <a:pt x="15" y="93"/>
                    </a:lnTo>
                    <a:lnTo>
                      <a:pt x="51" y="162"/>
                    </a:lnTo>
                    <a:lnTo>
                      <a:pt x="92" y="245"/>
                    </a:lnTo>
                    <a:lnTo>
                      <a:pt x="56" y="268"/>
                    </a:lnTo>
                    <a:lnTo>
                      <a:pt x="115" y="268"/>
                    </a:lnTo>
                    <a:lnTo>
                      <a:pt x="127" y="230"/>
                    </a:lnTo>
                    <a:lnTo>
                      <a:pt x="155" y="213"/>
                    </a:lnTo>
                    <a:lnTo>
                      <a:pt x="170" y="274"/>
                    </a:lnTo>
                    <a:lnTo>
                      <a:pt x="197" y="253"/>
                    </a:lnTo>
                    <a:lnTo>
                      <a:pt x="205" y="206"/>
                    </a:lnTo>
                    <a:lnTo>
                      <a:pt x="238" y="194"/>
                    </a:lnTo>
                    <a:lnTo>
                      <a:pt x="229" y="167"/>
                    </a:lnTo>
                    <a:lnTo>
                      <a:pt x="182" y="134"/>
                    </a:lnTo>
                    <a:lnTo>
                      <a:pt x="138" y="88"/>
                    </a:lnTo>
                    <a:lnTo>
                      <a:pt x="91" y="0"/>
                    </a:lnTo>
                    <a:lnTo>
                      <a:pt x="0" y="2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8" name="Freeform 231"/>
              <p:cNvSpPr>
                <a:spLocks/>
              </p:cNvSpPr>
              <p:nvPr/>
            </p:nvSpPr>
            <p:spPr bwMode="auto">
              <a:xfrm>
                <a:off x="3966982" y="4115120"/>
                <a:ext cx="86154" cy="30174"/>
              </a:xfrm>
              <a:custGeom>
                <a:avLst/>
                <a:gdLst/>
                <a:ahLst/>
                <a:cxnLst>
                  <a:cxn ang="0">
                    <a:pos x="8" y="6"/>
                  </a:cxn>
                  <a:cxn ang="0">
                    <a:pos x="68" y="7"/>
                  </a:cxn>
                  <a:cxn ang="0">
                    <a:pos x="92" y="0"/>
                  </a:cxn>
                  <a:cxn ang="0">
                    <a:pos x="148" y="7"/>
                  </a:cxn>
                  <a:cxn ang="0">
                    <a:pos x="147" y="36"/>
                  </a:cxn>
                  <a:cxn ang="0">
                    <a:pos x="121" y="32"/>
                  </a:cxn>
                  <a:cxn ang="0">
                    <a:pos x="94" y="25"/>
                  </a:cxn>
                  <a:cxn ang="0">
                    <a:pos x="49" y="49"/>
                  </a:cxn>
                  <a:cxn ang="0">
                    <a:pos x="0" y="41"/>
                  </a:cxn>
                  <a:cxn ang="0">
                    <a:pos x="27" y="24"/>
                  </a:cxn>
                  <a:cxn ang="0">
                    <a:pos x="8" y="6"/>
                  </a:cxn>
                </a:cxnLst>
                <a:rect l="0" t="0" r="r" b="b"/>
                <a:pathLst>
                  <a:path w="148" h="49">
                    <a:moveTo>
                      <a:pt x="8" y="6"/>
                    </a:moveTo>
                    <a:lnTo>
                      <a:pt x="68" y="7"/>
                    </a:lnTo>
                    <a:lnTo>
                      <a:pt x="92" y="0"/>
                    </a:lnTo>
                    <a:lnTo>
                      <a:pt x="148" y="7"/>
                    </a:lnTo>
                    <a:lnTo>
                      <a:pt x="147" y="36"/>
                    </a:lnTo>
                    <a:lnTo>
                      <a:pt x="121" y="32"/>
                    </a:lnTo>
                    <a:lnTo>
                      <a:pt x="94" y="25"/>
                    </a:lnTo>
                    <a:lnTo>
                      <a:pt x="49" y="49"/>
                    </a:lnTo>
                    <a:lnTo>
                      <a:pt x="0" y="41"/>
                    </a:lnTo>
                    <a:lnTo>
                      <a:pt x="27" y="24"/>
                    </a:lnTo>
                    <a:lnTo>
                      <a:pt x="8" y="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9" name="Freeform 232"/>
              <p:cNvSpPr>
                <a:spLocks/>
              </p:cNvSpPr>
              <p:nvPr/>
            </p:nvSpPr>
            <p:spPr bwMode="auto">
              <a:xfrm>
                <a:off x="4798631" y="2963174"/>
                <a:ext cx="163517" cy="92298"/>
              </a:xfrm>
              <a:custGeom>
                <a:avLst/>
                <a:gdLst/>
                <a:ahLst/>
                <a:cxnLst>
                  <a:cxn ang="0">
                    <a:pos x="280" y="39"/>
                  </a:cxn>
                  <a:cxn ang="0">
                    <a:pos x="244" y="9"/>
                  </a:cxn>
                  <a:cxn ang="0">
                    <a:pos x="220" y="0"/>
                  </a:cxn>
                  <a:cxn ang="0">
                    <a:pos x="144" y="16"/>
                  </a:cxn>
                  <a:cxn ang="0">
                    <a:pos x="93" y="16"/>
                  </a:cxn>
                  <a:cxn ang="0">
                    <a:pos x="31" y="7"/>
                  </a:cxn>
                  <a:cxn ang="0">
                    <a:pos x="36" y="51"/>
                  </a:cxn>
                  <a:cxn ang="0">
                    <a:pos x="19" y="79"/>
                  </a:cxn>
                  <a:cxn ang="0">
                    <a:pos x="16" y="90"/>
                  </a:cxn>
                  <a:cxn ang="0">
                    <a:pos x="0" y="113"/>
                  </a:cxn>
                  <a:cxn ang="0">
                    <a:pos x="20" y="118"/>
                  </a:cxn>
                  <a:cxn ang="0">
                    <a:pos x="20" y="118"/>
                  </a:cxn>
                  <a:cxn ang="0">
                    <a:pos x="69" y="143"/>
                  </a:cxn>
                  <a:cxn ang="0">
                    <a:pos x="121" y="156"/>
                  </a:cxn>
                  <a:cxn ang="0">
                    <a:pos x="148" y="132"/>
                  </a:cxn>
                  <a:cxn ang="0">
                    <a:pos x="185" y="134"/>
                  </a:cxn>
                  <a:cxn ang="0">
                    <a:pos x="229" y="122"/>
                  </a:cxn>
                  <a:cxn ang="0">
                    <a:pos x="260" y="71"/>
                  </a:cxn>
                  <a:cxn ang="0">
                    <a:pos x="280" y="39"/>
                  </a:cxn>
                </a:cxnLst>
                <a:rect l="0" t="0" r="r" b="b"/>
                <a:pathLst>
                  <a:path w="280" h="156">
                    <a:moveTo>
                      <a:pt x="280" y="39"/>
                    </a:moveTo>
                    <a:lnTo>
                      <a:pt x="244" y="9"/>
                    </a:lnTo>
                    <a:lnTo>
                      <a:pt x="220" y="0"/>
                    </a:lnTo>
                    <a:lnTo>
                      <a:pt x="144" y="16"/>
                    </a:lnTo>
                    <a:lnTo>
                      <a:pt x="93" y="16"/>
                    </a:lnTo>
                    <a:lnTo>
                      <a:pt x="31" y="7"/>
                    </a:lnTo>
                    <a:lnTo>
                      <a:pt x="36" y="51"/>
                    </a:lnTo>
                    <a:lnTo>
                      <a:pt x="19" y="79"/>
                    </a:lnTo>
                    <a:lnTo>
                      <a:pt x="16" y="90"/>
                    </a:lnTo>
                    <a:lnTo>
                      <a:pt x="0" y="113"/>
                    </a:lnTo>
                    <a:lnTo>
                      <a:pt x="20" y="118"/>
                    </a:lnTo>
                    <a:lnTo>
                      <a:pt x="20" y="118"/>
                    </a:lnTo>
                    <a:lnTo>
                      <a:pt x="69" y="143"/>
                    </a:lnTo>
                    <a:lnTo>
                      <a:pt x="121" y="156"/>
                    </a:lnTo>
                    <a:lnTo>
                      <a:pt x="148" y="132"/>
                    </a:lnTo>
                    <a:lnTo>
                      <a:pt x="185" y="134"/>
                    </a:lnTo>
                    <a:lnTo>
                      <a:pt x="229" y="122"/>
                    </a:lnTo>
                    <a:lnTo>
                      <a:pt x="260" y="71"/>
                    </a:lnTo>
                    <a:lnTo>
                      <a:pt x="280" y="39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0" name="Freeform 233"/>
              <p:cNvSpPr>
                <a:spLocks/>
              </p:cNvSpPr>
              <p:nvPr/>
            </p:nvSpPr>
            <p:spPr bwMode="auto">
              <a:xfrm>
                <a:off x="4476873" y="2849576"/>
                <a:ext cx="84396" cy="69223"/>
              </a:xfrm>
              <a:custGeom>
                <a:avLst/>
                <a:gdLst/>
                <a:ahLst/>
                <a:cxnLst>
                  <a:cxn ang="0">
                    <a:pos x="3" y="9"/>
                  </a:cxn>
                  <a:cxn ang="0">
                    <a:pos x="0" y="37"/>
                  </a:cxn>
                  <a:cxn ang="0">
                    <a:pos x="36" y="57"/>
                  </a:cxn>
                  <a:cxn ang="0">
                    <a:pos x="55" y="96"/>
                  </a:cxn>
                  <a:cxn ang="0">
                    <a:pos x="108" y="116"/>
                  </a:cxn>
                  <a:cxn ang="0">
                    <a:pos x="114" y="92"/>
                  </a:cxn>
                  <a:cxn ang="0">
                    <a:pos x="144" y="61"/>
                  </a:cxn>
                  <a:cxn ang="0">
                    <a:pos x="114" y="44"/>
                  </a:cxn>
                  <a:cxn ang="0">
                    <a:pos x="106" y="5"/>
                  </a:cxn>
                  <a:cxn ang="0">
                    <a:pos x="77" y="0"/>
                  </a:cxn>
                  <a:cxn ang="0">
                    <a:pos x="51" y="9"/>
                  </a:cxn>
                  <a:cxn ang="0">
                    <a:pos x="3" y="9"/>
                  </a:cxn>
                </a:cxnLst>
                <a:rect l="0" t="0" r="r" b="b"/>
                <a:pathLst>
                  <a:path w="144" h="116">
                    <a:moveTo>
                      <a:pt x="3" y="9"/>
                    </a:moveTo>
                    <a:lnTo>
                      <a:pt x="0" y="37"/>
                    </a:lnTo>
                    <a:lnTo>
                      <a:pt x="36" y="57"/>
                    </a:lnTo>
                    <a:lnTo>
                      <a:pt x="55" y="96"/>
                    </a:lnTo>
                    <a:lnTo>
                      <a:pt x="108" y="116"/>
                    </a:lnTo>
                    <a:lnTo>
                      <a:pt x="114" y="92"/>
                    </a:lnTo>
                    <a:lnTo>
                      <a:pt x="144" y="61"/>
                    </a:lnTo>
                    <a:lnTo>
                      <a:pt x="114" y="44"/>
                    </a:lnTo>
                    <a:lnTo>
                      <a:pt x="106" y="5"/>
                    </a:lnTo>
                    <a:lnTo>
                      <a:pt x="77" y="0"/>
                    </a:lnTo>
                    <a:lnTo>
                      <a:pt x="51" y="9"/>
                    </a:lnTo>
                    <a:lnTo>
                      <a:pt x="3" y="9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1" name="Freeform 234"/>
              <p:cNvSpPr>
                <a:spLocks/>
              </p:cNvSpPr>
              <p:nvPr/>
            </p:nvSpPr>
            <p:spPr bwMode="auto">
              <a:xfrm>
                <a:off x="4598192" y="2613507"/>
                <a:ext cx="72088" cy="115372"/>
              </a:xfrm>
              <a:custGeom>
                <a:avLst/>
                <a:gdLst/>
                <a:ahLst/>
                <a:cxnLst>
                  <a:cxn ang="0">
                    <a:pos x="98" y="183"/>
                  </a:cxn>
                  <a:cxn ang="0">
                    <a:pos x="47" y="196"/>
                  </a:cxn>
                  <a:cxn ang="0">
                    <a:pos x="27" y="150"/>
                  </a:cxn>
                  <a:cxn ang="0">
                    <a:pos x="0" y="138"/>
                  </a:cxn>
                  <a:cxn ang="0">
                    <a:pos x="0" y="59"/>
                  </a:cxn>
                  <a:cxn ang="0">
                    <a:pos x="60" y="55"/>
                  </a:cxn>
                  <a:cxn ang="0">
                    <a:pos x="88" y="0"/>
                  </a:cxn>
                  <a:cxn ang="0">
                    <a:pos x="123" y="55"/>
                  </a:cxn>
                  <a:cxn ang="0">
                    <a:pos x="91" y="134"/>
                  </a:cxn>
                  <a:cxn ang="0">
                    <a:pos x="98" y="183"/>
                  </a:cxn>
                </a:cxnLst>
                <a:rect l="0" t="0" r="r" b="b"/>
                <a:pathLst>
                  <a:path w="123" h="196">
                    <a:moveTo>
                      <a:pt x="98" y="183"/>
                    </a:moveTo>
                    <a:lnTo>
                      <a:pt x="47" y="196"/>
                    </a:lnTo>
                    <a:lnTo>
                      <a:pt x="27" y="150"/>
                    </a:lnTo>
                    <a:lnTo>
                      <a:pt x="0" y="138"/>
                    </a:lnTo>
                    <a:lnTo>
                      <a:pt x="0" y="59"/>
                    </a:lnTo>
                    <a:lnTo>
                      <a:pt x="60" y="55"/>
                    </a:lnTo>
                    <a:lnTo>
                      <a:pt x="88" y="0"/>
                    </a:lnTo>
                    <a:lnTo>
                      <a:pt x="123" y="55"/>
                    </a:lnTo>
                    <a:lnTo>
                      <a:pt x="91" y="134"/>
                    </a:lnTo>
                    <a:lnTo>
                      <a:pt x="98" y="183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2" name="Freeform 235"/>
              <p:cNvSpPr>
                <a:spLocks/>
              </p:cNvSpPr>
              <p:nvPr/>
            </p:nvSpPr>
            <p:spPr bwMode="auto">
              <a:xfrm>
                <a:off x="4626324" y="2593983"/>
                <a:ext cx="33407" cy="14200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8" y="0"/>
                  </a:cxn>
                  <a:cxn ang="0">
                    <a:pos x="37" y="0"/>
                  </a:cxn>
                  <a:cxn ang="0">
                    <a:pos x="56" y="0"/>
                  </a:cxn>
                  <a:cxn ang="0">
                    <a:pos x="0" y="24"/>
                  </a:cxn>
                </a:cxnLst>
                <a:rect l="0" t="0" r="r" b="b"/>
                <a:pathLst>
                  <a:path w="56" h="24">
                    <a:moveTo>
                      <a:pt x="0" y="24"/>
                    </a:moveTo>
                    <a:lnTo>
                      <a:pt x="8" y="0"/>
                    </a:lnTo>
                    <a:lnTo>
                      <a:pt x="37" y="0"/>
                    </a:lnTo>
                    <a:lnTo>
                      <a:pt x="56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3" name="Freeform 236"/>
              <p:cNvSpPr>
                <a:spLocks/>
              </p:cNvSpPr>
              <p:nvPr/>
            </p:nvSpPr>
            <p:spPr bwMode="auto">
              <a:xfrm>
                <a:off x="3824564" y="2231892"/>
                <a:ext cx="246154" cy="149096"/>
              </a:xfrm>
              <a:custGeom>
                <a:avLst/>
                <a:gdLst/>
                <a:ahLst/>
                <a:cxnLst>
                  <a:cxn ang="0">
                    <a:pos x="127" y="47"/>
                  </a:cxn>
                  <a:cxn ang="0">
                    <a:pos x="72" y="0"/>
                  </a:cxn>
                  <a:cxn ang="0">
                    <a:pos x="0" y="79"/>
                  </a:cxn>
                  <a:cxn ang="0">
                    <a:pos x="8" y="118"/>
                  </a:cxn>
                  <a:cxn ang="0">
                    <a:pos x="87" y="103"/>
                  </a:cxn>
                  <a:cxn ang="0">
                    <a:pos x="87" y="165"/>
                  </a:cxn>
                  <a:cxn ang="0">
                    <a:pos x="64" y="205"/>
                  </a:cxn>
                  <a:cxn ang="0">
                    <a:pos x="135" y="189"/>
                  </a:cxn>
                  <a:cxn ang="0">
                    <a:pos x="206" y="221"/>
                  </a:cxn>
                  <a:cxn ang="0">
                    <a:pos x="230" y="252"/>
                  </a:cxn>
                  <a:cxn ang="0">
                    <a:pos x="293" y="189"/>
                  </a:cxn>
                  <a:cxn ang="0">
                    <a:pos x="348" y="189"/>
                  </a:cxn>
                  <a:cxn ang="0">
                    <a:pos x="403" y="150"/>
                  </a:cxn>
                  <a:cxn ang="0">
                    <a:pos x="420" y="86"/>
                  </a:cxn>
                  <a:cxn ang="0">
                    <a:pos x="403" y="16"/>
                  </a:cxn>
                  <a:cxn ang="0">
                    <a:pos x="324" y="16"/>
                  </a:cxn>
                  <a:cxn ang="0">
                    <a:pos x="245" y="38"/>
                  </a:cxn>
                  <a:cxn ang="0">
                    <a:pos x="158" y="7"/>
                  </a:cxn>
                  <a:cxn ang="0">
                    <a:pos x="127" y="47"/>
                  </a:cxn>
                </a:cxnLst>
                <a:rect l="0" t="0" r="r" b="b"/>
                <a:pathLst>
                  <a:path w="420" h="252">
                    <a:moveTo>
                      <a:pt x="127" y="47"/>
                    </a:moveTo>
                    <a:lnTo>
                      <a:pt x="72" y="0"/>
                    </a:lnTo>
                    <a:lnTo>
                      <a:pt x="0" y="79"/>
                    </a:lnTo>
                    <a:lnTo>
                      <a:pt x="8" y="118"/>
                    </a:lnTo>
                    <a:lnTo>
                      <a:pt x="87" y="103"/>
                    </a:lnTo>
                    <a:lnTo>
                      <a:pt x="87" y="165"/>
                    </a:lnTo>
                    <a:lnTo>
                      <a:pt x="64" y="205"/>
                    </a:lnTo>
                    <a:lnTo>
                      <a:pt x="135" y="189"/>
                    </a:lnTo>
                    <a:lnTo>
                      <a:pt x="206" y="221"/>
                    </a:lnTo>
                    <a:lnTo>
                      <a:pt x="230" y="252"/>
                    </a:lnTo>
                    <a:lnTo>
                      <a:pt x="293" y="189"/>
                    </a:lnTo>
                    <a:lnTo>
                      <a:pt x="348" y="189"/>
                    </a:lnTo>
                    <a:lnTo>
                      <a:pt x="403" y="150"/>
                    </a:lnTo>
                    <a:lnTo>
                      <a:pt x="420" y="86"/>
                    </a:lnTo>
                    <a:lnTo>
                      <a:pt x="403" y="16"/>
                    </a:lnTo>
                    <a:lnTo>
                      <a:pt x="324" y="16"/>
                    </a:lnTo>
                    <a:lnTo>
                      <a:pt x="245" y="38"/>
                    </a:lnTo>
                    <a:lnTo>
                      <a:pt x="158" y="7"/>
                    </a:lnTo>
                    <a:lnTo>
                      <a:pt x="127" y="47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4" name="Freeform 237"/>
              <p:cNvSpPr>
                <a:spLocks/>
              </p:cNvSpPr>
              <p:nvPr/>
            </p:nvSpPr>
            <p:spPr bwMode="auto">
              <a:xfrm>
                <a:off x="4925225" y="2553159"/>
                <a:ext cx="216264" cy="102947"/>
              </a:xfrm>
              <a:custGeom>
                <a:avLst/>
                <a:gdLst/>
                <a:ahLst/>
                <a:cxnLst>
                  <a:cxn ang="0">
                    <a:pos x="270" y="174"/>
                  </a:cxn>
                  <a:cxn ang="0">
                    <a:pos x="267" y="143"/>
                  </a:cxn>
                  <a:cxn ang="0">
                    <a:pos x="176" y="106"/>
                  </a:cxn>
                  <a:cxn ang="0">
                    <a:pos x="81" y="162"/>
                  </a:cxn>
                  <a:cxn ang="0">
                    <a:pos x="5" y="166"/>
                  </a:cxn>
                  <a:cxn ang="0">
                    <a:pos x="0" y="87"/>
                  </a:cxn>
                  <a:cxn ang="0">
                    <a:pos x="33" y="56"/>
                  </a:cxn>
                  <a:cxn ang="0">
                    <a:pos x="68" y="107"/>
                  </a:cxn>
                  <a:cxn ang="0">
                    <a:pos x="116" y="107"/>
                  </a:cxn>
                  <a:cxn ang="0">
                    <a:pos x="127" y="59"/>
                  </a:cxn>
                  <a:cxn ang="0">
                    <a:pos x="92" y="44"/>
                  </a:cxn>
                  <a:cxn ang="0">
                    <a:pos x="76" y="8"/>
                  </a:cxn>
                  <a:cxn ang="0">
                    <a:pos x="165" y="0"/>
                  </a:cxn>
                  <a:cxn ang="0">
                    <a:pos x="210" y="38"/>
                  </a:cxn>
                  <a:cxn ang="0">
                    <a:pos x="297" y="42"/>
                  </a:cxn>
                  <a:cxn ang="0">
                    <a:pos x="368" y="106"/>
                  </a:cxn>
                  <a:cxn ang="0">
                    <a:pos x="334" y="128"/>
                  </a:cxn>
                  <a:cxn ang="0">
                    <a:pos x="289" y="113"/>
                  </a:cxn>
                  <a:cxn ang="0">
                    <a:pos x="270" y="174"/>
                  </a:cxn>
                </a:cxnLst>
                <a:rect l="0" t="0" r="r" b="b"/>
                <a:pathLst>
                  <a:path w="368" h="174">
                    <a:moveTo>
                      <a:pt x="270" y="174"/>
                    </a:moveTo>
                    <a:lnTo>
                      <a:pt x="267" y="143"/>
                    </a:lnTo>
                    <a:lnTo>
                      <a:pt x="176" y="106"/>
                    </a:lnTo>
                    <a:lnTo>
                      <a:pt x="81" y="162"/>
                    </a:lnTo>
                    <a:lnTo>
                      <a:pt x="5" y="166"/>
                    </a:lnTo>
                    <a:lnTo>
                      <a:pt x="0" y="87"/>
                    </a:lnTo>
                    <a:lnTo>
                      <a:pt x="33" y="56"/>
                    </a:lnTo>
                    <a:lnTo>
                      <a:pt x="68" y="107"/>
                    </a:lnTo>
                    <a:lnTo>
                      <a:pt x="116" y="107"/>
                    </a:lnTo>
                    <a:lnTo>
                      <a:pt x="127" y="59"/>
                    </a:lnTo>
                    <a:lnTo>
                      <a:pt x="92" y="44"/>
                    </a:lnTo>
                    <a:lnTo>
                      <a:pt x="76" y="8"/>
                    </a:lnTo>
                    <a:lnTo>
                      <a:pt x="165" y="0"/>
                    </a:lnTo>
                    <a:lnTo>
                      <a:pt x="210" y="38"/>
                    </a:lnTo>
                    <a:lnTo>
                      <a:pt x="297" y="42"/>
                    </a:lnTo>
                    <a:lnTo>
                      <a:pt x="368" y="106"/>
                    </a:lnTo>
                    <a:lnTo>
                      <a:pt x="334" y="128"/>
                    </a:lnTo>
                    <a:lnTo>
                      <a:pt x="289" y="113"/>
                    </a:lnTo>
                    <a:lnTo>
                      <a:pt x="270" y="174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5" name="Freeform 238"/>
              <p:cNvSpPr>
                <a:spLocks/>
              </p:cNvSpPr>
              <p:nvPr/>
            </p:nvSpPr>
            <p:spPr bwMode="auto">
              <a:xfrm>
                <a:off x="4958632" y="3105170"/>
                <a:ext cx="147692" cy="113597"/>
              </a:xfrm>
              <a:custGeom>
                <a:avLst/>
                <a:gdLst/>
                <a:ahLst/>
                <a:cxnLst>
                  <a:cxn ang="0">
                    <a:pos x="191" y="166"/>
                  </a:cxn>
                  <a:cxn ang="0">
                    <a:pos x="148" y="174"/>
                  </a:cxn>
                  <a:cxn ang="0">
                    <a:pos x="126" y="172"/>
                  </a:cxn>
                  <a:cxn ang="0">
                    <a:pos x="95" y="192"/>
                  </a:cxn>
                  <a:cxn ang="0">
                    <a:pos x="56" y="181"/>
                  </a:cxn>
                  <a:cxn ang="0">
                    <a:pos x="31" y="181"/>
                  </a:cxn>
                  <a:cxn ang="0">
                    <a:pos x="28" y="111"/>
                  </a:cxn>
                  <a:cxn ang="0">
                    <a:pos x="4" y="67"/>
                  </a:cxn>
                  <a:cxn ang="0">
                    <a:pos x="0" y="39"/>
                  </a:cxn>
                  <a:cxn ang="0">
                    <a:pos x="40" y="7"/>
                  </a:cxn>
                  <a:cxn ang="0">
                    <a:pos x="51" y="19"/>
                  </a:cxn>
                  <a:cxn ang="0">
                    <a:pos x="65" y="0"/>
                  </a:cxn>
                  <a:cxn ang="0">
                    <a:pos x="117" y="19"/>
                  </a:cxn>
                  <a:cxn ang="0">
                    <a:pos x="131" y="58"/>
                  </a:cxn>
                  <a:cxn ang="0">
                    <a:pos x="196" y="50"/>
                  </a:cxn>
                  <a:cxn ang="0">
                    <a:pos x="237" y="44"/>
                  </a:cxn>
                  <a:cxn ang="0">
                    <a:pos x="252" y="83"/>
                  </a:cxn>
                  <a:cxn ang="0">
                    <a:pos x="239" y="114"/>
                  </a:cxn>
                  <a:cxn ang="0">
                    <a:pos x="221" y="136"/>
                  </a:cxn>
                  <a:cxn ang="0">
                    <a:pos x="235" y="160"/>
                  </a:cxn>
                  <a:cxn ang="0">
                    <a:pos x="191" y="166"/>
                  </a:cxn>
                </a:cxnLst>
                <a:rect l="0" t="0" r="r" b="b"/>
                <a:pathLst>
                  <a:path w="252" h="192">
                    <a:moveTo>
                      <a:pt x="191" y="166"/>
                    </a:moveTo>
                    <a:lnTo>
                      <a:pt x="148" y="174"/>
                    </a:lnTo>
                    <a:lnTo>
                      <a:pt x="126" y="172"/>
                    </a:lnTo>
                    <a:lnTo>
                      <a:pt x="95" y="192"/>
                    </a:lnTo>
                    <a:lnTo>
                      <a:pt x="56" y="181"/>
                    </a:lnTo>
                    <a:lnTo>
                      <a:pt x="31" y="181"/>
                    </a:lnTo>
                    <a:lnTo>
                      <a:pt x="28" y="111"/>
                    </a:lnTo>
                    <a:lnTo>
                      <a:pt x="4" y="67"/>
                    </a:lnTo>
                    <a:lnTo>
                      <a:pt x="0" y="39"/>
                    </a:lnTo>
                    <a:lnTo>
                      <a:pt x="40" y="7"/>
                    </a:lnTo>
                    <a:lnTo>
                      <a:pt x="51" y="19"/>
                    </a:lnTo>
                    <a:lnTo>
                      <a:pt x="65" y="0"/>
                    </a:lnTo>
                    <a:lnTo>
                      <a:pt x="117" y="19"/>
                    </a:lnTo>
                    <a:lnTo>
                      <a:pt x="131" y="58"/>
                    </a:lnTo>
                    <a:lnTo>
                      <a:pt x="196" y="50"/>
                    </a:lnTo>
                    <a:lnTo>
                      <a:pt x="237" y="44"/>
                    </a:lnTo>
                    <a:lnTo>
                      <a:pt x="252" y="83"/>
                    </a:lnTo>
                    <a:lnTo>
                      <a:pt x="239" y="114"/>
                    </a:lnTo>
                    <a:lnTo>
                      <a:pt x="221" y="136"/>
                    </a:lnTo>
                    <a:lnTo>
                      <a:pt x="235" y="160"/>
                    </a:lnTo>
                    <a:lnTo>
                      <a:pt x="191" y="16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6" name="Freeform 239"/>
              <p:cNvSpPr>
                <a:spLocks/>
              </p:cNvSpPr>
              <p:nvPr/>
            </p:nvSpPr>
            <p:spPr bwMode="auto">
              <a:xfrm>
                <a:off x="4970939" y="2521210"/>
                <a:ext cx="128352" cy="56799"/>
              </a:xfrm>
              <a:custGeom>
                <a:avLst/>
                <a:gdLst/>
                <a:ahLst/>
                <a:cxnLst>
                  <a:cxn ang="0">
                    <a:pos x="221" y="96"/>
                  </a:cxn>
                  <a:cxn ang="0">
                    <a:pos x="134" y="92"/>
                  </a:cxn>
                  <a:cxn ang="0">
                    <a:pos x="89" y="54"/>
                  </a:cxn>
                  <a:cxn ang="0">
                    <a:pos x="0" y="62"/>
                  </a:cxn>
                  <a:cxn ang="0">
                    <a:pos x="36" y="30"/>
                  </a:cxn>
                  <a:cxn ang="0">
                    <a:pos x="99" y="0"/>
                  </a:cxn>
                  <a:cxn ang="0">
                    <a:pos x="171" y="24"/>
                  </a:cxn>
                  <a:cxn ang="0">
                    <a:pos x="221" y="96"/>
                  </a:cxn>
                </a:cxnLst>
                <a:rect l="0" t="0" r="r" b="b"/>
                <a:pathLst>
                  <a:path w="221" h="96">
                    <a:moveTo>
                      <a:pt x="221" y="96"/>
                    </a:moveTo>
                    <a:lnTo>
                      <a:pt x="134" y="92"/>
                    </a:lnTo>
                    <a:lnTo>
                      <a:pt x="89" y="54"/>
                    </a:lnTo>
                    <a:lnTo>
                      <a:pt x="0" y="62"/>
                    </a:lnTo>
                    <a:lnTo>
                      <a:pt x="36" y="30"/>
                    </a:lnTo>
                    <a:lnTo>
                      <a:pt x="99" y="0"/>
                    </a:lnTo>
                    <a:lnTo>
                      <a:pt x="171" y="24"/>
                    </a:lnTo>
                    <a:lnTo>
                      <a:pt x="221" y="9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7" name="Freeform 240"/>
              <p:cNvSpPr>
                <a:spLocks/>
              </p:cNvSpPr>
              <p:nvPr/>
            </p:nvSpPr>
            <p:spPr bwMode="auto">
              <a:xfrm>
                <a:off x="4909401" y="2075696"/>
                <a:ext cx="256704" cy="454389"/>
              </a:xfrm>
              <a:custGeom>
                <a:avLst/>
                <a:gdLst/>
                <a:ahLst/>
                <a:cxnLst>
                  <a:cxn ang="0">
                    <a:pos x="59" y="320"/>
                  </a:cxn>
                  <a:cxn ang="0">
                    <a:pos x="91" y="300"/>
                  </a:cxn>
                  <a:cxn ang="0">
                    <a:pos x="86" y="202"/>
                  </a:cxn>
                  <a:cxn ang="0">
                    <a:pos x="82" y="169"/>
                  </a:cxn>
                  <a:cxn ang="0">
                    <a:pos x="47" y="138"/>
                  </a:cxn>
                  <a:cxn ang="0">
                    <a:pos x="12" y="99"/>
                  </a:cxn>
                  <a:cxn ang="0">
                    <a:pos x="44" y="106"/>
                  </a:cxn>
                  <a:cxn ang="0">
                    <a:pos x="86" y="114"/>
                  </a:cxn>
                  <a:cxn ang="0">
                    <a:pos x="150" y="106"/>
                  </a:cxn>
                  <a:cxn ang="0">
                    <a:pos x="170" y="59"/>
                  </a:cxn>
                  <a:cxn ang="0">
                    <a:pos x="198" y="23"/>
                  </a:cxn>
                  <a:cxn ang="0">
                    <a:pos x="226" y="0"/>
                  </a:cxn>
                  <a:cxn ang="0">
                    <a:pos x="261" y="7"/>
                  </a:cxn>
                  <a:cxn ang="0">
                    <a:pos x="296" y="40"/>
                  </a:cxn>
                  <a:cxn ang="0">
                    <a:pos x="268" y="114"/>
                  </a:cxn>
                  <a:cxn ang="0">
                    <a:pos x="318" y="160"/>
                  </a:cxn>
                  <a:cxn ang="0">
                    <a:pos x="318" y="160"/>
                  </a:cxn>
                  <a:cxn ang="0">
                    <a:pos x="318" y="211"/>
                  </a:cxn>
                  <a:cxn ang="0">
                    <a:pos x="335" y="273"/>
                  </a:cxn>
                  <a:cxn ang="0">
                    <a:pos x="339" y="349"/>
                  </a:cxn>
                  <a:cxn ang="0">
                    <a:pos x="359" y="411"/>
                  </a:cxn>
                  <a:cxn ang="0">
                    <a:pos x="383" y="483"/>
                  </a:cxn>
                  <a:cxn ang="0">
                    <a:pos x="405" y="511"/>
                  </a:cxn>
                  <a:cxn ang="0">
                    <a:pos x="438" y="538"/>
                  </a:cxn>
                  <a:cxn ang="0">
                    <a:pos x="403" y="568"/>
                  </a:cxn>
                  <a:cxn ang="0">
                    <a:pos x="355" y="620"/>
                  </a:cxn>
                  <a:cxn ang="0">
                    <a:pos x="312" y="671"/>
                  </a:cxn>
                  <a:cxn ang="0">
                    <a:pos x="300" y="715"/>
                  </a:cxn>
                  <a:cxn ang="0">
                    <a:pos x="303" y="767"/>
                  </a:cxn>
                  <a:cxn ang="0">
                    <a:pos x="257" y="696"/>
                  </a:cxn>
                  <a:cxn ang="0">
                    <a:pos x="198" y="707"/>
                  </a:cxn>
                  <a:cxn ang="0">
                    <a:pos x="170" y="734"/>
                  </a:cxn>
                  <a:cxn ang="0">
                    <a:pos x="91" y="730"/>
                  </a:cxn>
                  <a:cxn ang="0">
                    <a:pos x="36" y="691"/>
                  </a:cxn>
                  <a:cxn ang="0">
                    <a:pos x="16" y="640"/>
                  </a:cxn>
                  <a:cxn ang="0">
                    <a:pos x="0" y="589"/>
                  </a:cxn>
                  <a:cxn ang="0">
                    <a:pos x="12" y="502"/>
                  </a:cxn>
                  <a:cxn ang="0">
                    <a:pos x="67" y="478"/>
                  </a:cxn>
                  <a:cxn ang="0">
                    <a:pos x="106" y="438"/>
                  </a:cxn>
                  <a:cxn ang="0">
                    <a:pos x="119" y="386"/>
                  </a:cxn>
                  <a:cxn ang="0">
                    <a:pos x="185" y="395"/>
                  </a:cxn>
                  <a:cxn ang="0">
                    <a:pos x="146" y="327"/>
                  </a:cxn>
                  <a:cxn ang="0">
                    <a:pos x="59" y="320"/>
                  </a:cxn>
                </a:cxnLst>
                <a:rect l="0" t="0" r="r" b="b"/>
                <a:pathLst>
                  <a:path w="438" h="767">
                    <a:moveTo>
                      <a:pt x="59" y="320"/>
                    </a:moveTo>
                    <a:lnTo>
                      <a:pt x="91" y="300"/>
                    </a:lnTo>
                    <a:lnTo>
                      <a:pt x="86" y="202"/>
                    </a:lnTo>
                    <a:lnTo>
                      <a:pt x="82" y="169"/>
                    </a:lnTo>
                    <a:lnTo>
                      <a:pt x="47" y="138"/>
                    </a:lnTo>
                    <a:lnTo>
                      <a:pt x="12" y="99"/>
                    </a:lnTo>
                    <a:lnTo>
                      <a:pt x="44" y="106"/>
                    </a:lnTo>
                    <a:lnTo>
                      <a:pt x="86" y="114"/>
                    </a:lnTo>
                    <a:lnTo>
                      <a:pt x="150" y="106"/>
                    </a:lnTo>
                    <a:lnTo>
                      <a:pt x="170" y="59"/>
                    </a:lnTo>
                    <a:lnTo>
                      <a:pt x="198" y="23"/>
                    </a:lnTo>
                    <a:lnTo>
                      <a:pt x="226" y="0"/>
                    </a:lnTo>
                    <a:lnTo>
                      <a:pt x="261" y="7"/>
                    </a:lnTo>
                    <a:lnTo>
                      <a:pt x="296" y="40"/>
                    </a:lnTo>
                    <a:lnTo>
                      <a:pt x="268" y="114"/>
                    </a:lnTo>
                    <a:lnTo>
                      <a:pt x="318" y="160"/>
                    </a:lnTo>
                    <a:lnTo>
                      <a:pt x="318" y="160"/>
                    </a:lnTo>
                    <a:lnTo>
                      <a:pt x="318" y="211"/>
                    </a:lnTo>
                    <a:lnTo>
                      <a:pt x="335" y="273"/>
                    </a:lnTo>
                    <a:lnTo>
                      <a:pt x="339" y="349"/>
                    </a:lnTo>
                    <a:lnTo>
                      <a:pt x="359" y="411"/>
                    </a:lnTo>
                    <a:lnTo>
                      <a:pt x="383" y="483"/>
                    </a:lnTo>
                    <a:lnTo>
                      <a:pt x="405" y="511"/>
                    </a:lnTo>
                    <a:lnTo>
                      <a:pt x="438" y="538"/>
                    </a:lnTo>
                    <a:lnTo>
                      <a:pt x="403" y="568"/>
                    </a:lnTo>
                    <a:lnTo>
                      <a:pt x="355" y="620"/>
                    </a:lnTo>
                    <a:lnTo>
                      <a:pt x="312" y="671"/>
                    </a:lnTo>
                    <a:lnTo>
                      <a:pt x="300" y="715"/>
                    </a:lnTo>
                    <a:lnTo>
                      <a:pt x="303" y="767"/>
                    </a:lnTo>
                    <a:lnTo>
                      <a:pt x="257" y="696"/>
                    </a:lnTo>
                    <a:lnTo>
                      <a:pt x="198" y="707"/>
                    </a:lnTo>
                    <a:lnTo>
                      <a:pt x="170" y="734"/>
                    </a:lnTo>
                    <a:lnTo>
                      <a:pt x="91" y="730"/>
                    </a:lnTo>
                    <a:lnTo>
                      <a:pt x="36" y="691"/>
                    </a:lnTo>
                    <a:lnTo>
                      <a:pt x="16" y="640"/>
                    </a:lnTo>
                    <a:lnTo>
                      <a:pt x="0" y="589"/>
                    </a:lnTo>
                    <a:lnTo>
                      <a:pt x="12" y="502"/>
                    </a:lnTo>
                    <a:lnTo>
                      <a:pt x="67" y="478"/>
                    </a:lnTo>
                    <a:lnTo>
                      <a:pt x="106" y="438"/>
                    </a:lnTo>
                    <a:lnTo>
                      <a:pt x="119" y="386"/>
                    </a:lnTo>
                    <a:lnTo>
                      <a:pt x="185" y="395"/>
                    </a:lnTo>
                    <a:lnTo>
                      <a:pt x="146" y="327"/>
                    </a:lnTo>
                    <a:lnTo>
                      <a:pt x="59" y="32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8" name="Freeform 241"/>
              <p:cNvSpPr>
                <a:spLocks/>
              </p:cNvSpPr>
              <p:nvPr/>
            </p:nvSpPr>
            <p:spPr bwMode="auto">
              <a:xfrm>
                <a:off x="4645664" y="2936549"/>
                <a:ext cx="174066" cy="102947"/>
              </a:xfrm>
              <a:custGeom>
                <a:avLst/>
                <a:gdLst/>
                <a:ahLst/>
                <a:cxnLst>
                  <a:cxn ang="0">
                    <a:pos x="9" y="137"/>
                  </a:cxn>
                  <a:cxn ang="0">
                    <a:pos x="0" y="105"/>
                  </a:cxn>
                  <a:cxn ang="0">
                    <a:pos x="18" y="110"/>
                  </a:cxn>
                  <a:cxn ang="0">
                    <a:pos x="35" y="113"/>
                  </a:cxn>
                  <a:cxn ang="0">
                    <a:pos x="91" y="90"/>
                  </a:cxn>
                  <a:cxn ang="0">
                    <a:pos x="133" y="62"/>
                  </a:cxn>
                  <a:cxn ang="0">
                    <a:pos x="147" y="47"/>
                  </a:cxn>
                  <a:cxn ang="0">
                    <a:pos x="150" y="0"/>
                  </a:cxn>
                  <a:cxn ang="0">
                    <a:pos x="185" y="31"/>
                  </a:cxn>
                  <a:cxn ang="0">
                    <a:pos x="217" y="27"/>
                  </a:cxn>
                  <a:cxn ang="0">
                    <a:pos x="226" y="2"/>
                  </a:cxn>
                  <a:cxn ang="0">
                    <a:pos x="266" y="6"/>
                  </a:cxn>
                  <a:cxn ang="0">
                    <a:pos x="263" y="36"/>
                  </a:cxn>
                  <a:cxn ang="0">
                    <a:pos x="291" y="52"/>
                  </a:cxn>
                  <a:cxn ang="0">
                    <a:pos x="296" y="96"/>
                  </a:cxn>
                  <a:cxn ang="0">
                    <a:pos x="279" y="124"/>
                  </a:cxn>
                  <a:cxn ang="0">
                    <a:pos x="276" y="135"/>
                  </a:cxn>
                  <a:cxn ang="0">
                    <a:pos x="260" y="158"/>
                  </a:cxn>
                  <a:cxn ang="0">
                    <a:pos x="217" y="175"/>
                  </a:cxn>
                  <a:cxn ang="0">
                    <a:pos x="143" y="159"/>
                  </a:cxn>
                  <a:cxn ang="0">
                    <a:pos x="116" y="129"/>
                  </a:cxn>
                  <a:cxn ang="0">
                    <a:pos x="77" y="148"/>
                  </a:cxn>
                  <a:cxn ang="0">
                    <a:pos x="29" y="148"/>
                  </a:cxn>
                  <a:cxn ang="0">
                    <a:pos x="9" y="137"/>
                  </a:cxn>
                </a:cxnLst>
                <a:rect l="0" t="0" r="r" b="b"/>
                <a:pathLst>
                  <a:path w="296" h="175">
                    <a:moveTo>
                      <a:pt x="9" y="137"/>
                    </a:moveTo>
                    <a:lnTo>
                      <a:pt x="0" y="105"/>
                    </a:lnTo>
                    <a:lnTo>
                      <a:pt x="18" y="110"/>
                    </a:lnTo>
                    <a:lnTo>
                      <a:pt x="35" y="113"/>
                    </a:lnTo>
                    <a:lnTo>
                      <a:pt x="91" y="90"/>
                    </a:lnTo>
                    <a:lnTo>
                      <a:pt x="133" y="62"/>
                    </a:lnTo>
                    <a:lnTo>
                      <a:pt x="147" y="47"/>
                    </a:lnTo>
                    <a:lnTo>
                      <a:pt x="150" y="0"/>
                    </a:lnTo>
                    <a:lnTo>
                      <a:pt x="185" y="31"/>
                    </a:lnTo>
                    <a:lnTo>
                      <a:pt x="217" y="27"/>
                    </a:lnTo>
                    <a:lnTo>
                      <a:pt x="226" y="2"/>
                    </a:lnTo>
                    <a:lnTo>
                      <a:pt x="266" y="6"/>
                    </a:lnTo>
                    <a:lnTo>
                      <a:pt x="263" y="36"/>
                    </a:lnTo>
                    <a:lnTo>
                      <a:pt x="291" y="52"/>
                    </a:lnTo>
                    <a:lnTo>
                      <a:pt x="296" y="96"/>
                    </a:lnTo>
                    <a:lnTo>
                      <a:pt x="279" y="124"/>
                    </a:lnTo>
                    <a:lnTo>
                      <a:pt x="276" y="135"/>
                    </a:lnTo>
                    <a:lnTo>
                      <a:pt x="260" y="158"/>
                    </a:lnTo>
                    <a:lnTo>
                      <a:pt x="217" y="175"/>
                    </a:lnTo>
                    <a:lnTo>
                      <a:pt x="143" y="159"/>
                    </a:lnTo>
                    <a:lnTo>
                      <a:pt x="116" y="129"/>
                    </a:lnTo>
                    <a:lnTo>
                      <a:pt x="77" y="148"/>
                    </a:lnTo>
                    <a:lnTo>
                      <a:pt x="29" y="148"/>
                    </a:lnTo>
                    <a:lnTo>
                      <a:pt x="9" y="137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9" name="Freeform 242"/>
              <p:cNvSpPr>
                <a:spLocks/>
              </p:cNvSpPr>
              <p:nvPr/>
            </p:nvSpPr>
            <p:spPr bwMode="auto">
              <a:xfrm>
                <a:off x="4645664" y="2936549"/>
                <a:ext cx="174066" cy="102947"/>
              </a:xfrm>
              <a:custGeom>
                <a:avLst/>
                <a:gdLst/>
                <a:ahLst/>
                <a:cxnLst>
                  <a:cxn ang="0">
                    <a:pos x="9" y="137"/>
                  </a:cxn>
                  <a:cxn ang="0">
                    <a:pos x="0" y="105"/>
                  </a:cxn>
                  <a:cxn ang="0">
                    <a:pos x="18" y="110"/>
                  </a:cxn>
                  <a:cxn ang="0">
                    <a:pos x="35" y="113"/>
                  </a:cxn>
                  <a:cxn ang="0">
                    <a:pos x="91" y="90"/>
                  </a:cxn>
                  <a:cxn ang="0">
                    <a:pos x="133" y="62"/>
                  </a:cxn>
                  <a:cxn ang="0">
                    <a:pos x="147" y="47"/>
                  </a:cxn>
                  <a:cxn ang="0">
                    <a:pos x="150" y="0"/>
                  </a:cxn>
                  <a:cxn ang="0">
                    <a:pos x="185" y="31"/>
                  </a:cxn>
                  <a:cxn ang="0">
                    <a:pos x="217" y="27"/>
                  </a:cxn>
                  <a:cxn ang="0">
                    <a:pos x="226" y="2"/>
                  </a:cxn>
                  <a:cxn ang="0">
                    <a:pos x="266" y="6"/>
                  </a:cxn>
                  <a:cxn ang="0">
                    <a:pos x="263" y="36"/>
                  </a:cxn>
                  <a:cxn ang="0">
                    <a:pos x="291" y="52"/>
                  </a:cxn>
                  <a:cxn ang="0">
                    <a:pos x="296" y="96"/>
                  </a:cxn>
                  <a:cxn ang="0">
                    <a:pos x="279" y="124"/>
                  </a:cxn>
                  <a:cxn ang="0">
                    <a:pos x="276" y="135"/>
                  </a:cxn>
                  <a:cxn ang="0">
                    <a:pos x="260" y="158"/>
                  </a:cxn>
                  <a:cxn ang="0">
                    <a:pos x="217" y="175"/>
                  </a:cxn>
                  <a:cxn ang="0">
                    <a:pos x="143" y="159"/>
                  </a:cxn>
                  <a:cxn ang="0">
                    <a:pos x="116" y="129"/>
                  </a:cxn>
                  <a:cxn ang="0">
                    <a:pos x="77" y="148"/>
                  </a:cxn>
                  <a:cxn ang="0">
                    <a:pos x="29" y="148"/>
                  </a:cxn>
                  <a:cxn ang="0">
                    <a:pos x="9" y="137"/>
                  </a:cxn>
                </a:cxnLst>
                <a:rect l="0" t="0" r="r" b="b"/>
                <a:pathLst>
                  <a:path w="296" h="175">
                    <a:moveTo>
                      <a:pt x="9" y="137"/>
                    </a:moveTo>
                    <a:lnTo>
                      <a:pt x="0" y="105"/>
                    </a:lnTo>
                    <a:lnTo>
                      <a:pt x="18" y="110"/>
                    </a:lnTo>
                    <a:lnTo>
                      <a:pt x="35" y="113"/>
                    </a:lnTo>
                    <a:lnTo>
                      <a:pt x="91" y="90"/>
                    </a:lnTo>
                    <a:lnTo>
                      <a:pt x="133" y="62"/>
                    </a:lnTo>
                    <a:lnTo>
                      <a:pt x="147" y="47"/>
                    </a:lnTo>
                    <a:lnTo>
                      <a:pt x="150" y="0"/>
                    </a:lnTo>
                    <a:lnTo>
                      <a:pt x="185" y="31"/>
                    </a:lnTo>
                    <a:lnTo>
                      <a:pt x="217" y="27"/>
                    </a:lnTo>
                    <a:lnTo>
                      <a:pt x="226" y="2"/>
                    </a:lnTo>
                    <a:lnTo>
                      <a:pt x="266" y="6"/>
                    </a:lnTo>
                    <a:lnTo>
                      <a:pt x="263" y="36"/>
                    </a:lnTo>
                    <a:lnTo>
                      <a:pt x="291" y="52"/>
                    </a:lnTo>
                    <a:lnTo>
                      <a:pt x="296" y="96"/>
                    </a:lnTo>
                    <a:lnTo>
                      <a:pt x="279" y="124"/>
                    </a:lnTo>
                    <a:lnTo>
                      <a:pt x="276" y="135"/>
                    </a:lnTo>
                    <a:lnTo>
                      <a:pt x="260" y="158"/>
                    </a:lnTo>
                    <a:lnTo>
                      <a:pt x="217" y="175"/>
                    </a:lnTo>
                    <a:lnTo>
                      <a:pt x="143" y="159"/>
                    </a:lnTo>
                    <a:lnTo>
                      <a:pt x="116" y="129"/>
                    </a:lnTo>
                    <a:lnTo>
                      <a:pt x="77" y="148"/>
                    </a:lnTo>
                    <a:lnTo>
                      <a:pt x="29" y="148"/>
                    </a:lnTo>
                    <a:lnTo>
                      <a:pt x="9" y="137"/>
                    </a:lnTo>
                  </a:path>
                </a:pathLst>
              </a:custGeom>
              <a:solidFill>
                <a:srgbClr val="EC008C"/>
              </a:solidFill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50" name="Freeform 243"/>
              <p:cNvSpPr>
                <a:spLocks/>
              </p:cNvSpPr>
              <p:nvPr/>
            </p:nvSpPr>
            <p:spPr bwMode="auto">
              <a:xfrm>
                <a:off x="4332697" y="2553159"/>
                <a:ext cx="15824" cy="88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6"/>
                  </a:cxn>
                  <a:cxn ang="0">
                    <a:pos x="29" y="0"/>
                  </a:cxn>
                  <a:cxn ang="0">
                    <a:pos x="0" y="0"/>
                  </a:cxn>
                </a:cxnLst>
                <a:rect l="0" t="0" r="r" b="b"/>
                <a:pathLst>
                  <a:path w="29" h="16">
                    <a:moveTo>
                      <a:pt x="0" y="0"/>
                    </a:moveTo>
                    <a:lnTo>
                      <a:pt x="5" y="16"/>
                    </a:lnTo>
                    <a:lnTo>
                      <a:pt x="2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51" name="Freeform 244"/>
              <p:cNvSpPr>
                <a:spLocks/>
              </p:cNvSpPr>
              <p:nvPr/>
            </p:nvSpPr>
            <p:spPr bwMode="auto">
              <a:xfrm>
                <a:off x="4749401" y="3330589"/>
                <a:ext cx="54506" cy="39049"/>
              </a:xfrm>
              <a:custGeom>
                <a:avLst/>
                <a:gdLst/>
                <a:ahLst/>
                <a:cxnLst>
                  <a:cxn ang="0">
                    <a:pos x="85" y="0"/>
                  </a:cxn>
                  <a:cxn ang="0">
                    <a:pos x="48" y="8"/>
                  </a:cxn>
                  <a:cxn ang="0">
                    <a:pos x="0" y="5"/>
                  </a:cxn>
                  <a:cxn ang="0">
                    <a:pos x="8" y="20"/>
                  </a:cxn>
                  <a:cxn ang="0">
                    <a:pos x="18" y="41"/>
                  </a:cxn>
                  <a:cxn ang="0">
                    <a:pos x="44" y="45"/>
                  </a:cxn>
                  <a:cxn ang="0">
                    <a:pos x="93" y="64"/>
                  </a:cxn>
                  <a:cxn ang="0">
                    <a:pos x="91" y="30"/>
                  </a:cxn>
                  <a:cxn ang="0">
                    <a:pos x="85" y="0"/>
                  </a:cxn>
                </a:cxnLst>
                <a:rect l="0" t="0" r="r" b="b"/>
                <a:pathLst>
                  <a:path w="93" h="64">
                    <a:moveTo>
                      <a:pt x="85" y="0"/>
                    </a:moveTo>
                    <a:lnTo>
                      <a:pt x="48" y="8"/>
                    </a:lnTo>
                    <a:lnTo>
                      <a:pt x="0" y="5"/>
                    </a:lnTo>
                    <a:lnTo>
                      <a:pt x="8" y="20"/>
                    </a:lnTo>
                    <a:lnTo>
                      <a:pt x="18" y="41"/>
                    </a:lnTo>
                    <a:lnTo>
                      <a:pt x="44" y="45"/>
                    </a:lnTo>
                    <a:lnTo>
                      <a:pt x="93" y="64"/>
                    </a:lnTo>
                    <a:lnTo>
                      <a:pt x="91" y="30"/>
                    </a:lnTo>
                    <a:lnTo>
                      <a:pt x="85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52" name="Freeform 245"/>
              <p:cNvSpPr>
                <a:spLocks/>
              </p:cNvSpPr>
              <p:nvPr/>
            </p:nvSpPr>
            <p:spPr bwMode="auto">
              <a:xfrm>
                <a:off x="4144565" y="2711130"/>
                <a:ext cx="109011" cy="140222"/>
              </a:xfrm>
              <a:custGeom>
                <a:avLst/>
                <a:gdLst/>
                <a:ahLst/>
                <a:cxnLst>
                  <a:cxn ang="0">
                    <a:pos x="98" y="0"/>
                  </a:cxn>
                  <a:cxn ang="0">
                    <a:pos x="83" y="21"/>
                  </a:cxn>
                  <a:cxn ang="0">
                    <a:pos x="83" y="52"/>
                  </a:cxn>
                  <a:cxn ang="0">
                    <a:pos x="8" y="59"/>
                  </a:cxn>
                  <a:cxn ang="0">
                    <a:pos x="0" y="83"/>
                  </a:cxn>
                  <a:cxn ang="0">
                    <a:pos x="0" y="124"/>
                  </a:cxn>
                  <a:cxn ang="0">
                    <a:pos x="23" y="127"/>
                  </a:cxn>
                  <a:cxn ang="0">
                    <a:pos x="23" y="155"/>
                  </a:cxn>
                  <a:cxn ang="0">
                    <a:pos x="0" y="171"/>
                  </a:cxn>
                  <a:cxn ang="0">
                    <a:pos x="4" y="210"/>
                  </a:cxn>
                  <a:cxn ang="0">
                    <a:pos x="4" y="238"/>
                  </a:cxn>
                  <a:cxn ang="0">
                    <a:pos x="56" y="234"/>
                  </a:cxn>
                  <a:cxn ang="0">
                    <a:pos x="102" y="203"/>
                  </a:cxn>
                  <a:cxn ang="0">
                    <a:pos x="142" y="203"/>
                  </a:cxn>
                  <a:cxn ang="0">
                    <a:pos x="174" y="194"/>
                  </a:cxn>
                  <a:cxn ang="0">
                    <a:pos x="185" y="127"/>
                  </a:cxn>
                  <a:cxn ang="0">
                    <a:pos x="167" y="78"/>
                  </a:cxn>
                  <a:cxn ang="0">
                    <a:pos x="116" y="78"/>
                  </a:cxn>
                  <a:cxn ang="0">
                    <a:pos x="108" y="51"/>
                  </a:cxn>
                  <a:cxn ang="0">
                    <a:pos x="121" y="14"/>
                  </a:cxn>
                  <a:cxn ang="0">
                    <a:pos x="98" y="0"/>
                  </a:cxn>
                </a:cxnLst>
                <a:rect l="0" t="0" r="r" b="b"/>
                <a:pathLst>
                  <a:path w="185" h="238">
                    <a:moveTo>
                      <a:pt x="98" y="0"/>
                    </a:moveTo>
                    <a:lnTo>
                      <a:pt x="83" y="21"/>
                    </a:lnTo>
                    <a:lnTo>
                      <a:pt x="83" y="52"/>
                    </a:lnTo>
                    <a:lnTo>
                      <a:pt x="8" y="59"/>
                    </a:lnTo>
                    <a:lnTo>
                      <a:pt x="0" y="83"/>
                    </a:lnTo>
                    <a:lnTo>
                      <a:pt x="0" y="124"/>
                    </a:lnTo>
                    <a:lnTo>
                      <a:pt x="23" y="127"/>
                    </a:lnTo>
                    <a:lnTo>
                      <a:pt x="23" y="155"/>
                    </a:lnTo>
                    <a:lnTo>
                      <a:pt x="0" y="171"/>
                    </a:lnTo>
                    <a:lnTo>
                      <a:pt x="4" y="210"/>
                    </a:lnTo>
                    <a:lnTo>
                      <a:pt x="4" y="238"/>
                    </a:lnTo>
                    <a:lnTo>
                      <a:pt x="56" y="234"/>
                    </a:lnTo>
                    <a:lnTo>
                      <a:pt x="102" y="203"/>
                    </a:lnTo>
                    <a:lnTo>
                      <a:pt x="142" y="203"/>
                    </a:lnTo>
                    <a:lnTo>
                      <a:pt x="174" y="194"/>
                    </a:lnTo>
                    <a:lnTo>
                      <a:pt x="185" y="127"/>
                    </a:lnTo>
                    <a:lnTo>
                      <a:pt x="167" y="78"/>
                    </a:lnTo>
                    <a:lnTo>
                      <a:pt x="116" y="78"/>
                    </a:lnTo>
                    <a:lnTo>
                      <a:pt x="108" y="51"/>
                    </a:lnTo>
                    <a:lnTo>
                      <a:pt x="121" y="1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EC008C"/>
              </a:solidFill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53" name="Freeform 246"/>
              <p:cNvSpPr>
                <a:spLocks/>
              </p:cNvSpPr>
              <p:nvPr/>
            </p:nvSpPr>
            <p:spPr bwMode="auto">
              <a:xfrm>
                <a:off x="4207862" y="2709355"/>
                <a:ext cx="54506" cy="47924"/>
              </a:xfrm>
              <a:custGeom>
                <a:avLst/>
                <a:gdLst/>
                <a:ahLst/>
                <a:cxnLst>
                  <a:cxn ang="0">
                    <a:pos x="59" y="81"/>
                  </a:cxn>
                  <a:cxn ang="0">
                    <a:pos x="8" y="81"/>
                  </a:cxn>
                  <a:cxn ang="0">
                    <a:pos x="0" y="54"/>
                  </a:cxn>
                  <a:cxn ang="0">
                    <a:pos x="13" y="17"/>
                  </a:cxn>
                  <a:cxn ang="0">
                    <a:pos x="38" y="0"/>
                  </a:cxn>
                  <a:cxn ang="0">
                    <a:pos x="66" y="7"/>
                  </a:cxn>
                  <a:cxn ang="0">
                    <a:pos x="86" y="27"/>
                  </a:cxn>
                  <a:cxn ang="0">
                    <a:pos x="93" y="59"/>
                  </a:cxn>
                  <a:cxn ang="0">
                    <a:pos x="59" y="81"/>
                  </a:cxn>
                </a:cxnLst>
                <a:rect l="0" t="0" r="r" b="b"/>
                <a:pathLst>
                  <a:path w="93" h="81">
                    <a:moveTo>
                      <a:pt x="59" y="81"/>
                    </a:moveTo>
                    <a:lnTo>
                      <a:pt x="8" y="81"/>
                    </a:lnTo>
                    <a:lnTo>
                      <a:pt x="0" y="54"/>
                    </a:lnTo>
                    <a:lnTo>
                      <a:pt x="13" y="17"/>
                    </a:lnTo>
                    <a:lnTo>
                      <a:pt x="38" y="0"/>
                    </a:lnTo>
                    <a:lnTo>
                      <a:pt x="66" y="7"/>
                    </a:lnTo>
                    <a:lnTo>
                      <a:pt x="86" y="27"/>
                    </a:lnTo>
                    <a:lnTo>
                      <a:pt x="93" y="59"/>
                    </a:lnTo>
                    <a:lnTo>
                      <a:pt x="59" y="81"/>
                    </a:lnTo>
                    <a:close/>
                  </a:path>
                </a:pathLst>
              </a:custGeom>
              <a:solidFill>
                <a:srgbClr val="EC008C"/>
              </a:solidFill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54" name="Freeform 247"/>
              <p:cNvSpPr>
                <a:spLocks/>
              </p:cNvSpPr>
              <p:nvPr/>
            </p:nvSpPr>
            <p:spPr bwMode="auto">
              <a:xfrm>
                <a:off x="4221927" y="2583333"/>
                <a:ext cx="22857" cy="3904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" y="20"/>
                  </a:cxn>
                  <a:cxn ang="0">
                    <a:pos x="0" y="52"/>
                  </a:cxn>
                  <a:cxn ang="0">
                    <a:pos x="16" y="68"/>
                  </a:cxn>
                  <a:cxn ang="0">
                    <a:pos x="40" y="35"/>
                  </a:cxn>
                  <a:cxn ang="0">
                    <a:pos x="36" y="0"/>
                  </a:cxn>
                </a:cxnLst>
                <a:rect l="0" t="0" r="r" b="b"/>
                <a:pathLst>
                  <a:path w="40" h="68">
                    <a:moveTo>
                      <a:pt x="36" y="0"/>
                    </a:moveTo>
                    <a:lnTo>
                      <a:pt x="5" y="20"/>
                    </a:lnTo>
                    <a:lnTo>
                      <a:pt x="0" y="52"/>
                    </a:lnTo>
                    <a:lnTo>
                      <a:pt x="16" y="68"/>
                    </a:lnTo>
                    <a:lnTo>
                      <a:pt x="40" y="35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EC008C"/>
              </a:solidFill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55" name="Freeform 248"/>
              <p:cNvSpPr>
                <a:spLocks/>
              </p:cNvSpPr>
              <p:nvPr/>
            </p:nvSpPr>
            <p:spPr bwMode="auto">
              <a:xfrm>
                <a:off x="4248301" y="2576233"/>
                <a:ext cx="193407" cy="337242"/>
              </a:xfrm>
              <a:custGeom>
                <a:avLst/>
                <a:gdLst/>
                <a:ahLst/>
                <a:cxnLst>
                  <a:cxn ang="0">
                    <a:pos x="52" y="7"/>
                  </a:cxn>
                  <a:cxn ang="0">
                    <a:pos x="32" y="43"/>
                  </a:cxn>
                  <a:cxn ang="0">
                    <a:pos x="0" y="79"/>
                  </a:cxn>
                  <a:cxn ang="0">
                    <a:pos x="24" y="90"/>
                  </a:cxn>
                  <a:cxn ang="0">
                    <a:pos x="32" y="118"/>
                  </a:cxn>
                  <a:cxn ang="0">
                    <a:pos x="32" y="146"/>
                  </a:cxn>
                  <a:cxn ang="0">
                    <a:pos x="4" y="162"/>
                  </a:cxn>
                  <a:cxn ang="0">
                    <a:pos x="17" y="190"/>
                  </a:cxn>
                  <a:cxn ang="0">
                    <a:pos x="44" y="193"/>
                  </a:cxn>
                  <a:cxn ang="0">
                    <a:pos x="52" y="217"/>
                  </a:cxn>
                  <a:cxn ang="0">
                    <a:pos x="41" y="241"/>
                  </a:cxn>
                  <a:cxn ang="0">
                    <a:pos x="115" y="256"/>
                  </a:cxn>
                  <a:cxn ang="0">
                    <a:pos x="131" y="284"/>
                  </a:cxn>
                  <a:cxn ang="0">
                    <a:pos x="155" y="292"/>
                  </a:cxn>
                  <a:cxn ang="0">
                    <a:pos x="147" y="315"/>
                  </a:cxn>
                  <a:cxn ang="0">
                    <a:pos x="107" y="339"/>
                  </a:cxn>
                  <a:cxn ang="0">
                    <a:pos x="76" y="339"/>
                  </a:cxn>
                  <a:cxn ang="0">
                    <a:pos x="72" y="375"/>
                  </a:cxn>
                  <a:cxn ang="0">
                    <a:pos x="83" y="394"/>
                  </a:cxn>
                  <a:cxn ang="0">
                    <a:pos x="76" y="427"/>
                  </a:cxn>
                  <a:cxn ang="0">
                    <a:pos x="52" y="442"/>
                  </a:cxn>
                  <a:cxn ang="0">
                    <a:pos x="123" y="458"/>
                  </a:cxn>
                  <a:cxn ang="0">
                    <a:pos x="120" y="470"/>
                  </a:cxn>
                  <a:cxn ang="0">
                    <a:pos x="92" y="473"/>
                  </a:cxn>
                  <a:cxn ang="0">
                    <a:pos x="63" y="505"/>
                  </a:cxn>
                  <a:cxn ang="0">
                    <a:pos x="36" y="537"/>
                  </a:cxn>
                  <a:cxn ang="0">
                    <a:pos x="32" y="569"/>
                  </a:cxn>
                  <a:cxn ang="0">
                    <a:pos x="100" y="541"/>
                  </a:cxn>
                  <a:cxn ang="0">
                    <a:pos x="142" y="517"/>
                  </a:cxn>
                  <a:cxn ang="0">
                    <a:pos x="203" y="534"/>
                  </a:cxn>
                  <a:cxn ang="0">
                    <a:pos x="249" y="501"/>
                  </a:cxn>
                  <a:cxn ang="0">
                    <a:pos x="309" y="486"/>
                  </a:cxn>
                  <a:cxn ang="0">
                    <a:pos x="273" y="458"/>
                  </a:cxn>
                  <a:cxn ang="0">
                    <a:pos x="293" y="442"/>
                  </a:cxn>
                  <a:cxn ang="0">
                    <a:pos x="324" y="446"/>
                  </a:cxn>
                  <a:cxn ang="0">
                    <a:pos x="328" y="375"/>
                  </a:cxn>
                  <a:cxn ang="0">
                    <a:pos x="269" y="355"/>
                  </a:cxn>
                  <a:cxn ang="0">
                    <a:pos x="265" y="308"/>
                  </a:cxn>
                  <a:cxn ang="0">
                    <a:pos x="258" y="280"/>
                  </a:cxn>
                  <a:cxn ang="0">
                    <a:pos x="226" y="269"/>
                  </a:cxn>
                  <a:cxn ang="0">
                    <a:pos x="230" y="228"/>
                  </a:cxn>
                  <a:cxn ang="0">
                    <a:pos x="203" y="221"/>
                  </a:cxn>
                  <a:cxn ang="0">
                    <a:pos x="210" y="166"/>
                  </a:cxn>
                  <a:cxn ang="0">
                    <a:pos x="135" y="110"/>
                  </a:cxn>
                  <a:cxn ang="0">
                    <a:pos x="175" y="98"/>
                  </a:cxn>
                  <a:cxn ang="0">
                    <a:pos x="179" y="51"/>
                  </a:cxn>
                  <a:cxn ang="0">
                    <a:pos x="107" y="51"/>
                  </a:cxn>
                  <a:cxn ang="0">
                    <a:pos x="107" y="0"/>
                  </a:cxn>
                  <a:cxn ang="0">
                    <a:pos x="52" y="7"/>
                  </a:cxn>
                </a:cxnLst>
                <a:rect l="0" t="0" r="r" b="b"/>
                <a:pathLst>
                  <a:path w="328" h="569">
                    <a:moveTo>
                      <a:pt x="52" y="7"/>
                    </a:moveTo>
                    <a:lnTo>
                      <a:pt x="32" y="43"/>
                    </a:lnTo>
                    <a:lnTo>
                      <a:pt x="0" y="79"/>
                    </a:lnTo>
                    <a:lnTo>
                      <a:pt x="24" y="90"/>
                    </a:lnTo>
                    <a:lnTo>
                      <a:pt x="32" y="118"/>
                    </a:lnTo>
                    <a:lnTo>
                      <a:pt x="32" y="146"/>
                    </a:lnTo>
                    <a:lnTo>
                      <a:pt x="4" y="162"/>
                    </a:lnTo>
                    <a:lnTo>
                      <a:pt x="17" y="190"/>
                    </a:lnTo>
                    <a:lnTo>
                      <a:pt x="44" y="193"/>
                    </a:lnTo>
                    <a:lnTo>
                      <a:pt x="52" y="217"/>
                    </a:lnTo>
                    <a:lnTo>
                      <a:pt x="41" y="241"/>
                    </a:lnTo>
                    <a:lnTo>
                      <a:pt x="115" y="256"/>
                    </a:lnTo>
                    <a:lnTo>
                      <a:pt x="131" y="284"/>
                    </a:lnTo>
                    <a:lnTo>
                      <a:pt x="155" y="292"/>
                    </a:lnTo>
                    <a:lnTo>
                      <a:pt x="147" y="315"/>
                    </a:lnTo>
                    <a:lnTo>
                      <a:pt x="107" y="339"/>
                    </a:lnTo>
                    <a:lnTo>
                      <a:pt x="76" y="339"/>
                    </a:lnTo>
                    <a:lnTo>
                      <a:pt x="72" y="375"/>
                    </a:lnTo>
                    <a:lnTo>
                      <a:pt x="83" y="394"/>
                    </a:lnTo>
                    <a:lnTo>
                      <a:pt x="76" y="427"/>
                    </a:lnTo>
                    <a:lnTo>
                      <a:pt x="52" y="442"/>
                    </a:lnTo>
                    <a:lnTo>
                      <a:pt x="123" y="458"/>
                    </a:lnTo>
                    <a:lnTo>
                      <a:pt x="120" y="470"/>
                    </a:lnTo>
                    <a:lnTo>
                      <a:pt x="92" y="473"/>
                    </a:lnTo>
                    <a:lnTo>
                      <a:pt x="63" y="505"/>
                    </a:lnTo>
                    <a:lnTo>
                      <a:pt x="36" y="537"/>
                    </a:lnTo>
                    <a:lnTo>
                      <a:pt x="32" y="569"/>
                    </a:lnTo>
                    <a:lnTo>
                      <a:pt x="100" y="541"/>
                    </a:lnTo>
                    <a:lnTo>
                      <a:pt x="142" y="517"/>
                    </a:lnTo>
                    <a:lnTo>
                      <a:pt x="203" y="534"/>
                    </a:lnTo>
                    <a:lnTo>
                      <a:pt x="249" y="501"/>
                    </a:lnTo>
                    <a:lnTo>
                      <a:pt x="309" y="486"/>
                    </a:lnTo>
                    <a:lnTo>
                      <a:pt x="273" y="458"/>
                    </a:lnTo>
                    <a:lnTo>
                      <a:pt x="293" y="442"/>
                    </a:lnTo>
                    <a:lnTo>
                      <a:pt x="324" y="446"/>
                    </a:lnTo>
                    <a:lnTo>
                      <a:pt x="328" y="375"/>
                    </a:lnTo>
                    <a:lnTo>
                      <a:pt x="269" y="355"/>
                    </a:lnTo>
                    <a:lnTo>
                      <a:pt x="265" y="308"/>
                    </a:lnTo>
                    <a:lnTo>
                      <a:pt x="258" y="280"/>
                    </a:lnTo>
                    <a:lnTo>
                      <a:pt x="226" y="269"/>
                    </a:lnTo>
                    <a:lnTo>
                      <a:pt x="230" y="228"/>
                    </a:lnTo>
                    <a:lnTo>
                      <a:pt x="203" y="221"/>
                    </a:lnTo>
                    <a:lnTo>
                      <a:pt x="210" y="166"/>
                    </a:lnTo>
                    <a:lnTo>
                      <a:pt x="135" y="110"/>
                    </a:lnTo>
                    <a:lnTo>
                      <a:pt x="175" y="98"/>
                    </a:lnTo>
                    <a:lnTo>
                      <a:pt x="179" y="51"/>
                    </a:lnTo>
                    <a:lnTo>
                      <a:pt x="107" y="51"/>
                    </a:lnTo>
                    <a:lnTo>
                      <a:pt x="107" y="0"/>
                    </a:lnTo>
                    <a:lnTo>
                      <a:pt x="52" y="7"/>
                    </a:lnTo>
                    <a:close/>
                  </a:path>
                </a:pathLst>
              </a:custGeom>
              <a:solidFill>
                <a:srgbClr val="EC008C"/>
              </a:solidFill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56" name="Freeform 249"/>
              <p:cNvSpPr>
                <a:spLocks/>
              </p:cNvSpPr>
              <p:nvPr/>
            </p:nvSpPr>
            <p:spPr bwMode="auto">
              <a:xfrm>
                <a:off x="4357312" y="2487485"/>
                <a:ext cx="17582" cy="33724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0" y="28"/>
                  </a:cxn>
                  <a:cxn ang="0">
                    <a:pos x="8" y="59"/>
                  </a:cxn>
                  <a:cxn ang="0">
                    <a:pos x="28" y="59"/>
                  </a:cxn>
                  <a:cxn ang="0">
                    <a:pos x="24" y="0"/>
                  </a:cxn>
                </a:cxnLst>
                <a:rect l="0" t="0" r="r" b="b"/>
                <a:pathLst>
                  <a:path w="28" h="59">
                    <a:moveTo>
                      <a:pt x="24" y="0"/>
                    </a:moveTo>
                    <a:lnTo>
                      <a:pt x="0" y="28"/>
                    </a:lnTo>
                    <a:lnTo>
                      <a:pt x="8" y="59"/>
                    </a:lnTo>
                    <a:lnTo>
                      <a:pt x="28" y="59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57" name="Freeform 250"/>
              <p:cNvSpPr>
                <a:spLocks/>
              </p:cNvSpPr>
              <p:nvPr/>
            </p:nvSpPr>
            <p:spPr bwMode="auto">
              <a:xfrm>
                <a:off x="4519071" y="2018897"/>
                <a:ext cx="652308" cy="573311"/>
              </a:xfrm>
              <a:custGeom>
                <a:avLst/>
                <a:gdLst/>
                <a:ahLst/>
                <a:cxnLst>
                  <a:cxn ang="0">
                    <a:pos x="961" y="136"/>
                  </a:cxn>
                  <a:cxn ang="0">
                    <a:pos x="891" y="96"/>
                  </a:cxn>
                  <a:cxn ang="0">
                    <a:pos x="835" y="155"/>
                  </a:cxn>
                  <a:cxn ang="0">
                    <a:pos x="751" y="210"/>
                  </a:cxn>
                  <a:cxn ang="0">
                    <a:pos x="677" y="195"/>
                  </a:cxn>
                  <a:cxn ang="0">
                    <a:pos x="626" y="246"/>
                  </a:cxn>
                  <a:cxn ang="0">
                    <a:pos x="550" y="250"/>
                  </a:cxn>
                  <a:cxn ang="0">
                    <a:pos x="503" y="285"/>
                  </a:cxn>
                  <a:cxn ang="0">
                    <a:pos x="471" y="317"/>
                  </a:cxn>
                  <a:cxn ang="0">
                    <a:pos x="440" y="372"/>
                  </a:cxn>
                  <a:cxn ang="0">
                    <a:pos x="396" y="412"/>
                  </a:cxn>
                  <a:cxn ang="0">
                    <a:pos x="365" y="482"/>
                  </a:cxn>
                  <a:cxn ang="0">
                    <a:pos x="372" y="546"/>
                  </a:cxn>
                  <a:cxn ang="0">
                    <a:pos x="309" y="554"/>
                  </a:cxn>
                  <a:cxn ang="0">
                    <a:pos x="309" y="668"/>
                  </a:cxn>
                  <a:cxn ang="0">
                    <a:pos x="341" y="771"/>
                  </a:cxn>
                  <a:cxn ang="0">
                    <a:pos x="309" y="850"/>
                  </a:cxn>
                  <a:cxn ang="0">
                    <a:pos x="278" y="937"/>
                  </a:cxn>
                  <a:cxn ang="0">
                    <a:pos x="179" y="929"/>
                  </a:cxn>
                  <a:cxn ang="0">
                    <a:pos x="107" y="965"/>
                  </a:cxn>
                  <a:cxn ang="0">
                    <a:pos x="48" y="914"/>
                  </a:cxn>
                  <a:cxn ang="0">
                    <a:pos x="37" y="815"/>
                  </a:cxn>
                  <a:cxn ang="0">
                    <a:pos x="0" y="692"/>
                  </a:cxn>
                  <a:cxn ang="0">
                    <a:pos x="44" y="653"/>
                  </a:cxn>
                  <a:cxn ang="0">
                    <a:pos x="127" y="633"/>
                  </a:cxn>
                  <a:cxn ang="0">
                    <a:pos x="195" y="602"/>
                  </a:cxn>
                  <a:cxn ang="0">
                    <a:pos x="262" y="526"/>
                  </a:cxn>
                  <a:cxn ang="0">
                    <a:pos x="302" y="460"/>
                  </a:cxn>
                  <a:cxn ang="0">
                    <a:pos x="326" y="372"/>
                  </a:cxn>
                  <a:cxn ang="0">
                    <a:pos x="412" y="278"/>
                  </a:cxn>
                  <a:cxn ang="0">
                    <a:pos x="519" y="237"/>
                  </a:cxn>
                  <a:cxn ang="0">
                    <a:pos x="622" y="206"/>
                  </a:cxn>
                  <a:cxn ang="0">
                    <a:pos x="672" y="147"/>
                  </a:cxn>
                  <a:cxn ang="0">
                    <a:pos x="629" y="76"/>
                  </a:cxn>
                  <a:cxn ang="0">
                    <a:pos x="692" y="29"/>
                  </a:cxn>
                  <a:cxn ang="0">
                    <a:pos x="724" y="79"/>
                  </a:cxn>
                  <a:cxn ang="0">
                    <a:pos x="747" y="57"/>
                  </a:cxn>
                  <a:cxn ang="0">
                    <a:pos x="788" y="84"/>
                  </a:cxn>
                  <a:cxn ang="0">
                    <a:pos x="779" y="33"/>
                  </a:cxn>
                  <a:cxn ang="0">
                    <a:pos x="858" y="40"/>
                  </a:cxn>
                  <a:cxn ang="0">
                    <a:pos x="894" y="44"/>
                  </a:cxn>
                  <a:cxn ang="0">
                    <a:pos x="977" y="16"/>
                  </a:cxn>
                  <a:cxn ang="0">
                    <a:pos x="1020" y="84"/>
                  </a:cxn>
                  <a:cxn ang="0">
                    <a:pos x="1055" y="152"/>
                  </a:cxn>
                  <a:cxn ang="0">
                    <a:pos x="983" y="256"/>
                  </a:cxn>
                  <a:cxn ang="0">
                    <a:pos x="961" y="136"/>
                  </a:cxn>
                </a:cxnLst>
                <a:rect l="0" t="0" r="r" b="b"/>
                <a:pathLst>
                  <a:path w="1112" h="970">
                    <a:moveTo>
                      <a:pt x="933" y="210"/>
                    </a:moveTo>
                    <a:lnTo>
                      <a:pt x="961" y="136"/>
                    </a:lnTo>
                    <a:lnTo>
                      <a:pt x="926" y="103"/>
                    </a:lnTo>
                    <a:lnTo>
                      <a:pt x="891" y="96"/>
                    </a:lnTo>
                    <a:lnTo>
                      <a:pt x="863" y="119"/>
                    </a:lnTo>
                    <a:lnTo>
                      <a:pt x="835" y="155"/>
                    </a:lnTo>
                    <a:lnTo>
                      <a:pt x="815" y="202"/>
                    </a:lnTo>
                    <a:lnTo>
                      <a:pt x="751" y="210"/>
                    </a:lnTo>
                    <a:lnTo>
                      <a:pt x="709" y="202"/>
                    </a:lnTo>
                    <a:lnTo>
                      <a:pt x="677" y="195"/>
                    </a:lnTo>
                    <a:lnTo>
                      <a:pt x="650" y="219"/>
                    </a:lnTo>
                    <a:lnTo>
                      <a:pt x="626" y="246"/>
                    </a:lnTo>
                    <a:lnTo>
                      <a:pt x="582" y="246"/>
                    </a:lnTo>
                    <a:lnTo>
                      <a:pt x="550" y="250"/>
                    </a:lnTo>
                    <a:lnTo>
                      <a:pt x="526" y="274"/>
                    </a:lnTo>
                    <a:lnTo>
                      <a:pt x="503" y="285"/>
                    </a:lnTo>
                    <a:lnTo>
                      <a:pt x="475" y="278"/>
                    </a:lnTo>
                    <a:lnTo>
                      <a:pt x="471" y="317"/>
                    </a:lnTo>
                    <a:lnTo>
                      <a:pt x="447" y="333"/>
                    </a:lnTo>
                    <a:lnTo>
                      <a:pt x="440" y="372"/>
                    </a:lnTo>
                    <a:lnTo>
                      <a:pt x="408" y="377"/>
                    </a:lnTo>
                    <a:lnTo>
                      <a:pt x="396" y="412"/>
                    </a:lnTo>
                    <a:lnTo>
                      <a:pt x="372" y="423"/>
                    </a:lnTo>
                    <a:lnTo>
                      <a:pt x="365" y="482"/>
                    </a:lnTo>
                    <a:lnTo>
                      <a:pt x="344" y="523"/>
                    </a:lnTo>
                    <a:lnTo>
                      <a:pt x="372" y="546"/>
                    </a:lnTo>
                    <a:lnTo>
                      <a:pt x="353" y="561"/>
                    </a:lnTo>
                    <a:lnTo>
                      <a:pt x="309" y="554"/>
                    </a:lnTo>
                    <a:lnTo>
                      <a:pt x="298" y="585"/>
                    </a:lnTo>
                    <a:lnTo>
                      <a:pt x="309" y="668"/>
                    </a:lnTo>
                    <a:lnTo>
                      <a:pt x="317" y="720"/>
                    </a:lnTo>
                    <a:lnTo>
                      <a:pt x="341" y="771"/>
                    </a:lnTo>
                    <a:lnTo>
                      <a:pt x="353" y="826"/>
                    </a:lnTo>
                    <a:lnTo>
                      <a:pt x="309" y="850"/>
                    </a:lnTo>
                    <a:lnTo>
                      <a:pt x="293" y="906"/>
                    </a:lnTo>
                    <a:lnTo>
                      <a:pt x="278" y="937"/>
                    </a:lnTo>
                    <a:lnTo>
                      <a:pt x="247" y="918"/>
                    </a:lnTo>
                    <a:lnTo>
                      <a:pt x="179" y="929"/>
                    </a:lnTo>
                    <a:lnTo>
                      <a:pt x="144" y="953"/>
                    </a:lnTo>
                    <a:lnTo>
                      <a:pt x="107" y="965"/>
                    </a:lnTo>
                    <a:lnTo>
                      <a:pt x="52" y="970"/>
                    </a:lnTo>
                    <a:lnTo>
                      <a:pt x="48" y="914"/>
                    </a:lnTo>
                    <a:lnTo>
                      <a:pt x="24" y="898"/>
                    </a:lnTo>
                    <a:lnTo>
                      <a:pt x="37" y="815"/>
                    </a:lnTo>
                    <a:lnTo>
                      <a:pt x="5" y="811"/>
                    </a:lnTo>
                    <a:lnTo>
                      <a:pt x="0" y="692"/>
                    </a:lnTo>
                    <a:lnTo>
                      <a:pt x="37" y="681"/>
                    </a:lnTo>
                    <a:lnTo>
                      <a:pt x="44" y="653"/>
                    </a:lnTo>
                    <a:lnTo>
                      <a:pt x="88" y="637"/>
                    </a:lnTo>
                    <a:lnTo>
                      <a:pt x="127" y="633"/>
                    </a:lnTo>
                    <a:lnTo>
                      <a:pt x="147" y="605"/>
                    </a:lnTo>
                    <a:lnTo>
                      <a:pt x="195" y="602"/>
                    </a:lnTo>
                    <a:lnTo>
                      <a:pt x="199" y="546"/>
                    </a:lnTo>
                    <a:lnTo>
                      <a:pt x="262" y="526"/>
                    </a:lnTo>
                    <a:lnTo>
                      <a:pt x="269" y="482"/>
                    </a:lnTo>
                    <a:lnTo>
                      <a:pt x="302" y="460"/>
                    </a:lnTo>
                    <a:lnTo>
                      <a:pt x="313" y="416"/>
                    </a:lnTo>
                    <a:lnTo>
                      <a:pt x="326" y="372"/>
                    </a:lnTo>
                    <a:lnTo>
                      <a:pt x="372" y="325"/>
                    </a:lnTo>
                    <a:lnTo>
                      <a:pt x="412" y="278"/>
                    </a:lnTo>
                    <a:lnTo>
                      <a:pt x="455" y="246"/>
                    </a:lnTo>
                    <a:lnTo>
                      <a:pt x="519" y="237"/>
                    </a:lnTo>
                    <a:lnTo>
                      <a:pt x="554" y="219"/>
                    </a:lnTo>
                    <a:lnTo>
                      <a:pt x="622" y="206"/>
                    </a:lnTo>
                    <a:lnTo>
                      <a:pt x="633" y="167"/>
                    </a:lnTo>
                    <a:lnTo>
                      <a:pt x="672" y="147"/>
                    </a:lnTo>
                    <a:lnTo>
                      <a:pt x="661" y="99"/>
                    </a:lnTo>
                    <a:lnTo>
                      <a:pt x="629" y="76"/>
                    </a:lnTo>
                    <a:lnTo>
                      <a:pt x="677" y="60"/>
                    </a:lnTo>
                    <a:lnTo>
                      <a:pt x="692" y="29"/>
                    </a:lnTo>
                    <a:lnTo>
                      <a:pt x="701" y="72"/>
                    </a:lnTo>
                    <a:lnTo>
                      <a:pt x="724" y="79"/>
                    </a:lnTo>
                    <a:lnTo>
                      <a:pt x="724" y="57"/>
                    </a:lnTo>
                    <a:lnTo>
                      <a:pt x="747" y="57"/>
                    </a:lnTo>
                    <a:lnTo>
                      <a:pt x="756" y="76"/>
                    </a:lnTo>
                    <a:lnTo>
                      <a:pt x="788" y="84"/>
                    </a:lnTo>
                    <a:lnTo>
                      <a:pt x="803" y="48"/>
                    </a:lnTo>
                    <a:lnTo>
                      <a:pt x="779" y="33"/>
                    </a:lnTo>
                    <a:lnTo>
                      <a:pt x="819" y="9"/>
                    </a:lnTo>
                    <a:lnTo>
                      <a:pt x="858" y="40"/>
                    </a:lnTo>
                    <a:lnTo>
                      <a:pt x="882" y="0"/>
                    </a:lnTo>
                    <a:lnTo>
                      <a:pt x="894" y="44"/>
                    </a:lnTo>
                    <a:lnTo>
                      <a:pt x="933" y="48"/>
                    </a:lnTo>
                    <a:lnTo>
                      <a:pt x="977" y="16"/>
                    </a:lnTo>
                    <a:lnTo>
                      <a:pt x="1029" y="48"/>
                    </a:lnTo>
                    <a:lnTo>
                      <a:pt x="1020" y="84"/>
                    </a:lnTo>
                    <a:lnTo>
                      <a:pt x="1112" y="116"/>
                    </a:lnTo>
                    <a:lnTo>
                      <a:pt x="1055" y="152"/>
                    </a:lnTo>
                    <a:lnTo>
                      <a:pt x="1004" y="207"/>
                    </a:lnTo>
                    <a:lnTo>
                      <a:pt x="983" y="256"/>
                    </a:lnTo>
                    <a:lnTo>
                      <a:pt x="933" y="210"/>
                    </a:lnTo>
                    <a:lnTo>
                      <a:pt x="961" y="136"/>
                    </a:lnTo>
                    <a:lnTo>
                      <a:pt x="933" y="21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58" name="Freeform 251"/>
              <p:cNvSpPr>
                <a:spLocks/>
              </p:cNvSpPr>
              <p:nvPr/>
            </p:nvSpPr>
            <p:spPr bwMode="auto">
              <a:xfrm>
                <a:off x="4519071" y="2018897"/>
                <a:ext cx="652308" cy="573311"/>
              </a:xfrm>
              <a:custGeom>
                <a:avLst/>
                <a:gdLst/>
                <a:ahLst/>
                <a:cxnLst>
                  <a:cxn ang="0">
                    <a:pos x="961" y="136"/>
                  </a:cxn>
                  <a:cxn ang="0">
                    <a:pos x="891" y="96"/>
                  </a:cxn>
                  <a:cxn ang="0">
                    <a:pos x="835" y="155"/>
                  </a:cxn>
                  <a:cxn ang="0">
                    <a:pos x="751" y="210"/>
                  </a:cxn>
                  <a:cxn ang="0">
                    <a:pos x="677" y="195"/>
                  </a:cxn>
                  <a:cxn ang="0">
                    <a:pos x="626" y="246"/>
                  </a:cxn>
                  <a:cxn ang="0">
                    <a:pos x="550" y="250"/>
                  </a:cxn>
                  <a:cxn ang="0">
                    <a:pos x="503" y="285"/>
                  </a:cxn>
                  <a:cxn ang="0">
                    <a:pos x="471" y="317"/>
                  </a:cxn>
                  <a:cxn ang="0">
                    <a:pos x="440" y="372"/>
                  </a:cxn>
                  <a:cxn ang="0">
                    <a:pos x="396" y="412"/>
                  </a:cxn>
                  <a:cxn ang="0">
                    <a:pos x="365" y="482"/>
                  </a:cxn>
                  <a:cxn ang="0">
                    <a:pos x="372" y="546"/>
                  </a:cxn>
                  <a:cxn ang="0">
                    <a:pos x="309" y="554"/>
                  </a:cxn>
                  <a:cxn ang="0">
                    <a:pos x="309" y="668"/>
                  </a:cxn>
                  <a:cxn ang="0">
                    <a:pos x="341" y="771"/>
                  </a:cxn>
                  <a:cxn ang="0">
                    <a:pos x="309" y="850"/>
                  </a:cxn>
                  <a:cxn ang="0">
                    <a:pos x="278" y="937"/>
                  </a:cxn>
                  <a:cxn ang="0">
                    <a:pos x="179" y="929"/>
                  </a:cxn>
                  <a:cxn ang="0">
                    <a:pos x="107" y="965"/>
                  </a:cxn>
                  <a:cxn ang="0">
                    <a:pos x="48" y="914"/>
                  </a:cxn>
                  <a:cxn ang="0">
                    <a:pos x="37" y="815"/>
                  </a:cxn>
                  <a:cxn ang="0">
                    <a:pos x="0" y="692"/>
                  </a:cxn>
                  <a:cxn ang="0">
                    <a:pos x="44" y="653"/>
                  </a:cxn>
                  <a:cxn ang="0">
                    <a:pos x="127" y="633"/>
                  </a:cxn>
                  <a:cxn ang="0">
                    <a:pos x="195" y="602"/>
                  </a:cxn>
                  <a:cxn ang="0">
                    <a:pos x="262" y="526"/>
                  </a:cxn>
                  <a:cxn ang="0">
                    <a:pos x="302" y="460"/>
                  </a:cxn>
                  <a:cxn ang="0">
                    <a:pos x="326" y="372"/>
                  </a:cxn>
                  <a:cxn ang="0">
                    <a:pos x="412" y="278"/>
                  </a:cxn>
                  <a:cxn ang="0">
                    <a:pos x="519" y="237"/>
                  </a:cxn>
                  <a:cxn ang="0">
                    <a:pos x="622" y="206"/>
                  </a:cxn>
                  <a:cxn ang="0">
                    <a:pos x="672" y="147"/>
                  </a:cxn>
                  <a:cxn ang="0">
                    <a:pos x="629" y="76"/>
                  </a:cxn>
                  <a:cxn ang="0">
                    <a:pos x="692" y="29"/>
                  </a:cxn>
                  <a:cxn ang="0">
                    <a:pos x="724" y="79"/>
                  </a:cxn>
                  <a:cxn ang="0">
                    <a:pos x="747" y="57"/>
                  </a:cxn>
                  <a:cxn ang="0">
                    <a:pos x="788" y="84"/>
                  </a:cxn>
                  <a:cxn ang="0">
                    <a:pos x="779" y="33"/>
                  </a:cxn>
                  <a:cxn ang="0">
                    <a:pos x="858" y="40"/>
                  </a:cxn>
                  <a:cxn ang="0">
                    <a:pos x="894" y="44"/>
                  </a:cxn>
                  <a:cxn ang="0">
                    <a:pos x="977" y="16"/>
                  </a:cxn>
                  <a:cxn ang="0">
                    <a:pos x="1020" y="84"/>
                  </a:cxn>
                  <a:cxn ang="0">
                    <a:pos x="1055" y="152"/>
                  </a:cxn>
                  <a:cxn ang="0">
                    <a:pos x="983" y="256"/>
                  </a:cxn>
                  <a:cxn ang="0">
                    <a:pos x="961" y="136"/>
                  </a:cxn>
                </a:cxnLst>
                <a:rect l="0" t="0" r="r" b="b"/>
                <a:pathLst>
                  <a:path w="1112" h="970">
                    <a:moveTo>
                      <a:pt x="933" y="210"/>
                    </a:moveTo>
                    <a:lnTo>
                      <a:pt x="961" y="136"/>
                    </a:lnTo>
                    <a:lnTo>
                      <a:pt x="926" y="103"/>
                    </a:lnTo>
                    <a:lnTo>
                      <a:pt x="891" y="96"/>
                    </a:lnTo>
                    <a:lnTo>
                      <a:pt x="863" y="119"/>
                    </a:lnTo>
                    <a:lnTo>
                      <a:pt x="835" y="155"/>
                    </a:lnTo>
                    <a:lnTo>
                      <a:pt x="815" y="202"/>
                    </a:lnTo>
                    <a:lnTo>
                      <a:pt x="751" y="210"/>
                    </a:lnTo>
                    <a:lnTo>
                      <a:pt x="709" y="202"/>
                    </a:lnTo>
                    <a:lnTo>
                      <a:pt x="677" y="195"/>
                    </a:lnTo>
                    <a:lnTo>
                      <a:pt x="650" y="219"/>
                    </a:lnTo>
                    <a:lnTo>
                      <a:pt x="626" y="246"/>
                    </a:lnTo>
                    <a:lnTo>
                      <a:pt x="582" y="246"/>
                    </a:lnTo>
                    <a:lnTo>
                      <a:pt x="550" y="250"/>
                    </a:lnTo>
                    <a:lnTo>
                      <a:pt x="526" y="274"/>
                    </a:lnTo>
                    <a:lnTo>
                      <a:pt x="503" y="285"/>
                    </a:lnTo>
                    <a:lnTo>
                      <a:pt x="475" y="278"/>
                    </a:lnTo>
                    <a:lnTo>
                      <a:pt x="471" y="317"/>
                    </a:lnTo>
                    <a:lnTo>
                      <a:pt x="447" y="333"/>
                    </a:lnTo>
                    <a:lnTo>
                      <a:pt x="440" y="372"/>
                    </a:lnTo>
                    <a:lnTo>
                      <a:pt x="408" y="377"/>
                    </a:lnTo>
                    <a:lnTo>
                      <a:pt x="396" y="412"/>
                    </a:lnTo>
                    <a:lnTo>
                      <a:pt x="372" y="423"/>
                    </a:lnTo>
                    <a:lnTo>
                      <a:pt x="365" y="482"/>
                    </a:lnTo>
                    <a:lnTo>
                      <a:pt x="344" y="523"/>
                    </a:lnTo>
                    <a:lnTo>
                      <a:pt x="372" y="546"/>
                    </a:lnTo>
                    <a:lnTo>
                      <a:pt x="353" y="561"/>
                    </a:lnTo>
                    <a:lnTo>
                      <a:pt x="309" y="554"/>
                    </a:lnTo>
                    <a:lnTo>
                      <a:pt x="298" y="585"/>
                    </a:lnTo>
                    <a:lnTo>
                      <a:pt x="309" y="668"/>
                    </a:lnTo>
                    <a:lnTo>
                      <a:pt x="317" y="720"/>
                    </a:lnTo>
                    <a:lnTo>
                      <a:pt x="341" y="771"/>
                    </a:lnTo>
                    <a:lnTo>
                      <a:pt x="353" y="826"/>
                    </a:lnTo>
                    <a:lnTo>
                      <a:pt x="309" y="850"/>
                    </a:lnTo>
                    <a:lnTo>
                      <a:pt x="293" y="906"/>
                    </a:lnTo>
                    <a:lnTo>
                      <a:pt x="278" y="937"/>
                    </a:lnTo>
                    <a:lnTo>
                      <a:pt x="247" y="918"/>
                    </a:lnTo>
                    <a:lnTo>
                      <a:pt x="179" y="929"/>
                    </a:lnTo>
                    <a:lnTo>
                      <a:pt x="144" y="953"/>
                    </a:lnTo>
                    <a:lnTo>
                      <a:pt x="107" y="965"/>
                    </a:lnTo>
                    <a:lnTo>
                      <a:pt x="52" y="970"/>
                    </a:lnTo>
                    <a:lnTo>
                      <a:pt x="48" y="914"/>
                    </a:lnTo>
                    <a:lnTo>
                      <a:pt x="24" y="898"/>
                    </a:lnTo>
                    <a:lnTo>
                      <a:pt x="37" y="815"/>
                    </a:lnTo>
                    <a:lnTo>
                      <a:pt x="5" y="811"/>
                    </a:lnTo>
                    <a:lnTo>
                      <a:pt x="0" y="692"/>
                    </a:lnTo>
                    <a:lnTo>
                      <a:pt x="37" y="681"/>
                    </a:lnTo>
                    <a:lnTo>
                      <a:pt x="44" y="653"/>
                    </a:lnTo>
                    <a:lnTo>
                      <a:pt x="88" y="637"/>
                    </a:lnTo>
                    <a:lnTo>
                      <a:pt x="127" y="633"/>
                    </a:lnTo>
                    <a:lnTo>
                      <a:pt x="147" y="605"/>
                    </a:lnTo>
                    <a:lnTo>
                      <a:pt x="195" y="602"/>
                    </a:lnTo>
                    <a:lnTo>
                      <a:pt x="199" y="546"/>
                    </a:lnTo>
                    <a:lnTo>
                      <a:pt x="262" y="526"/>
                    </a:lnTo>
                    <a:lnTo>
                      <a:pt x="269" y="482"/>
                    </a:lnTo>
                    <a:lnTo>
                      <a:pt x="302" y="460"/>
                    </a:lnTo>
                    <a:lnTo>
                      <a:pt x="313" y="416"/>
                    </a:lnTo>
                    <a:lnTo>
                      <a:pt x="326" y="372"/>
                    </a:lnTo>
                    <a:lnTo>
                      <a:pt x="372" y="325"/>
                    </a:lnTo>
                    <a:lnTo>
                      <a:pt x="412" y="278"/>
                    </a:lnTo>
                    <a:lnTo>
                      <a:pt x="455" y="246"/>
                    </a:lnTo>
                    <a:lnTo>
                      <a:pt x="519" y="237"/>
                    </a:lnTo>
                    <a:lnTo>
                      <a:pt x="554" y="219"/>
                    </a:lnTo>
                    <a:lnTo>
                      <a:pt x="622" y="206"/>
                    </a:lnTo>
                    <a:lnTo>
                      <a:pt x="633" y="167"/>
                    </a:lnTo>
                    <a:lnTo>
                      <a:pt x="672" y="147"/>
                    </a:lnTo>
                    <a:lnTo>
                      <a:pt x="661" y="99"/>
                    </a:lnTo>
                    <a:lnTo>
                      <a:pt x="629" y="76"/>
                    </a:lnTo>
                    <a:lnTo>
                      <a:pt x="677" y="60"/>
                    </a:lnTo>
                    <a:lnTo>
                      <a:pt x="692" y="29"/>
                    </a:lnTo>
                    <a:lnTo>
                      <a:pt x="701" y="72"/>
                    </a:lnTo>
                    <a:lnTo>
                      <a:pt x="724" y="79"/>
                    </a:lnTo>
                    <a:lnTo>
                      <a:pt x="724" y="57"/>
                    </a:lnTo>
                    <a:lnTo>
                      <a:pt x="747" y="57"/>
                    </a:lnTo>
                    <a:lnTo>
                      <a:pt x="756" y="76"/>
                    </a:lnTo>
                    <a:lnTo>
                      <a:pt x="788" y="84"/>
                    </a:lnTo>
                    <a:lnTo>
                      <a:pt x="803" y="48"/>
                    </a:lnTo>
                    <a:lnTo>
                      <a:pt x="779" y="33"/>
                    </a:lnTo>
                    <a:lnTo>
                      <a:pt x="819" y="9"/>
                    </a:lnTo>
                    <a:lnTo>
                      <a:pt x="858" y="40"/>
                    </a:lnTo>
                    <a:lnTo>
                      <a:pt x="882" y="0"/>
                    </a:lnTo>
                    <a:lnTo>
                      <a:pt x="894" y="44"/>
                    </a:lnTo>
                    <a:lnTo>
                      <a:pt x="933" y="48"/>
                    </a:lnTo>
                    <a:lnTo>
                      <a:pt x="977" y="16"/>
                    </a:lnTo>
                    <a:lnTo>
                      <a:pt x="1029" y="48"/>
                    </a:lnTo>
                    <a:lnTo>
                      <a:pt x="1020" y="84"/>
                    </a:lnTo>
                    <a:lnTo>
                      <a:pt x="1112" y="116"/>
                    </a:lnTo>
                    <a:lnTo>
                      <a:pt x="1055" y="152"/>
                    </a:lnTo>
                    <a:lnTo>
                      <a:pt x="1004" y="207"/>
                    </a:lnTo>
                    <a:lnTo>
                      <a:pt x="983" y="256"/>
                    </a:lnTo>
                    <a:lnTo>
                      <a:pt x="933" y="210"/>
                    </a:lnTo>
                    <a:lnTo>
                      <a:pt x="961" y="136"/>
                    </a:ln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59" name="Freeform 252"/>
              <p:cNvSpPr>
                <a:spLocks/>
              </p:cNvSpPr>
              <p:nvPr/>
            </p:nvSpPr>
            <p:spPr bwMode="auto">
              <a:xfrm>
                <a:off x="4288741" y="2854901"/>
                <a:ext cx="312967" cy="331917"/>
              </a:xfrm>
              <a:custGeom>
                <a:avLst/>
                <a:gdLst/>
                <a:ahLst/>
                <a:cxnLst>
                  <a:cxn ang="0">
                    <a:pos x="280" y="10"/>
                  </a:cxn>
                  <a:cxn ang="0">
                    <a:pos x="269" y="49"/>
                  </a:cxn>
                  <a:cxn ang="0">
                    <a:pos x="245" y="69"/>
                  </a:cxn>
                  <a:cxn ang="0">
                    <a:pos x="237" y="93"/>
                  </a:cxn>
                  <a:cxn ang="0">
                    <a:pos x="201" y="89"/>
                  </a:cxn>
                  <a:cxn ang="0">
                    <a:pos x="194" y="117"/>
                  </a:cxn>
                  <a:cxn ang="0">
                    <a:pos x="158" y="121"/>
                  </a:cxn>
                  <a:cxn ang="0">
                    <a:pos x="135" y="92"/>
                  </a:cxn>
                  <a:cxn ang="0">
                    <a:pos x="111" y="101"/>
                  </a:cxn>
                  <a:cxn ang="0">
                    <a:pos x="122" y="123"/>
                  </a:cxn>
                  <a:cxn ang="0">
                    <a:pos x="114" y="152"/>
                  </a:cxn>
                  <a:cxn ang="0">
                    <a:pos x="74" y="156"/>
                  </a:cxn>
                  <a:cxn ang="0">
                    <a:pos x="55" y="168"/>
                  </a:cxn>
                  <a:cxn ang="0">
                    <a:pos x="47" y="172"/>
                  </a:cxn>
                  <a:cxn ang="0">
                    <a:pos x="3" y="180"/>
                  </a:cxn>
                  <a:cxn ang="0">
                    <a:pos x="3" y="191"/>
                  </a:cxn>
                  <a:cxn ang="0">
                    <a:pos x="0" y="211"/>
                  </a:cxn>
                  <a:cxn ang="0">
                    <a:pos x="58" y="239"/>
                  </a:cxn>
                  <a:cxn ang="0">
                    <a:pos x="83" y="251"/>
                  </a:cxn>
                  <a:cxn ang="0">
                    <a:pos x="111" y="283"/>
                  </a:cxn>
                  <a:cxn ang="0">
                    <a:pos x="126" y="325"/>
                  </a:cxn>
                  <a:cxn ang="0">
                    <a:pos x="153" y="353"/>
                  </a:cxn>
                  <a:cxn ang="0">
                    <a:pos x="131" y="365"/>
                  </a:cxn>
                  <a:cxn ang="0">
                    <a:pos x="114" y="480"/>
                  </a:cxn>
                  <a:cxn ang="0">
                    <a:pos x="98" y="507"/>
                  </a:cxn>
                  <a:cxn ang="0">
                    <a:pos x="158" y="527"/>
                  </a:cxn>
                  <a:cxn ang="0">
                    <a:pos x="221" y="531"/>
                  </a:cxn>
                  <a:cxn ang="0">
                    <a:pos x="253" y="559"/>
                  </a:cxn>
                  <a:cxn ang="0">
                    <a:pos x="339" y="555"/>
                  </a:cxn>
                  <a:cxn ang="0">
                    <a:pos x="332" y="524"/>
                  </a:cxn>
                  <a:cxn ang="0">
                    <a:pos x="348" y="487"/>
                  </a:cxn>
                  <a:cxn ang="0">
                    <a:pos x="383" y="483"/>
                  </a:cxn>
                  <a:cxn ang="0">
                    <a:pos x="422" y="483"/>
                  </a:cxn>
                  <a:cxn ang="0">
                    <a:pos x="450" y="505"/>
                  </a:cxn>
                  <a:cxn ang="0">
                    <a:pos x="486" y="515"/>
                  </a:cxn>
                  <a:cxn ang="0">
                    <a:pos x="511" y="470"/>
                  </a:cxn>
                  <a:cxn ang="0">
                    <a:pos x="511" y="438"/>
                  </a:cxn>
                  <a:cxn ang="0">
                    <a:pos x="476" y="423"/>
                  </a:cxn>
                  <a:cxn ang="0">
                    <a:pos x="472" y="379"/>
                  </a:cxn>
                  <a:cxn ang="0">
                    <a:pos x="492" y="352"/>
                  </a:cxn>
                  <a:cxn ang="0">
                    <a:pos x="491" y="318"/>
                  </a:cxn>
                  <a:cxn ang="0">
                    <a:pos x="467" y="298"/>
                  </a:cxn>
                  <a:cxn ang="0">
                    <a:pos x="475" y="266"/>
                  </a:cxn>
                  <a:cxn ang="0">
                    <a:pos x="495" y="239"/>
                  </a:cxn>
                  <a:cxn ang="0">
                    <a:pos x="524" y="230"/>
                  </a:cxn>
                  <a:cxn ang="0">
                    <a:pos x="515" y="162"/>
                  </a:cxn>
                  <a:cxn ang="0">
                    <a:pos x="535" y="138"/>
                  </a:cxn>
                  <a:cxn ang="0">
                    <a:pos x="492" y="103"/>
                  </a:cxn>
                  <a:cxn ang="0">
                    <a:pos x="430" y="107"/>
                  </a:cxn>
                  <a:cxn ang="0">
                    <a:pos x="377" y="87"/>
                  </a:cxn>
                  <a:cxn ang="0">
                    <a:pos x="358" y="48"/>
                  </a:cxn>
                  <a:cxn ang="0">
                    <a:pos x="322" y="28"/>
                  </a:cxn>
                  <a:cxn ang="0">
                    <a:pos x="325" y="0"/>
                  </a:cxn>
                  <a:cxn ang="0">
                    <a:pos x="280" y="10"/>
                  </a:cxn>
                </a:cxnLst>
                <a:rect l="0" t="0" r="r" b="b"/>
                <a:pathLst>
                  <a:path w="535" h="559">
                    <a:moveTo>
                      <a:pt x="280" y="10"/>
                    </a:moveTo>
                    <a:lnTo>
                      <a:pt x="269" y="49"/>
                    </a:lnTo>
                    <a:lnTo>
                      <a:pt x="245" y="69"/>
                    </a:lnTo>
                    <a:lnTo>
                      <a:pt x="237" y="93"/>
                    </a:lnTo>
                    <a:lnTo>
                      <a:pt x="201" y="89"/>
                    </a:lnTo>
                    <a:lnTo>
                      <a:pt x="194" y="117"/>
                    </a:lnTo>
                    <a:lnTo>
                      <a:pt x="158" y="121"/>
                    </a:lnTo>
                    <a:lnTo>
                      <a:pt x="135" y="92"/>
                    </a:lnTo>
                    <a:lnTo>
                      <a:pt x="111" y="101"/>
                    </a:lnTo>
                    <a:lnTo>
                      <a:pt x="122" y="123"/>
                    </a:lnTo>
                    <a:lnTo>
                      <a:pt x="114" y="152"/>
                    </a:lnTo>
                    <a:lnTo>
                      <a:pt x="74" y="156"/>
                    </a:lnTo>
                    <a:lnTo>
                      <a:pt x="55" y="168"/>
                    </a:lnTo>
                    <a:lnTo>
                      <a:pt x="47" y="172"/>
                    </a:lnTo>
                    <a:lnTo>
                      <a:pt x="3" y="180"/>
                    </a:lnTo>
                    <a:lnTo>
                      <a:pt x="3" y="191"/>
                    </a:lnTo>
                    <a:lnTo>
                      <a:pt x="0" y="211"/>
                    </a:lnTo>
                    <a:lnTo>
                      <a:pt x="58" y="239"/>
                    </a:lnTo>
                    <a:lnTo>
                      <a:pt x="83" y="251"/>
                    </a:lnTo>
                    <a:lnTo>
                      <a:pt x="111" y="283"/>
                    </a:lnTo>
                    <a:lnTo>
                      <a:pt x="126" y="325"/>
                    </a:lnTo>
                    <a:lnTo>
                      <a:pt x="153" y="353"/>
                    </a:lnTo>
                    <a:lnTo>
                      <a:pt x="131" y="365"/>
                    </a:lnTo>
                    <a:lnTo>
                      <a:pt x="114" y="480"/>
                    </a:lnTo>
                    <a:lnTo>
                      <a:pt x="98" y="507"/>
                    </a:lnTo>
                    <a:lnTo>
                      <a:pt x="158" y="527"/>
                    </a:lnTo>
                    <a:lnTo>
                      <a:pt x="221" y="531"/>
                    </a:lnTo>
                    <a:lnTo>
                      <a:pt x="253" y="559"/>
                    </a:lnTo>
                    <a:lnTo>
                      <a:pt x="339" y="555"/>
                    </a:lnTo>
                    <a:lnTo>
                      <a:pt x="332" y="524"/>
                    </a:lnTo>
                    <a:lnTo>
                      <a:pt x="348" y="487"/>
                    </a:lnTo>
                    <a:lnTo>
                      <a:pt x="383" y="483"/>
                    </a:lnTo>
                    <a:lnTo>
                      <a:pt x="422" y="483"/>
                    </a:lnTo>
                    <a:lnTo>
                      <a:pt x="450" y="505"/>
                    </a:lnTo>
                    <a:lnTo>
                      <a:pt x="486" y="515"/>
                    </a:lnTo>
                    <a:lnTo>
                      <a:pt x="511" y="470"/>
                    </a:lnTo>
                    <a:lnTo>
                      <a:pt x="511" y="438"/>
                    </a:lnTo>
                    <a:lnTo>
                      <a:pt x="476" y="423"/>
                    </a:lnTo>
                    <a:lnTo>
                      <a:pt x="472" y="379"/>
                    </a:lnTo>
                    <a:lnTo>
                      <a:pt x="492" y="352"/>
                    </a:lnTo>
                    <a:lnTo>
                      <a:pt x="491" y="318"/>
                    </a:lnTo>
                    <a:lnTo>
                      <a:pt x="467" y="298"/>
                    </a:lnTo>
                    <a:lnTo>
                      <a:pt x="475" y="266"/>
                    </a:lnTo>
                    <a:lnTo>
                      <a:pt x="495" y="239"/>
                    </a:lnTo>
                    <a:lnTo>
                      <a:pt x="524" y="230"/>
                    </a:lnTo>
                    <a:lnTo>
                      <a:pt x="515" y="162"/>
                    </a:lnTo>
                    <a:lnTo>
                      <a:pt x="535" y="138"/>
                    </a:lnTo>
                    <a:lnTo>
                      <a:pt x="492" y="103"/>
                    </a:lnTo>
                    <a:lnTo>
                      <a:pt x="430" y="107"/>
                    </a:lnTo>
                    <a:lnTo>
                      <a:pt x="377" y="87"/>
                    </a:lnTo>
                    <a:lnTo>
                      <a:pt x="358" y="48"/>
                    </a:lnTo>
                    <a:lnTo>
                      <a:pt x="322" y="28"/>
                    </a:lnTo>
                    <a:lnTo>
                      <a:pt x="325" y="0"/>
                    </a:lnTo>
                    <a:lnTo>
                      <a:pt x="280" y="10"/>
                    </a:lnTo>
                    <a:close/>
                  </a:path>
                </a:pathLst>
              </a:custGeom>
              <a:solidFill>
                <a:srgbClr val="EC008C"/>
              </a:solidFill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0" name="Freeform 253"/>
              <p:cNvSpPr>
                <a:spLocks/>
              </p:cNvSpPr>
              <p:nvPr/>
            </p:nvSpPr>
            <p:spPr bwMode="auto">
              <a:xfrm>
                <a:off x="4564785" y="3012872"/>
                <a:ext cx="320000" cy="317717"/>
              </a:xfrm>
              <a:custGeom>
                <a:avLst/>
                <a:gdLst/>
                <a:ahLst/>
                <a:cxnLst>
                  <a:cxn ang="0">
                    <a:pos x="39" y="205"/>
                  </a:cxn>
                  <a:cxn ang="0">
                    <a:pos x="39" y="173"/>
                  </a:cxn>
                  <a:cxn ang="0">
                    <a:pos x="4" y="158"/>
                  </a:cxn>
                  <a:cxn ang="0">
                    <a:pos x="0" y="114"/>
                  </a:cxn>
                  <a:cxn ang="0">
                    <a:pos x="20" y="87"/>
                  </a:cxn>
                  <a:cxn ang="0">
                    <a:pos x="19" y="53"/>
                  </a:cxn>
                  <a:cxn ang="0">
                    <a:pos x="64" y="50"/>
                  </a:cxn>
                  <a:cxn ang="0">
                    <a:pos x="82" y="33"/>
                  </a:cxn>
                  <a:cxn ang="0">
                    <a:pos x="98" y="54"/>
                  </a:cxn>
                  <a:cxn ang="0">
                    <a:pos x="112" y="36"/>
                  </a:cxn>
                  <a:cxn ang="0">
                    <a:pos x="130" y="44"/>
                  </a:cxn>
                  <a:cxn ang="0">
                    <a:pos x="146" y="8"/>
                  </a:cxn>
                  <a:cxn ang="0">
                    <a:pos x="166" y="19"/>
                  </a:cxn>
                  <a:cxn ang="0">
                    <a:pos x="214" y="19"/>
                  </a:cxn>
                  <a:cxn ang="0">
                    <a:pos x="253" y="0"/>
                  </a:cxn>
                  <a:cxn ang="0">
                    <a:pos x="280" y="30"/>
                  </a:cxn>
                  <a:cxn ang="0">
                    <a:pos x="292" y="65"/>
                  </a:cxn>
                  <a:cxn ang="0">
                    <a:pos x="266" y="87"/>
                  </a:cxn>
                  <a:cxn ang="0">
                    <a:pos x="253" y="128"/>
                  </a:cxn>
                  <a:cxn ang="0">
                    <a:pos x="256" y="159"/>
                  </a:cxn>
                  <a:cxn ang="0">
                    <a:pos x="276" y="172"/>
                  </a:cxn>
                  <a:cxn ang="0">
                    <a:pos x="303" y="218"/>
                  </a:cxn>
                  <a:cxn ang="0">
                    <a:pos x="335" y="266"/>
                  </a:cxn>
                  <a:cxn ang="0">
                    <a:pos x="391" y="320"/>
                  </a:cxn>
                  <a:cxn ang="0">
                    <a:pos x="421" y="321"/>
                  </a:cxn>
                  <a:cxn ang="0">
                    <a:pos x="442" y="314"/>
                  </a:cxn>
                  <a:cxn ang="0">
                    <a:pos x="446" y="334"/>
                  </a:cxn>
                  <a:cxn ang="0">
                    <a:pos x="462" y="352"/>
                  </a:cxn>
                  <a:cxn ang="0">
                    <a:pos x="475" y="374"/>
                  </a:cxn>
                  <a:cxn ang="0">
                    <a:pos x="496" y="391"/>
                  </a:cxn>
                  <a:cxn ang="0">
                    <a:pos x="519" y="411"/>
                  </a:cxn>
                  <a:cxn ang="0">
                    <a:pos x="544" y="441"/>
                  </a:cxn>
                  <a:cxn ang="0">
                    <a:pos x="525" y="452"/>
                  </a:cxn>
                  <a:cxn ang="0">
                    <a:pos x="489" y="426"/>
                  </a:cxn>
                  <a:cxn ang="0">
                    <a:pos x="459" y="437"/>
                  </a:cxn>
                  <a:cxn ang="0">
                    <a:pos x="454" y="458"/>
                  </a:cxn>
                  <a:cxn ang="0">
                    <a:pos x="469" y="493"/>
                  </a:cxn>
                  <a:cxn ang="0">
                    <a:pos x="454" y="511"/>
                  </a:cxn>
                  <a:cxn ang="0">
                    <a:pos x="438" y="537"/>
                  </a:cxn>
                  <a:cxn ang="0">
                    <a:pos x="413" y="535"/>
                  </a:cxn>
                  <a:cxn ang="0">
                    <a:pos x="417" y="483"/>
                  </a:cxn>
                  <a:cxn ang="0">
                    <a:pos x="417" y="455"/>
                  </a:cxn>
                  <a:cxn ang="0">
                    <a:pos x="386" y="434"/>
                  </a:cxn>
                  <a:cxn ang="0">
                    <a:pos x="369" y="404"/>
                  </a:cxn>
                  <a:cxn ang="0">
                    <a:pos x="342" y="401"/>
                  </a:cxn>
                  <a:cxn ang="0">
                    <a:pos x="344" y="373"/>
                  </a:cxn>
                  <a:cxn ang="0">
                    <a:pos x="279" y="352"/>
                  </a:cxn>
                  <a:cxn ang="0">
                    <a:pos x="235" y="314"/>
                  </a:cxn>
                  <a:cxn ang="0">
                    <a:pos x="211" y="296"/>
                  </a:cxn>
                  <a:cxn ang="0">
                    <a:pos x="184" y="274"/>
                  </a:cxn>
                  <a:cxn ang="0">
                    <a:pos x="170" y="218"/>
                  </a:cxn>
                  <a:cxn ang="0">
                    <a:pos x="156" y="187"/>
                  </a:cxn>
                  <a:cxn ang="0">
                    <a:pos x="104" y="177"/>
                  </a:cxn>
                  <a:cxn ang="0">
                    <a:pos x="93" y="203"/>
                  </a:cxn>
                  <a:cxn ang="0">
                    <a:pos x="39" y="205"/>
                  </a:cxn>
                </a:cxnLst>
                <a:rect l="0" t="0" r="r" b="b"/>
                <a:pathLst>
                  <a:path w="544" h="537">
                    <a:moveTo>
                      <a:pt x="39" y="205"/>
                    </a:moveTo>
                    <a:lnTo>
                      <a:pt x="39" y="173"/>
                    </a:lnTo>
                    <a:lnTo>
                      <a:pt x="4" y="158"/>
                    </a:lnTo>
                    <a:lnTo>
                      <a:pt x="0" y="114"/>
                    </a:lnTo>
                    <a:lnTo>
                      <a:pt x="20" y="87"/>
                    </a:lnTo>
                    <a:lnTo>
                      <a:pt x="19" y="53"/>
                    </a:lnTo>
                    <a:lnTo>
                      <a:pt x="64" y="50"/>
                    </a:lnTo>
                    <a:lnTo>
                      <a:pt x="82" y="33"/>
                    </a:lnTo>
                    <a:lnTo>
                      <a:pt x="98" y="54"/>
                    </a:lnTo>
                    <a:lnTo>
                      <a:pt x="112" y="36"/>
                    </a:lnTo>
                    <a:lnTo>
                      <a:pt x="130" y="44"/>
                    </a:lnTo>
                    <a:lnTo>
                      <a:pt x="146" y="8"/>
                    </a:lnTo>
                    <a:lnTo>
                      <a:pt x="166" y="19"/>
                    </a:lnTo>
                    <a:lnTo>
                      <a:pt x="214" y="19"/>
                    </a:lnTo>
                    <a:lnTo>
                      <a:pt x="253" y="0"/>
                    </a:lnTo>
                    <a:lnTo>
                      <a:pt x="280" y="30"/>
                    </a:lnTo>
                    <a:lnTo>
                      <a:pt x="292" y="65"/>
                    </a:lnTo>
                    <a:lnTo>
                      <a:pt x="266" y="87"/>
                    </a:lnTo>
                    <a:lnTo>
                      <a:pt x="253" y="128"/>
                    </a:lnTo>
                    <a:lnTo>
                      <a:pt x="256" y="159"/>
                    </a:lnTo>
                    <a:lnTo>
                      <a:pt x="276" y="172"/>
                    </a:lnTo>
                    <a:lnTo>
                      <a:pt x="303" y="218"/>
                    </a:lnTo>
                    <a:lnTo>
                      <a:pt x="335" y="266"/>
                    </a:lnTo>
                    <a:lnTo>
                      <a:pt x="391" y="320"/>
                    </a:lnTo>
                    <a:lnTo>
                      <a:pt x="421" y="321"/>
                    </a:lnTo>
                    <a:lnTo>
                      <a:pt x="442" y="314"/>
                    </a:lnTo>
                    <a:lnTo>
                      <a:pt x="446" y="334"/>
                    </a:lnTo>
                    <a:lnTo>
                      <a:pt x="462" y="352"/>
                    </a:lnTo>
                    <a:lnTo>
                      <a:pt x="475" y="374"/>
                    </a:lnTo>
                    <a:lnTo>
                      <a:pt x="496" y="391"/>
                    </a:lnTo>
                    <a:lnTo>
                      <a:pt x="519" y="411"/>
                    </a:lnTo>
                    <a:lnTo>
                      <a:pt x="544" y="441"/>
                    </a:lnTo>
                    <a:lnTo>
                      <a:pt x="525" y="452"/>
                    </a:lnTo>
                    <a:lnTo>
                      <a:pt x="489" y="426"/>
                    </a:lnTo>
                    <a:lnTo>
                      <a:pt x="459" y="437"/>
                    </a:lnTo>
                    <a:lnTo>
                      <a:pt x="454" y="458"/>
                    </a:lnTo>
                    <a:lnTo>
                      <a:pt x="469" y="493"/>
                    </a:lnTo>
                    <a:lnTo>
                      <a:pt x="454" y="511"/>
                    </a:lnTo>
                    <a:lnTo>
                      <a:pt x="438" y="537"/>
                    </a:lnTo>
                    <a:lnTo>
                      <a:pt x="413" y="535"/>
                    </a:lnTo>
                    <a:lnTo>
                      <a:pt x="417" y="483"/>
                    </a:lnTo>
                    <a:lnTo>
                      <a:pt x="417" y="455"/>
                    </a:lnTo>
                    <a:lnTo>
                      <a:pt x="386" y="434"/>
                    </a:lnTo>
                    <a:lnTo>
                      <a:pt x="369" y="404"/>
                    </a:lnTo>
                    <a:lnTo>
                      <a:pt x="342" y="401"/>
                    </a:lnTo>
                    <a:lnTo>
                      <a:pt x="344" y="373"/>
                    </a:lnTo>
                    <a:lnTo>
                      <a:pt x="279" y="352"/>
                    </a:lnTo>
                    <a:lnTo>
                      <a:pt x="235" y="314"/>
                    </a:lnTo>
                    <a:lnTo>
                      <a:pt x="211" y="296"/>
                    </a:lnTo>
                    <a:lnTo>
                      <a:pt x="184" y="274"/>
                    </a:lnTo>
                    <a:lnTo>
                      <a:pt x="170" y="218"/>
                    </a:lnTo>
                    <a:lnTo>
                      <a:pt x="156" y="187"/>
                    </a:lnTo>
                    <a:lnTo>
                      <a:pt x="104" y="177"/>
                    </a:lnTo>
                    <a:lnTo>
                      <a:pt x="93" y="203"/>
                    </a:lnTo>
                    <a:lnTo>
                      <a:pt x="39" y="20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1" name="Freeform 254"/>
              <p:cNvSpPr>
                <a:spLocks/>
              </p:cNvSpPr>
              <p:nvPr/>
            </p:nvSpPr>
            <p:spPr bwMode="auto">
              <a:xfrm>
                <a:off x="4165664" y="3137119"/>
                <a:ext cx="321759" cy="259144"/>
              </a:xfrm>
              <a:custGeom>
                <a:avLst/>
                <a:gdLst/>
                <a:ahLst/>
                <a:cxnLst>
                  <a:cxn ang="0">
                    <a:pos x="548" y="79"/>
                  </a:cxn>
                  <a:cxn ang="0">
                    <a:pos x="462" y="83"/>
                  </a:cxn>
                  <a:cxn ang="0">
                    <a:pos x="430" y="55"/>
                  </a:cxn>
                  <a:cxn ang="0">
                    <a:pos x="367" y="51"/>
                  </a:cxn>
                  <a:cxn ang="0">
                    <a:pos x="307" y="31"/>
                  </a:cxn>
                  <a:cxn ang="0">
                    <a:pos x="241" y="7"/>
                  </a:cxn>
                  <a:cxn ang="0">
                    <a:pos x="200" y="20"/>
                  </a:cxn>
                  <a:cxn ang="0">
                    <a:pos x="169" y="0"/>
                  </a:cxn>
                  <a:cxn ang="0">
                    <a:pos x="15" y="4"/>
                  </a:cxn>
                  <a:cxn ang="0">
                    <a:pos x="23" y="28"/>
                  </a:cxn>
                  <a:cxn ang="0">
                    <a:pos x="0" y="35"/>
                  </a:cxn>
                  <a:cxn ang="0">
                    <a:pos x="3" y="72"/>
                  </a:cxn>
                  <a:cxn ang="0">
                    <a:pos x="27" y="95"/>
                  </a:cxn>
                  <a:cxn ang="0">
                    <a:pos x="35" y="127"/>
                  </a:cxn>
                  <a:cxn ang="0">
                    <a:pos x="79" y="123"/>
                  </a:cxn>
                  <a:cxn ang="0">
                    <a:pos x="110" y="110"/>
                  </a:cxn>
                  <a:cxn ang="0">
                    <a:pos x="121" y="127"/>
                  </a:cxn>
                  <a:cxn ang="0">
                    <a:pos x="114" y="142"/>
                  </a:cxn>
                  <a:cxn ang="0">
                    <a:pos x="102" y="158"/>
                  </a:cxn>
                  <a:cxn ang="0">
                    <a:pos x="86" y="245"/>
                  </a:cxn>
                  <a:cxn ang="0">
                    <a:pos x="66" y="265"/>
                  </a:cxn>
                  <a:cxn ang="0">
                    <a:pos x="90" y="285"/>
                  </a:cxn>
                  <a:cxn ang="0">
                    <a:pos x="94" y="352"/>
                  </a:cxn>
                  <a:cxn ang="0">
                    <a:pos x="99" y="383"/>
                  </a:cxn>
                  <a:cxn ang="0">
                    <a:pos x="126" y="387"/>
                  </a:cxn>
                  <a:cxn ang="0">
                    <a:pos x="126" y="419"/>
                  </a:cxn>
                  <a:cxn ang="0">
                    <a:pos x="158" y="438"/>
                  </a:cxn>
                  <a:cxn ang="0">
                    <a:pos x="189" y="431"/>
                  </a:cxn>
                  <a:cxn ang="0">
                    <a:pos x="209" y="416"/>
                  </a:cxn>
                  <a:cxn ang="0">
                    <a:pos x="320" y="419"/>
                  </a:cxn>
                  <a:cxn ang="0">
                    <a:pos x="344" y="399"/>
                  </a:cxn>
                  <a:cxn ang="0">
                    <a:pos x="344" y="372"/>
                  </a:cxn>
                  <a:cxn ang="0">
                    <a:pos x="375" y="352"/>
                  </a:cxn>
                  <a:cxn ang="0">
                    <a:pos x="399" y="324"/>
                  </a:cxn>
                  <a:cxn ang="0">
                    <a:pos x="406" y="293"/>
                  </a:cxn>
                  <a:cxn ang="0">
                    <a:pos x="375" y="252"/>
                  </a:cxn>
                  <a:cxn ang="0">
                    <a:pos x="399" y="225"/>
                  </a:cxn>
                  <a:cxn ang="0">
                    <a:pos x="418" y="193"/>
                  </a:cxn>
                  <a:cxn ang="0">
                    <a:pos x="454" y="186"/>
                  </a:cxn>
                  <a:cxn ang="0">
                    <a:pos x="489" y="138"/>
                  </a:cxn>
                  <a:cxn ang="0">
                    <a:pos x="513" y="114"/>
                  </a:cxn>
                  <a:cxn ang="0">
                    <a:pos x="548" y="79"/>
                  </a:cxn>
                </a:cxnLst>
                <a:rect l="0" t="0" r="r" b="b"/>
                <a:pathLst>
                  <a:path w="548" h="438">
                    <a:moveTo>
                      <a:pt x="548" y="79"/>
                    </a:moveTo>
                    <a:lnTo>
                      <a:pt x="462" y="83"/>
                    </a:lnTo>
                    <a:lnTo>
                      <a:pt x="430" y="55"/>
                    </a:lnTo>
                    <a:lnTo>
                      <a:pt x="367" y="51"/>
                    </a:lnTo>
                    <a:lnTo>
                      <a:pt x="307" y="31"/>
                    </a:lnTo>
                    <a:lnTo>
                      <a:pt x="241" y="7"/>
                    </a:lnTo>
                    <a:lnTo>
                      <a:pt x="200" y="20"/>
                    </a:lnTo>
                    <a:lnTo>
                      <a:pt x="169" y="0"/>
                    </a:lnTo>
                    <a:lnTo>
                      <a:pt x="15" y="4"/>
                    </a:lnTo>
                    <a:lnTo>
                      <a:pt x="23" y="28"/>
                    </a:lnTo>
                    <a:lnTo>
                      <a:pt x="0" y="35"/>
                    </a:lnTo>
                    <a:lnTo>
                      <a:pt x="3" y="72"/>
                    </a:lnTo>
                    <a:lnTo>
                      <a:pt x="27" y="95"/>
                    </a:lnTo>
                    <a:lnTo>
                      <a:pt x="35" y="127"/>
                    </a:lnTo>
                    <a:lnTo>
                      <a:pt x="79" y="123"/>
                    </a:lnTo>
                    <a:lnTo>
                      <a:pt x="110" y="110"/>
                    </a:lnTo>
                    <a:lnTo>
                      <a:pt x="121" y="127"/>
                    </a:lnTo>
                    <a:lnTo>
                      <a:pt x="114" y="142"/>
                    </a:lnTo>
                    <a:lnTo>
                      <a:pt x="102" y="158"/>
                    </a:lnTo>
                    <a:lnTo>
                      <a:pt x="86" y="245"/>
                    </a:lnTo>
                    <a:lnTo>
                      <a:pt x="66" y="265"/>
                    </a:lnTo>
                    <a:lnTo>
                      <a:pt x="90" y="285"/>
                    </a:lnTo>
                    <a:lnTo>
                      <a:pt x="94" y="352"/>
                    </a:lnTo>
                    <a:lnTo>
                      <a:pt x="99" y="383"/>
                    </a:lnTo>
                    <a:lnTo>
                      <a:pt x="126" y="387"/>
                    </a:lnTo>
                    <a:lnTo>
                      <a:pt x="126" y="419"/>
                    </a:lnTo>
                    <a:lnTo>
                      <a:pt x="158" y="438"/>
                    </a:lnTo>
                    <a:lnTo>
                      <a:pt x="189" y="431"/>
                    </a:lnTo>
                    <a:lnTo>
                      <a:pt x="209" y="416"/>
                    </a:lnTo>
                    <a:lnTo>
                      <a:pt x="320" y="419"/>
                    </a:lnTo>
                    <a:lnTo>
                      <a:pt x="344" y="399"/>
                    </a:lnTo>
                    <a:lnTo>
                      <a:pt x="344" y="372"/>
                    </a:lnTo>
                    <a:lnTo>
                      <a:pt x="375" y="352"/>
                    </a:lnTo>
                    <a:lnTo>
                      <a:pt x="399" y="324"/>
                    </a:lnTo>
                    <a:lnTo>
                      <a:pt x="406" y="293"/>
                    </a:lnTo>
                    <a:lnTo>
                      <a:pt x="375" y="252"/>
                    </a:lnTo>
                    <a:lnTo>
                      <a:pt x="399" y="225"/>
                    </a:lnTo>
                    <a:lnTo>
                      <a:pt x="418" y="193"/>
                    </a:lnTo>
                    <a:lnTo>
                      <a:pt x="454" y="186"/>
                    </a:lnTo>
                    <a:lnTo>
                      <a:pt x="489" y="138"/>
                    </a:lnTo>
                    <a:lnTo>
                      <a:pt x="513" y="114"/>
                    </a:lnTo>
                    <a:lnTo>
                      <a:pt x="548" y="79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2" name="Freeform 255"/>
              <p:cNvSpPr>
                <a:spLocks/>
              </p:cNvSpPr>
              <p:nvPr/>
            </p:nvSpPr>
            <p:spPr bwMode="auto">
              <a:xfrm>
                <a:off x="4144565" y="3193918"/>
                <a:ext cx="93187" cy="175721"/>
              </a:xfrm>
              <a:custGeom>
                <a:avLst/>
                <a:gdLst/>
                <a:ahLst/>
                <a:cxnLst>
                  <a:cxn ang="0">
                    <a:pos x="130" y="257"/>
                  </a:cxn>
                  <a:cxn ang="0">
                    <a:pos x="126" y="190"/>
                  </a:cxn>
                  <a:cxn ang="0">
                    <a:pos x="102" y="170"/>
                  </a:cxn>
                  <a:cxn ang="0">
                    <a:pos x="122" y="150"/>
                  </a:cxn>
                  <a:cxn ang="0">
                    <a:pos x="138" y="63"/>
                  </a:cxn>
                  <a:cxn ang="0">
                    <a:pos x="150" y="47"/>
                  </a:cxn>
                  <a:cxn ang="0">
                    <a:pos x="157" y="32"/>
                  </a:cxn>
                  <a:cxn ang="0">
                    <a:pos x="146" y="15"/>
                  </a:cxn>
                  <a:cxn ang="0">
                    <a:pos x="115" y="28"/>
                  </a:cxn>
                  <a:cxn ang="0">
                    <a:pos x="71" y="32"/>
                  </a:cxn>
                  <a:cxn ang="0">
                    <a:pos x="63" y="0"/>
                  </a:cxn>
                  <a:cxn ang="0">
                    <a:pos x="43" y="39"/>
                  </a:cxn>
                  <a:cxn ang="0">
                    <a:pos x="43" y="87"/>
                  </a:cxn>
                  <a:cxn ang="0">
                    <a:pos x="51" y="107"/>
                  </a:cxn>
                  <a:cxn ang="0">
                    <a:pos x="32" y="139"/>
                  </a:cxn>
                  <a:cxn ang="0">
                    <a:pos x="4" y="157"/>
                  </a:cxn>
                  <a:cxn ang="0">
                    <a:pos x="0" y="205"/>
                  </a:cxn>
                  <a:cxn ang="0">
                    <a:pos x="32" y="221"/>
                  </a:cxn>
                  <a:cxn ang="0">
                    <a:pos x="36" y="253"/>
                  </a:cxn>
                  <a:cxn ang="0">
                    <a:pos x="39" y="284"/>
                  </a:cxn>
                  <a:cxn ang="0">
                    <a:pos x="71" y="297"/>
                  </a:cxn>
                  <a:cxn ang="0">
                    <a:pos x="107" y="297"/>
                  </a:cxn>
                  <a:cxn ang="0">
                    <a:pos x="130" y="257"/>
                  </a:cxn>
                </a:cxnLst>
                <a:rect l="0" t="0" r="r" b="b"/>
                <a:pathLst>
                  <a:path w="157" h="297">
                    <a:moveTo>
                      <a:pt x="130" y="257"/>
                    </a:moveTo>
                    <a:lnTo>
                      <a:pt x="126" y="190"/>
                    </a:lnTo>
                    <a:lnTo>
                      <a:pt x="102" y="170"/>
                    </a:lnTo>
                    <a:lnTo>
                      <a:pt x="122" y="150"/>
                    </a:lnTo>
                    <a:lnTo>
                      <a:pt x="138" y="63"/>
                    </a:lnTo>
                    <a:lnTo>
                      <a:pt x="150" y="47"/>
                    </a:lnTo>
                    <a:lnTo>
                      <a:pt x="157" y="32"/>
                    </a:lnTo>
                    <a:lnTo>
                      <a:pt x="146" y="15"/>
                    </a:lnTo>
                    <a:lnTo>
                      <a:pt x="115" y="28"/>
                    </a:lnTo>
                    <a:lnTo>
                      <a:pt x="71" y="32"/>
                    </a:lnTo>
                    <a:lnTo>
                      <a:pt x="63" y="0"/>
                    </a:lnTo>
                    <a:lnTo>
                      <a:pt x="43" y="39"/>
                    </a:lnTo>
                    <a:lnTo>
                      <a:pt x="43" y="87"/>
                    </a:lnTo>
                    <a:lnTo>
                      <a:pt x="51" y="107"/>
                    </a:lnTo>
                    <a:lnTo>
                      <a:pt x="32" y="139"/>
                    </a:lnTo>
                    <a:lnTo>
                      <a:pt x="4" y="157"/>
                    </a:lnTo>
                    <a:lnTo>
                      <a:pt x="0" y="205"/>
                    </a:lnTo>
                    <a:lnTo>
                      <a:pt x="32" y="221"/>
                    </a:lnTo>
                    <a:lnTo>
                      <a:pt x="36" y="253"/>
                    </a:lnTo>
                    <a:lnTo>
                      <a:pt x="39" y="284"/>
                    </a:lnTo>
                    <a:lnTo>
                      <a:pt x="71" y="297"/>
                    </a:lnTo>
                    <a:lnTo>
                      <a:pt x="107" y="297"/>
                    </a:lnTo>
                    <a:lnTo>
                      <a:pt x="130" y="257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3" name="Freeform 256"/>
              <p:cNvSpPr>
                <a:spLocks/>
              </p:cNvSpPr>
              <p:nvPr/>
            </p:nvSpPr>
            <p:spPr bwMode="auto">
              <a:xfrm>
                <a:off x="4628082" y="3169068"/>
                <a:ext cx="22857" cy="51474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7"/>
                  </a:cxn>
                  <a:cxn ang="0">
                    <a:pos x="0" y="34"/>
                  </a:cxn>
                  <a:cxn ang="0">
                    <a:pos x="5" y="66"/>
                  </a:cxn>
                  <a:cxn ang="0">
                    <a:pos x="29" y="86"/>
                  </a:cxn>
                  <a:cxn ang="0">
                    <a:pos x="38" y="0"/>
                  </a:cxn>
                </a:cxnLst>
                <a:rect l="0" t="0" r="r" b="b"/>
                <a:pathLst>
                  <a:path w="38" h="86">
                    <a:moveTo>
                      <a:pt x="38" y="0"/>
                    </a:moveTo>
                    <a:lnTo>
                      <a:pt x="25" y="17"/>
                    </a:lnTo>
                    <a:lnTo>
                      <a:pt x="0" y="34"/>
                    </a:lnTo>
                    <a:lnTo>
                      <a:pt x="5" y="66"/>
                    </a:lnTo>
                    <a:lnTo>
                      <a:pt x="29" y="86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4" name="Freeform 257"/>
              <p:cNvSpPr>
                <a:spLocks/>
              </p:cNvSpPr>
              <p:nvPr/>
            </p:nvSpPr>
            <p:spPr bwMode="auto">
              <a:xfrm>
                <a:off x="4619291" y="3236517"/>
                <a:ext cx="31648" cy="63898"/>
              </a:xfrm>
              <a:custGeom>
                <a:avLst/>
                <a:gdLst/>
                <a:ahLst/>
                <a:cxnLst>
                  <a:cxn ang="0">
                    <a:pos x="3" y="12"/>
                  </a:cxn>
                  <a:cxn ang="0">
                    <a:pos x="13" y="10"/>
                  </a:cxn>
                  <a:cxn ang="0">
                    <a:pos x="36" y="4"/>
                  </a:cxn>
                  <a:cxn ang="0">
                    <a:pos x="49" y="0"/>
                  </a:cxn>
                  <a:cxn ang="0">
                    <a:pos x="55" y="17"/>
                  </a:cxn>
                  <a:cxn ang="0">
                    <a:pos x="56" y="43"/>
                  </a:cxn>
                  <a:cxn ang="0">
                    <a:pos x="54" y="68"/>
                  </a:cxn>
                  <a:cxn ang="0">
                    <a:pos x="47" y="101"/>
                  </a:cxn>
                  <a:cxn ang="0">
                    <a:pos x="25" y="107"/>
                  </a:cxn>
                  <a:cxn ang="0">
                    <a:pos x="8" y="99"/>
                  </a:cxn>
                  <a:cxn ang="0">
                    <a:pos x="7" y="73"/>
                  </a:cxn>
                  <a:cxn ang="0">
                    <a:pos x="6" y="47"/>
                  </a:cxn>
                  <a:cxn ang="0">
                    <a:pos x="0" y="25"/>
                  </a:cxn>
                  <a:cxn ang="0">
                    <a:pos x="3" y="12"/>
                  </a:cxn>
                </a:cxnLst>
                <a:rect l="0" t="0" r="r" b="b"/>
                <a:pathLst>
                  <a:path w="56" h="107">
                    <a:moveTo>
                      <a:pt x="3" y="12"/>
                    </a:moveTo>
                    <a:lnTo>
                      <a:pt x="13" y="10"/>
                    </a:lnTo>
                    <a:lnTo>
                      <a:pt x="36" y="4"/>
                    </a:lnTo>
                    <a:lnTo>
                      <a:pt x="49" y="0"/>
                    </a:lnTo>
                    <a:lnTo>
                      <a:pt x="55" y="17"/>
                    </a:lnTo>
                    <a:lnTo>
                      <a:pt x="56" y="43"/>
                    </a:lnTo>
                    <a:lnTo>
                      <a:pt x="54" y="68"/>
                    </a:lnTo>
                    <a:lnTo>
                      <a:pt x="47" y="101"/>
                    </a:lnTo>
                    <a:lnTo>
                      <a:pt x="25" y="107"/>
                    </a:lnTo>
                    <a:lnTo>
                      <a:pt x="8" y="99"/>
                    </a:lnTo>
                    <a:lnTo>
                      <a:pt x="7" y="73"/>
                    </a:lnTo>
                    <a:lnTo>
                      <a:pt x="6" y="47"/>
                    </a:lnTo>
                    <a:lnTo>
                      <a:pt x="0" y="25"/>
                    </a:lnTo>
                    <a:lnTo>
                      <a:pt x="3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5" name="Freeform 258"/>
              <p:cNvSpPr>
                <a:spLocks/>
              </p:cNvSpPr>
              <p:nvPr/>
            </p:nvSpPr>
            <p:spPr bwMode="auto">
              <a:xfrm>
                <a:off x="4907643" y="3208118"/>
                <a:ext cx="138901" cy="147321"/>
              </a:xfrm>
              <a:custGeom>
                <a:avLst/>
                <a:gdLst/>
                <a:ahLst/>
                <a:cxnLst>
                  <a:cxn ang="0">
                    <a:pos x="107" y="181"/>
                  </a:cxn>
                  <a:cxn ang="0">
                    <a:pos x="52" y="171"/>
                  </a:cxn>
                  <a:cxn ang="0">
                    <a:pos x="46" y="142"/>
                  </a:cxn>
                  <a:cxn ang="0">
                    <a:pos x="4" y="102"/>
                  </a:cxn>
                  <a:cxn ang="0">
                    <a:pos x="0" y="69"/>
                  </a:cxn>
                  <a:cxn ang="0">
                    <a:pos x="42" y="33"/>
                  </a:cxn>
                  <a:cxn ang="0">
                    <a:pos x="42" y="33"/>
                  </a:cxn>
                  <a:cxn ang="0">
                    <a:pos x="76" y="44"/>
                  </a:cxn>
                  <a:cxn ang="0">
                    <a:pos x="118" y="9"/>
                  </a:cxn>
                  <a:cxn ang="0">
                    <a:pos x="143" y="9"/>
                  </a:cxn>
                  <a:cxn ang="0">
                    <a:pos x="182" y="20"/>
                  </a:cxn>
                  <a:cxn ang="0">
                    <a:pos x="213" y="0"/>
                  </a:cxn>
                  <a:cxn ang="0">
                    <a:pos x="235" y="2"/>
                  </a:cxn>
                  <a:cxn ang="0">
                    <a:pos x="235" y="38"/>
                  </a:cxn>
                  <a:cxn ang="0">
                    <a:pos x="209" y="45"/>
                  </a:cxn>
                  <a:cxn ang="0">
                    <a:pos x="194" y="59"/>
                  </a:cxn>
                  <a:cxn ang="0">
                    <a:pos x="177" y="74"/>
                  </a:cxn>
                  <a:cxn ang="0">
                    <a:pos x="187" y="97"/>
                  </a:cxn>
                  <a:cxn ang="0">
                    <a:pos x="159" y="104"/>
                  </a:cxn>
                  <a:cxn ang="0">
                    <a:pos x="142" y="94"/>
                  </a:cxn>
                  <a:cxn ang="0">
                    <a:pos x="126" y="97"/>
                  </a:cxn>
                  <a:cxn ang="0">
                    <a:pos x="145" y="116"/>
                  </a:cxn>
                  <a:cxn ang="0">
                    <a:pos x="121" y="142"/>
                  </a:cxn>
                  <a:cxn ang="0">
                    <a:pos x="150" y="156"/>
                  </a:cxn>
                  <a:cxn ang="0">
                    <a:pos x="194" y="184"/>
                  </a:cxn>
                  <a:cxn ang="0">
                    <a:pos x="204" y="205"/>
                  </a:cxn>
                  <a:cxn ang="0">
                    <a:pos x="186" y="201"/>
                  </a:cxn>
                  <a:cxn ang="0">
                    <a:pos x="145" y="217"/>
                  </a:cxn>
                  <a:cxn ang="0">
                    <a:pos x="160" y="245"/>
                  </a:cxn>
                  <a:cxn ang="0">
                    <a:pos x="81" y="249"/>
                  </a:cxn>
                  <a:cxn ang="0">
                    <a:pos x="81" y="217"/>
                  </a:cxn>
                  <a:cxn ang="0">
                    <a:pos x="53" y="205"/>
                  </a:cxn>
                  <a:cxn ang="0">
                    <a:pos x="81" y="191"/>
                  </a:cxn>
                  <a:cxn ang="0">
                    <a:pos x="101" y="190"/>
                  </a:cxn>
                  <a:cxn ang="0">
                    <a:pos x="107" y="181"/>
                  </a:cxn>
                </a:cxnLst>
                <a:rect l="0" t="0" r="r" b="b"/>
                <a:pathLst>
                  <a:path w="235" h="249">
                    <a:moveTo>
                      <a:pt x="107" y="181"/>
                    </a:moveTo>
                    <a:lnTo>
                      <a:pt x="52" y="171"/>
                    </a:lnTo>
                    <a:lnTo>
                      <a:pt x="46" y="142"/>
                    </a:lnTo>
                    <a:lnTo>
                      <a:pt x="4" y="102"/>
                    </a:lnTo>
                    <a:lnTo>
                      <a:pt x="0" y="69"/>
                    </a:lnTo>
                    <a:lnTo>
                      <a:pt x="42" y="33"/>
                    </a:lnTo>
                    <a:lnTo>
                      <a:pt x="42" y="33"/>
                    </a:lnTo>
                    <a:lnTo>
                      <a:pt x="76" y="44"/>
                    </a:lnTo>
                    <a:lnTo>
                      <a:pt x="118" y="9"/>
                    </a:lnTo>
                    <a:lnTo>
                      <a:pt x="143" y="9"/>
                    </a:lnTo>
                    <a:lnTo>
                      <a:pt x="182" y="20"/>
                    </a:lnTo>
                    <a:lnTo>
                      <a:pt x="213" y="0"/>
                    </a:lnTo>
                    <a:lnTo>
                      <a:pt x="235" y="2"/>
                    </a:lnTo>
                    <a:lnTo>
                      <a:pt x="235" y="38"/>
                    </a:lnTo>
                    <a:lnTo>
                      <a:pt x="209" y="45"/>
                    </a:lnTo>
                    <a:lnTo>
                      <a:pt x="194" y="59"/>
                    </a:lnTo>
                    <a:lnTo>
                      <a:pt x="177" y="74"/>
                    </a:lnTo>
                    <a:lnTo>
                      <a:pt x="187" y="97"/>
                    </a:lnTo>
                    <a:lnTo>
                      <a:pt x="159" y="104"/>
                    </a:lnTo>
                    <a:lnTo>
                      <a:pt x="142" y="94"/>
                    </a:lnTo>
                    <a:lnTo>
                      <a:pt x="126" y="97"/>
                    </a:lnTo>
                    <a:lnTo>
                      <a:pt x="145" y="116"/>
                    </a:lnTo>
                    <a:lnTo>
                      <a:pt x="121" y="142"/>
                    </a:lnTo>
                    <a:lnTo>
                      <a:pt x="150" y="156"/>
                    </a:lnTo>
                    <a:lnTo>
                      <a:pt x="194" y="184"/>
                    </a:lnTo>
                    <a:lnTo>
                      <a:pt x="204" y="205"/>
                    </a:lnTo>
                    <a:lnTo>
                      <a:pt x="186" y="201"/>
                    </a:lnTo>
                    <a:lnTo>
                      <a:pt x="145" y="217"/>
                    </a:lnTo>
                    <a:lnTo>
                      <a:pt x="160" y="245"/>
                    </a:lnTo>
                    <a:lnTo>
                      <a:pt x="81" y="249"/>
                    </a:lnTo>
                    <a:lnTo>
                      <a:pt x="81" y="217"/>
                    </a:lnTo>
                    <a:lnTo>
                      <a:pt x="53" y="205"/>
                    </a:lnTo>
                    <a:lnTo>
                      <a:pt x="81" y="191"/>
                    </a:lnTo>
                    <a:lnTo>
                      <a:pt x="101" y="190"/>
                    </a:lnTo>
                    <a:lnTo>
                      <a:pt x="107" y="181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6" name="Freeform 259"/>
              <p:cNvSpPr>
                <a:spLocks/>
              </p:cNvSpPr>
              <p:nvPr/>
            </p:nvSpPr>
            <p:spPr bwMode="auto">
              <a:xfrm>
                <a:off x="4540170" y="2721780"/>
                <a:ext cx="225055" cy="280443"/>
              </a:xfrm>
              <a:custGeom>
                <a:avLst/>
                <a:gdLst/>
                <a:ahLst/>
                <a:cxnLst>
                  <a:cxn ang="0">
                    <a:pos x="386" y="231"/>
                  </a:cxn>
                  <a:cxn ang="0">
                    <a:pos x="259" y="281"/>
                  </a:cxn>
                  <a:cxn ang="0">
                    <a:pos x="259" y="281"/>
                  </a:cxn>
                  <a:cxn ang="0">
                    <a:pos x="386" y="231"/>
                  </a:cxn>
                  <a:cxn ang="0">
                    <a:pos x="357" y="148"/>
                  </a:cxn>
                  <a:cxn ang="0">
                    <a:pos x="366" y="58"/>
                  </a:cxn>
                  <a:cxn ang="0">
                    <a:pos x="351" y="41"/>
                  </a:cxn>
                  <a:cxn ang="0">
                    <a:pos x="241" y="64"/>
                  </a:cxn>
                  <a:cxn ang="0">
                    <a:pos x="220" y="36"/>
                  </a:cxn>
                  <a:cxn ang="0">
                    <a:pos x="199" y="0"/>
                  </a:cxn>
                  <a:cxn ang="0">
                    <a:pos x="148" y="13"/>
                  </a:cxn>
                  <a:cxn ang="0">
                    <a:pos x="145" y="58"/>
                  </a:cxn>
                  <a:cxn ang="0">
                    <a:pos x="148" y="75"/>
                  </a:cxn>
                  <a:cxn ang="0">
                    <a:pos x="131" y="75"/>
                  </a:cxn>
                  <a:cxn ang="0">
                    <a:pos x="76" y="95"/>
                  </a:cxn>
                  <a:cxn ang="0">
                    <a:pos x="76" y="143"/>
                  </a:cxn>
                  <a:cxn ang="0">
                    <a:pos x="48" y="186"/>
                  </a:cxn>
                  <a:cxn ang="0">
                    <a:pos x="0" y="222"/>
                  </a:cxn>
                  <a:cxn ang="0">
                    <a:pos x="8" y="261"/>
                  </a:cxn>
                  <a:cxn ang="0">
                    <a:pos x="38" y="278"/>
                  </a:cxn>
                  <a:cxn ang="0">
                    <a:pos x="4" y="324"/>
                  </a:cxn>
                  <a:cxn ang="0">
                    <a:pos x="64" y="329"/>
                  </a:cxn>
                  <a:cxn ang="0">
                    <a:pos x="107" y="364"/>
                  </a:cxn>
                  <a:cxn ang="0">
                    <a:pos x="87" y="388"/>
                  </a:cxn>
                  <a:cxn ang="0">
                    <a:pos x="96" y="456"/>
                  </a:cxn>
                  <a:cxn ang="0">
                    <a:pos x="123" y="460"/>
                  </a:cxn>
                  <a:cxn ang="0">
                    <a:pos x="156" y="452"/>
                  </a:cxn>
                  <a:cxn ang="0">
                    <a:pos x="181" y="467"/>
                  </a:cxn>
                  <a:cxn ang="0">
                    <a:pos x="199" y="472"/>
                  </a:cxn>
                  <a:cxn ang="0">
                    <a:pos x="216" y="475"/>
                  </a:cxn>
                  <a:cxn ang="0">
                    <a:pos x="272" y="452"/>
                  </a:cxn>
                  <a:cxn ang="0">
                    <a:pos x="314" y="424"/>
                  </a:cxn>
                  <a:cxn ang="0">
                    <a:pos x="328" y="409"/>
                  </a:cxn>
                  <a:cxn ang="0">
                    <a:pos x="331" y="362"/>
                  </a:cxn>
                  <a:cxn ang="0">
                    <a:pos x="259" y="281"/>
                  </a:cxn>
                  <a:cxn ang="0">
                    <a:pos x="386" y="231"/>
                  </a:cxn>
                </a:cxnLst>
                <a:rect l="0" t="0" r="r" b="b"/>
                <a:pathLst>
                  <a:path w="386" h="475">
                    <a:moveTo>
                      <a:pt x="386" y="231"/>
                    </a:moveTo>
                    <a:lnTo>
                      <a:pt x="259" y="281"/>
                    </a:lnTo>
                    <a:lnTo>
                      <a:pt x="259" y="281"/>
                    </a:lnTo>
                    <a:lnTo>
                      <a:pt x="386" y="231"/>
                    </a:lnTo>
                    <a:lnTo>
                      <a:pt x="357" y="148"/>
                    </a:lnTo>
                    <a:lnTo>
                      <a:pt x="366" y="58"/>
                    </a:lnTo>
                    <a:lnTo>
                      <a:pt x="351" y="41"/>
                    </a:lnTo>
                    <a:lnTo>
                      <a:pt x="241" y="64"/>
                    </a:lnTo>
                    <a:lnTo>
                      <a:pt x="220" y="36"/>
                    </a:lnTo>
                    <a:lnTo>
                      <a:pt x="199" y="0"/>
                    </a:lnTo>
                    <a:lnTo>
                      <a:pt x="148" y="13"/>
                    </a:lnTo>
                    <a:lnTo>
                      <a:pt x="145" y="58"/>
                    </a:lnTo>
                    <a:lnTo>
                      <a:pt x="148" y="75"/>
                    </a:lnTo>
                    <a:lnTo>
                      <a:pt x="131" y="75"/>
                    </a:lnTo>
                    <a:lnTo>
                      <a:pt x="76" y="95"/>
                    </a:lnTo>
                    <a:lnTo>
                      <a:pt x="76" y="143"/>
                    </a:lnTo>
                    <a:lnTo>
                      <a:pt x="48" y="186"/>
                    </a:lnTo>
                    <a:lnTo>
                      <a:pt x="0" y="222"/>
                    </a:lnTo>
                    <a:lnTo>
                      <a:pt x="8" y="261"/>
                    </a:lnTo>
                    <a:lnTo>
                      <a:pt x="38" y="278"/>
                    </a:lnTo>
                    <a:lnTo>
                      <a:pt x="4" y="324"/>
                    </a:lnTo>
                    <a:lnTo>
                      <a:pt x="64" y="329"/>
                    </a:lnTo>
                    <a:lnTo>
                      <a:pt x="107" y="364"/>
                    </a:lnTo>
                    <a:lnTo>
                      <a:pt x="87" y="388"/>
                    </a:lnTo>
                    <a:lnTo>
                      <a:pt x="96" y="456"/>
                    </a:lnTo>
                    <a:lnTo>
                      <a:pt x="123" y="460"/>
                    </a:lnTo>
                    <a:lnTo>
                      <a:pt x="156" y="452"/>
                    </a:lnTo>
                    <a:lnTo>
                      <a:pt x="181" y="467"/>
                    </a:lnTo>
                    <a:lnTo>
                      <a:pt x="199" y="472"/>
                    </a:lnTo>
                    <a:lnTo>
                      <a:pt x="216" y="475"/>
                    </a:lnTo>
                    <a:lnTo>
                      <a:pt x="272" y="452"/>
                    </a:lnTo>
                    <a:lnTo>
                      <a:pt x="314" y="424"/>
                    </a:lnTo>
                    <a:lnTo>
                      <a:pt x="328" y="409"/>
                    </a:lnTo>
                    <a:lnTo>
                      <a:pt x="331" y="362"/>
                    </a:lnTo>
                    <a:lnTo>
                      <a:pt x="259" y="281"/>
                    </a:lnTo>
                    <a:lnTo>
                      <a:pt x="386" y="231"/>
                    </a:lnTo>
                    <a:close/>
                  </a:path>
                </a:pathLst>
              </a:custGeom>
              <a:solidFill>
                <a:srgbClr val="EC008C"/>
              </a:solidFill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7" name="Freeform 260"/>
              <p:cNvSpPr>
                <a:spLocks/>
              </p:cNvSpPr>
              <p:nvPr/>
            </p:nvSpPr>
            <p:spPr bwMode="auto">
              <a:xfrm>
                <a:off x="4749401" y="2721780"/>
                <a:ext cx="242638" cy="191695"/>
              </a:xfrm>
              <a:custGeom>
                <a:avLst/>
                <a:gdLst/>
                <a:ahLst/>
                <a:cxnLst>
                  <a:cxn ang="0">
                    <a:pos x="29" y="232"/>
                  </a:cxn>
                  <a:cxn ang="0">
                    <a:pos x="0" y="149"/>
                  </a:cxn>
                  <a:cxn ang="0">
                    <a:pos x="9" y="59"/>
                  </a:cxn>
                  <a:cxn ang="0">
                    <a:pos x="135" y="0"/>
                  </a:cxn>
                  <a:cxn ang="0">
                    <a:pos x="181" y="17"/>
                  </a:cxn>
                  <a:cxn ang="0">
                    <a:pos x="243" y="10"/>
                  </a:cxn>
                  <a:cxn ang="0">
                    <a:pos x="319" y="37"/>
                  </a:cxn>
                  <a:cxn ang="0">
                    <a:pos x="382" y="93"/>
                  </a:cxn>
                  <a:cxn ang="0">
                    <a:pos x="382" y="155"/>
                  </a:cxn>
                  <a:cxn ang="0">
                    <a:pos x="409" y="155"/>
                  </a:cxn>
                  <a:cxn ang="0">
                    <a:pos x="412" y="208"/>
                  </a:cxn>
                  <a:cxn ang="0">
                    <a:pos x="414" y="290"/>
                  </a:cxn>
                  <a:cxn ang="0">
                    <a:pos x="379" y="317"/>
                  </a:cxn>
                  <a:cxn ang="0">
                    <a:pos x="379" y="317"/>
                  </a:cxn>
                  <a:cxn ang="0">
                    <a:pos x="305" y="320"/>
                  </a:cxn>
                  <a:cxn ang="0">
                    <a:pos x="231" y="325"/>
                  </a:cxn>
                  <a:cxn ang="0">
                    <a:pos x="181" y="297"/>
                  </a:cxn>
                  <a:cxn ang="0">
                    <a:pos x="73" y="260"/>
                  </a:cxn>
                  <a:cxn ang="0">
                    <a:pos x="29" y="232"/>
                  </a:cxn>
                </a:cxnLst>
                <a:rect l="0" t="0" r="r" b="b"/>
                <a:pathLst>
                  <a:path w="414" h="325">
                    <a:moveTo>
                      <a:pt x="29" y="232"/>
                    </a:moveTo>
                    <a:lnTo>
                      <a:pt x="0" y="149"/>
                    </a:lnTo>
                    <a:lnTo>
                      <a:pt x="9" y="59"/>
                    </a:lnTo>
                    <a:lnTo>
                      <a:pt x="135" y="0"/>
                    </a:lnTo>
                    <a:lnTo>
                      <a:pt x="181" y="17"/>
                    </a:lnTo>
                    <a:lnTo>
                      <a:pt x="243" y="10"/>
                    </a:lnTo>
                    <a:lnTo>
                      <a:pt x="319" y="37"/>
                    </a:lnTo>
                    <a:lnTo>
                      <a:pt x="382" y="93"/>
                    </a:lnTo>
                    <a:lnTo>
                      <a:pt x="382" y="155"/>
                    </a:lnTo>
                    <a:lnTo>
                      <a:pt x="409" y="155"/>
                    </a:lnTo>
                    <a:lnTo>
                      <a:pt x="412" y="208"/>
                    </a:lnTo>
                    <a:lnTo>
                      <a:pt x="414" y="290"/>
                    </a:lnTo>
                    <a:lnTo>
                      <a:pt x="379" y="317"/>
                    </a:lnTo>
                    <a:lnTo>
                      <a:pt x="379" y="317"/>
                    </a:lnTo>
                    <a:lnTo>
                      <a:pt x="305" y="320"/>
                    </a:lnTo>
                    <a:lnTo>
                      <a:pt x="231" y="325"/>
                    </a:lnTo>
                    <a:lnTo>
                      <a:pt x="181" y="297"/>
                    </a:lnTo>
                    <a:lnTo>
                      <a:pt x="73" y="260"/>
                    </a:lnTo>
                    <a:lnTo>
                      <a:pt x="29" y="23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8" name="Freeform 261"/>
              <p:cNvSpPr>
                <a:spLocks/>
              </p:cNvSpPr>
              <p:nvPr/>
            </p:nvSpPr>
            <p:spPr bwMode="auto">
              <a:xfrm>
                <a:off x="4749401" y="2721780"/>
                <a:ext cx="242638" cy="191695"/>
              </a:xfrm>
              <a:custGeom>
                <a:avLst/>
                <a:gdLst/>
                <a:ahLst/>
                <a:cxnLst>
                  <a:cxn ang="0">
                    <a:pos x="29" y="232"/>
                  </a:cxn>
                  <a:cxn ang="0">
                    <a:pos x="0" y="149"/>
                  </a:cxn>
                  <a:cxn ang="0">
                    <a:pos x="9" y="59"/>
                  </a:cxn>
                  <a:cxn ang="0">
                    <a:pos x="135" y="0"/>
                  </a:cxn>
                  <a:cxn ang="0">
                    <a:pos x="181" y="17"/>
                  </a:cxn>
                  <a:cxn ang="0">
                    <a:pos x="243" y="10"/>
                  </a:cxn>
                  <a:cxn ang="0">
                    <a:pos x="319" y="37"/>
                  </a:cxn>
                  <a:cxn ang="0">
                    <a:pos x="382" y="93"/>
                  </a:cxn>
                  <a:cxn ang="0">
                    <a:pos x="382" y="155"/>
                  </a:cxn>
                  <a:cxn ang="0">
                    <a:pos x="409" y="155"/>
                  </a:cxn>
                  <a:cxn ang="0">
                    <a:pos x="412" y="208"/>
                  </a:cxn>
                  <a:cxn ang="0">
                    <a:pos x="414" y="290"/>
                  </a:cxn>
                  <a:cxn ang="0">
                    <a:pos x="379" y="317"/>
                  </a:cxn>
                  <a:cxn ang="0">
                    <a:pos x="379" y="317"/>
                  </a:cxn>
                  <a:cxn ang="0">
                    <a:pos x="305" y="320"/>
                  </a:cxn>
                  <a:cxn ang="0">
                    <a:pos x="231" y="325"/>
                  </a:cxn>
                  <a:cxn ang="0">
                    <a:pos x="181" y="297"/>
                  </a:cxn>
                  <a:cxn ang="0">
                    <a:pos x="73" y="260"/>
                  </a:cxn>
                  <a:cxn ang="0">
                    <a:pos x="29" y="232"/>
                  </a:cxn>
                </a:cxnLst>
                <a:rect l="0" t="0" r="r" b="b"/>
                <a:pathLst>
                  <a:path w="414" h="325">
                    <a:moveTo>
                      <a:pt x="29" y="232"/>
                    </a:moveTo>
                    <a:lnTo>
                      <a:pt x="0" y="149"/>
                    </a:lnTo>
                    <a:lnTo>
                      <a:pt x="9" y="59"/>
                    </a:lnTo>
                    <a:lnTo>
                      <a:pt x="135" y="0"/>
                    </a:lnTo>
                    <a:lnTo>
                      <a:pt x="181" y="17"/>
                    </a:lnTo>
                    <a:lnTo>
                      <a:pt x="243" y="10"/>
                    </a:lnTo>
                    <a:lnTo>
                      <a:pt x="319" y="37"/>
                    </a:lnTo>
                    <a:lnTo>
                      <a:pt x="382" y="93"/>
                    </a:lnTo>
                    <a:lnTo>
                      <a:pt x="382" y="155"/>
                    </a:lnTo>
                    <a:lnTo>
                      <a:pt x="409" y="155"/>
                    </a:lnTo>
                    <a:lnTo>
                      <a:pt x="412" y="208"/>
                    </a:lnTo>
                    <a:lnTo>
                      <a:pt x="414" y="290"/>
                    </a:lnTo>
                    <a:lnTo>
                      <a:pt x="379" y="317"/>
                    </a:lnTo>
                    <a:lnTo>
                      <a:pt x="379" y="317"/>
                    </a:lnTo>
                    <a:lnTo>
                      <a:pt x="305" y="320"/>
                    </a:lnTo>
                    <a:lnTo>
                      <a:pt x="231" y="325"/>
                    </a:lnTo>
                    <a:lnTo>
                      <a:pt x="181" y="297"/>
                    </a:lnTo>
                    <a:lnTo>
                      <a:pt x="73" y="260"/>
                    </a:lnTo>
                    <a:lnTo>
                      <a:pt x="29" y="232"/>
                    </a:ln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9" name="Freeform 262"/>
              <p:cNvSpPr>
                <a:spLocks/>
              </p:cNvSpPr>
              <p:nvPr/>
            </p:nvSpPr>
            <p:spPr bwMode="auto">
              <a:xfrm>
                <a:off x="4682587" y="2134269"/>
                <a:ext cx="279561" cy="562661"/>
              </a:xfrm>
              <a:custGeom>
                <a:avLst/>
                <a:gdLst/>
                <a:ahLst/>
                <a:cxnLst>
                  <a:cxn ang="0">
                    <a:pos x="0" y="742"/>
                  </a:cxn>
                  <a:cxn ang="0">
                    <a:pos x="15" y="711"/>
                  </a:cxn>
                  <a:cxn ang="0">
                    <a:pos x="31" y="655"/>
                  </a:cxn>
                  <a:cxn ang="0">
                    <a:pos x="75" y="631"/>
                  </a:cxn>
                  <a:cxn ang="0">
                    <a:pos x="63" y="576"/>
                  </a:cxn>
                  <a:cxn ang="0">
                    <a:pos x="39" y="525"/>
                  </a:cxn>
                  <a:cxn ang="0">
                    <a:pos x="31" y="473"/>
                  </a:cxn>
                  <a:cxn ang="0">
                    <a:pos x="20" y="390"/>
                  </a:cxn>
                  <a:cxn ang="0">
                    <a:pos x="31" y="359"/>
                  </a:cxn>
                  <a:cxn ang="0">
                    <a:pos x="75" y="366"/>
                  </a:cxn>
                  <a:cxn ang="0">
                    <a:pos x="94" y="351"/>
                  </a:cxn>
                  <a:cxn ang="0">
                    <a:pos x="66" y="328"/>
                  </a:cxn>
                  <a:cxn ang="0">
                    <a:pos x="87" y="287"/>
                  </a:cxn>
                  <a:cxn ang="0">
                    <a:pos x="94" y="228"/>
                  </a:cxn>
                  <a:cxn ang="0">
                    <a:pos x="118" y="217"/>
                  </a:cxn>
                  <a:cxn ang="0">
                    <a:pos x="130" y="182"/>
                  </a:cxn>
                  <a:cxn ang="0">
                    <a:pos x="162" y="177"/>
                  </a:cxn>
                  <a:cxn ang="0">
                    <a:pos x="169" y="138"/>
                  </a:cxn>
                  <a:cxn ang="0">
                    <a:pos x="193" y="122"/>
                  </a:cxn>
                  <a:cxn ang="0">
                    <a:pos x="197" y="83"/>
                  </a:cxn>
                  <a:cxn ang="0">
                    <a:pos x="225" y="90"/>
                  </a:cxn>
                  <a:cxn ang="0">
                    <a:pos x="248" y="79"/>
                  </a:cxn>
                  <a:cxn ang="0">
                    <a:pos x="272" y="55"/>
                  </a:cxn>
                  <a:cxn ang="0">
                    <a:pos x="304" y="51"/>
                  </a:cxn>
                  <a:cxn ang="0">
                    <a:pos x="348" y="51"/>
                  </a:cxn>
                  <a:cxn ang="0">
                    <a:pos x="372" y="24"/>
                  </a:cxn>
                  <a:cxn ang="0">
                    <a:pos x="399" y="0"/>
                  </a:cxn>
                  <a:cxn ang="0">
                    <a:pos x="434" y="39"/>
                  </a:cxn>
                  <a:cxn ang="0">
                    <a:pos x="469" y="70"/>
                  </a:cxn>
                  <a:cxn ang="0">
                    <a:pos x="473" y="103"/>
                  </a:cxn>
                  <a:cxn ang="0">
                    <a:pos x="478" y="201"/>
                  </a:cxn>
                  <a:cxn ang="0">
                    <a:pos x="446" y="221"/>
                  </a:cxn>
                  <a:cxn ang="0">
                    <a:pos x="410" y="248"/>
                  </a:cxn>
                  <a:cxn ang="0">
                    <a:pos x="399" y="304"/>
                  </a:cxn>
                  <a:cxn ang="0">
                    <a:pos x="403" y="339"/>
                  </a:cxn>
                  <a:cxn ang="0">
                    <a:pos x="355" y="371"/>
                  </a:cxn>
                  <a:cxn ang="0">
                    <a:pos x="328" y="407"/>
                  </a:cxn>
                  <a:cxn ang="0">
                    <a:pos x="265" y="418"/>
                  </a:cxn>
                  <a:cxn ang="0">
                    <a:pos x="241" y="469"/>
                  </a:cxn>
                  <a:cxn ang="0">
                    <a:pos x="241" y="557"/>
                  </a:cxn>
                  <a:cxn ang="0">
                    <a:pos x="276" y="600"/>
                  </a:cxn>
                  <a:cxn ang="0">
                    <a:pos x="292" y="635"/>
                  </a:cxn>
                  <a:cxn ang="0">
                    <a:pos x="217" y="672"/>
                  </a:cxn>
                  <a:cxn ang="0">
                    <a:pos x="252" y="672"/>
                  </a:cxn>
                  <a:cxn ang="0">
                    <a:pos x="272" y="692"/>
                  </a:cxn>
                  <a:cxn ang="0">
                    <a:pos x="284" y="723"/>
                  </a:cxn>
                  <a:cxn ang="0">
                    <a:pos x="256" y="742"/>
                  </a:cxn>
                  <a:cxn ang="0">
                    <a:pos x="225" y="778"/>
                  </a:cxn>
                  <a:cxn ang="0">
                    <a:pos x="225" y="837"/>
                  </a:cxn>
                  <a:cxn ang="0">
                    <a:pos x="189" y="865"/>
                  </a:cxn>
                  <a:cxn ang="0">
                    <a:pos x="177" y="896"/>
                  </a:cxn>
                  <a:cxn ang="0">
                    <a:pos x="142" y="920"/>
                  </a:cxn>
                  <a:cxn ang="0">
                    <a:pos x="122" y="952"/>
                  </a:cxn>
                  <a:cxn ang="0">
                    <a:pos x="70" y="933"/>
                  </a:cxn>
                  <a:cxn ang="0">
                    <a:pos x="75" y="872"/>
                  </a:cxn>
                  <a:cxn ang="0">
                    <a:pos x="48" y="865"/>
                  </a:cxn>
                  <a:cxn ang="0">
                    <a:pos x="39" y="830"/>
                  </a:cxn>
                  <a:cxn ang="0">
                    <a:pos x="20" y="782"/>
                  </a:cxn>
                  <a:cxn ang="0">
                    <a:pos x="0" y="742"/>
                  </a:cxn>
                </a:cxnLst>
                <a:rect l="0" t="0" r="r" b="b"/>
                <a:pathLst>
                  <a:path w="478" h="952">
                    <a:moveTo>
                      <a:pt x="0" y="742"/>
                    </a:moveTo>
                    <a:lnTo>
                      <a:pt x="15" y="711"/>
                    </a:lnTo>
                    <a:lnTo>
                      <a:pt x="31" y="655"/>
                    </a:lnTo>
                    <a:lnTo>
                      <a:pt x="75" y="631"/>
                    </a:lnTo>
                    <a:lnTo>
                      <a:pt x="63" y="576"/>
                    </a:lnTo>
                    <a:lnTo>
                      <a:pt x="39" y="525"/>
                    </a:lnTo>
                    <a:lnTo>
                      <a:pt x="31" y="473"/>
                    </a:lnTo>
                    <a:lnTo>
                      <a:pt x="20" y="390"/>
                    </a:lnTo>
                    <a:lnTo>
                      <a:pt x="31" y="359"/>
                    </a:lnTo>
                    <a:lnTo>
                      <a:pt x="75" y="366"/>
                    </a:lnTo>
                    <a:lnTo>
                      <a:pt x="94" y="351"/>
                    </a:lnTo>
                    <a:lnTo>
                      <a:pt x="66" y="328"/>
                    </a:lnTo>
                    <a:lnTo>
                      <a:pt x="87" y="287"/>
                    </a:lnTo>
                    <a:lnTo>
                      <a:pt x="94" y="228"/>
                    </a:lnTo>
                    <a:lnTo>
                      <a:pt x="118" y="217"/>
                    </a:lnTo>
                    <a:lnTo>
                      <a:pt x="130" y="182"/>
                    </a:lnTo>
                    <a:lnTo>
                      <a:pt x="162" y="177"/>
                    </a:lnTo>
                    <a:lnTo>
                      <a:pt x="169" y="138"/>
                    </a:lnTo>
                    <a:lnTo>
                      <a:pt x="193" y="122"/>
                    </a:lnTo>
                    <a:lnTo>
                      <a:pt x="197" y="83"/>
                    </a:lnTo>
                    <a:lnTo>
                      <a:pt x="225" y="90"/>
                    </a:lnTo>
                    <a:lnTo>
                      <a:pt x="248" y="79"/>
                    </a:lnTo>
                    <a:lnTo>
                      <a:pt x="272" y="55"/>
                    </a:lnTo>
                    <a:lnTo>
                      <a:pt x="304" y="51"/>
                    </a:lnTo>
                    <a:lnTo>
                      <a:pt x="348" y="51"/>
                    </a:lnTo>
                    <a:lnTo>
                      <a:pt x="372" y="24"/>
                    </a:lnTo>
                    <a:lnTo>
                      <a:pt x="399" y="0"/>
                    </a:lnTo>
                    <a:lnTo>
                      <a:pt x="434" y="39"/>
                    </a:lnTo>
                    <a:lnTo>
                      <a:pt x="469" y="70"/>
                    </a:lnTo>
                    <a:lnTo>
                      <a:pt x="473" y="103"/>
                    </a:lnTo>
                    <a:lnTo>
                      <a:pt x="478" y="201"/>
                    </a:lnTo>
                    <a:lnTo>
                      <a:pt x="446" y="221"/>
                    </a:lnTo>
                    <a:lnTo>
                      <a:pt x="410" y="248"/>
                    </a:lnTo>
                    <a:lnTo>
                      <a:pt x="399" y="304"/>
                    </a:lnTo>
                    <a:lnTo>
                      <a:pt x="403" y="339"/>
                    </a:lnTo>
                    <a:lnTo>
                      <a:pt x="355" y="371"/>
                    </a:lnTo>
                    <a:lnTo>
                      <a:pt x="328" y="407"/>
                    </a:lnTo>
                    <a:lnTo>
                      <a:pt x="265" y="418"/>
                    </a:lnTo>
                    <a:lnTo>
                      <a:pt x="241" y="469"/>
                    </a:lnTo>
                    <a:lnTo>
                      <a:pt x="241" y="557"/>
                    </a:lnTo>
                    <a:lnTo>
                      <a:pt x="276" y="600"/>
                    </a:lnTo>
                    <a:lnTo>
                      <a:pt x="292" y="635"/>
                    </a:lnTo>
                    <a:lnTo>
                      <a:pt x="217" y="672"/>
                    </a:lnTo>
                    <a:lnTo>
                      <a:pt x="252" y="672"/>
                    </a:lnTo>
                    <a:lnTo>
                      <a:pt x="272" y="692"/>
                    </a:lnTo>
                    <a:lnTo>
                      <a:pt x="284" y="723"/>
                    </a:lnTo>
                    <a:lnTo>
                      <a:pt x="256" y="742"/>
                    </a:lnTo>
                    <a:lnTo>
                      <a:pt x="225" y="778"/>
                    </a:lnTo>
                    <a:lnTo>
                      <a:pt x="225" y="837"/>
                    </a:lnTo>
                    <a:lnTo>
                      <a:pt x="189" y="865"/>
                    </a:lnTo>
                    <a:lnTo>
                      <a:pt x="177" y="896"/>
                    </a:lnTo>
                    <a:lnTo>
                      <a:pt x="142" y="920"/>
                    </a:lnTo>
                    <a:lnTo>
                      <a:pt x="122" y="952"/>
                    </a:lnTo>
                    <a:lnTo>
                      <a:pt x="70" y="933"/>
                    </a:lnTo>
                    <a:lnTo>
                      <a:pt x="75" y="872"/>
                    </a:lnTo>
                    <a:lnTo>
                      <a:pt x="48" y="865"/>
                    </a:lnTo>
                    <a:lnTo>
                      <a:pt x="39" y="830"/>
                    </a:lnTo>
                    <a:lnTo>
                      <a:pt x="20" y="782"/>
                    </a:lnTo>
                    <a:lnTo>
                      <a:pt x="0" y="742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70" name="Freeform 263"/>
              <p:cNvSpPr>
                <a:spLocks/>
              </p:cNvSpPr>
              <p:nvPr/>
            </p:nvSpPr>
            <p:spPr bwMode="auto">
              <a:xfrm>
                <a:off x="4905884" y="2984473"/>
                <a:ext cx="216264" cy="156196"/>
              </a:xfrm>
              <a:custGeom>
                <a:avLst/>
                <a:gdLst/>
                <a:ahLst/>
                <a:cxnLst>
                  <a:cxn ang="0">
                    <a:pos x="130" y="211"/>
                  </a:cxn>
                  <a:cxn ang="0">
                    <a:pos x="103" y="190"/>
                  </a:cxn>
                  <a:cxn ang="0">
                    <a:pos x="59" y="168"/>
                  </a:cxn>
                  <a:cxn ang="0">
                    <a:pos x="12" y="140"/>
                  </a:cxn>
                  <a:cxn ang="0">
                    <a:pos x="0" y="96"/>
                  </a:cxn>
                  <a:cxn ang="0">
                    <a:pos x="44" y="84"/>
                  </a:cxn>
                  <a:cxn ang="0">
                    <a:pos x="75" y="33"/>
                  </a:cxn>
                  <a:cxn ang="0">
                    <a:pos x="95" y="1"/>
                  </a:cxn>
                  <a:cxn ang="0">
                    <a:pos x="162" y="0"/>
                  </a:cxn>
                  <a:cxn ang="0">
                    <a:pos x="184" y="18"/>
                  </a:cxn>
                  <a:cxn ang="0">
                    <a:pos x="252" y="23"/>
                  </a:cxn>
                  <a:cxn ang="0">
                    <a:pos x="278" y="13"/>
                  </a:cxn>
                  <a:cxn ang="0">
                    <a:pos x="340" y="76"/>
                  </a:cxn>
                  <a:cxn ang="0">
                    <a:pos x="345" y="128"/>
                  </a:cxn>
                  <a:cxn ang="0">
                    <a:pos x="369" y="185"/>
                  </a:cxn>
                  <a:cxn ang="0">
                    <a:pos x="362" y="218"/>
                  </a:cxn>
                  <a:cxn ang="0">
                    <a:pos x="327" y="248"/>
                  </a:cxn>
                  <a:cxn ang="0">
                    <a:pos x="286" y="254"/>
                  </a:cxn>
                  <a:cxn ang="0">
                    <a:pos x="221" y="262"/>
                  </a:cxn>
                  <a:cxn ang="0">
                    <a:pos x="207" y="223"/>
                  </a:cxn>
                  <a:cxn ang="0">
                    <a:pos x="155" y="204"/>
                  </a:cxn>
                  <a:cxn ang="0">
                    <a:pos x="141" y="223"/>
                  </a:cxn>
                  <a:cxn ang="0">
                    <a:pos x="130" y="211"/>
                  </a:cxn>
                </a:cxnLst>
                <a:rect l="0" t="0" r="r" b="b"/>
                <a:pathLst>
                  <a:path w="369" h="262">
                    <a:moveTo>
                      <a:pt x="130" y="211"/>
                    </a:moveTo>
                    <a:lnTo>
                      <a:pt x="103" y="190"/>
                    </a:lnTo>
                    <a:lnTo>
                      <a:pt x="59" y="168"/>
                    </a:lnTo>
                    <a:lnTo>
                      <a:pt x="12" y="140"/>
                    </a:lnTo>
                    <a:lnTo>
                      <a:pt x="0" y="96"/>
                    </a:lnTo>
                    <a:lnTo>
                      <a:pt x="44" y="84"/>
                    </a:lnTo>
                    <a:lnTo>
                      <a:pt x="75" y="33"/>
                    </a:lnTo>
                    <a:lnTo>
                      <a:pt x="95" y="1"/>
                    </a:lnTo>
                    <a:lnTo>
                      <a:pt x="162" y="0"/>
                    </a:lnTo>
                    <a:lnTo>
                      <a:pt x="184" y="18"/>
                    </a:lnTo>
                    <a:lnTo>
                      <a:pt x="252" y="23"/>
                    </a:lnTo>
                    <a:lnTo>
                      <a:pt x="278" y="13"/>
                    </a:lnTo>
                    <a:lnTo>
                      <a:pt x="340" y="76"/>
                    </a:lnTo>
                    <a:lnTo>
                      <a:pt x="345" y="128"/>
                    </a:lnTo>
                    <a:lnTo>
                      <a:pt x="369" y="185"/>
                    </a:lnTo>
                    <a:lnTo>
                      <a:pt x="362" y="218"/>
                    </a:lnTo>
                    <a:lnTo>
                      <a:pt x="327" y="248"/>
                    </a:lnTo>
                    <a:lnTo>
                      <a:pt x="286" y="254"/>
                    </a:lnTo>
                    <a:lnTo>
                      <a:pt x="221" y="262"/>
                    </a:lnTo>
                    <a:lnTo>
                      <a:pt x="207" y="223"/>
                    </a:lnTo>
                    <a:lnTo>
                      <a:pt x="155" y="204"/>
                    </a:lnTo>
                    <a:lnTo>
                      <a:pt x="141" y="223"/>
                    </a:lnTo>
                    <a:lnTo>
                      <a:pt x="130" y="211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71" name="Freeform 264"/>
              <p:cNvSpPr>
                <a:spLocks/>
              </p:cNvSpPr>
              <p:nvPr/>
            </p:nvSpPr>
            <p:spPr bwMode="auto">
              <a:xfrm>
                <a:off x="5046544" y="3204568"/>
                <a:ext cx="56264" cy="37274"/>
              </a:xfrm>
              <a:custGeom>
                <a:avLst/>
                <a:gdLst/>
                <a:ahLst/>
                <a:cxnLst>
                  <a:cxn ang="0">
                    <a:pos x="20" y="63"/>
                  </a:cxn>
                  <a:cxn ang="0">
                    <a:pos x="62" y="64"/>
                  </a:cxn>
                  <a:cxn ang="0">
                    <a:pos x="97" y="31"/>
                  </a:cxn>
                  <a:cxn ang="0">
                    <a:pos x="43" y="0"/>
                  </a:cxn>
                  <a:cxn ang="0">
                    <a:pos x="0" y="8"/>
                  </a:cxn>
                  <a:cxn ang="0">
                    <a:pos x="0" y="44"/>
                  </a:cxn>
                  <a:cxn ang="0">
                    <a:pos x="20" y="63"/>
                  </a:cxn>
                </a:cxnLst>
                <a:rect l="0" t="0" r="r" b="b"/>
                <a:pathLst>
                  <a:path w="97" h="64">
                    <a:moveTo>
                      <a:pt x="20" y="63"/>
                    </a:moveTo>
                    <a:lnTo>
                      <a:pt x="62" y="64"/>
                    </a:lnTo>
                    <a:lnTo>
                      <a:pt x="97" y="31"/>
                    </a:lnTo>
                    <a:lnTo>
                      <a:pt x="43" y="0"/>
                    </a:lnTo>
                    <a:lnTo>
                      <a:pt x="0" y="8"/>
                    </a:lnTo>
                    <a:lnTo>
                      <a:pt x="0" y="44"/>
                    </a:lnTo>
                    <a:lnTo>
                      <a:pt x="20" y="63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72" name="Freeform 265"/>
              <p:cNvSpPr>
                <a:spLocks/>
              </p:cNvSpPr>
              <p:nvPr/>
            </p:nvSpPr>
            <p:spPr bwMode="auto">
              <a:xfrm>
                <a:off x="5076434" y="3183268"/>
                <a:ext cx="490550" cy="218320"/>
              </a:xfrm>
              <a:custGeom>
                <a:avLst/>
                <a:gdLst/>
                <a:ahLst/>
                <a:cxnLst>
                  <a:cxn ang="0">
                    <a:pos x="420" y="349"/>
                  </a:cxn>
                  <a:cxn ang="0">
                    <a:pos x="460" y="342"/>
                  </a:cxn>
                  <a:cxn ang="0">
                    <a:pos x="532" y="333"/>
                  </a:cxn>
                  <a:cxn ang="0">
                    <a:pos x="583" y="333"/>
                  </a:cxn>
                  <a:cxn ang="0">
                    <a:pos x="642" y="322"/>
                  </a:cxn>
                  <a:cxn ang="0">
                    <a:pos x="657" y="369"/>
                  </a:cxn>
                  <a:cxn ang="0">
                    <a:pos x="690" y="342"/>
                  </a:cxn>
                  <a:cxn ang="0">
                    <a:pos x="718" y="314"/>
                  </a:cxn>
                  <a:cxn ang="0">
                    <a:pos x="760" y="301"/>
                  </a:cxn>
                  <a:cxn ang="0">
                    <a:pos x="780" y="333"/>
                  </a:cxn>
                  <a:cxn ang="0">
                    <a:pos x="836" y="338"/>
                  </a:cxn>
                  <a:cxn ang="0">
                    <a:pos x="824" y="278"/>
                  </a:cxn>
                  <a:cxn ang="0">
                    <a:pos x="801" y="219"/>
                  </a:cxn>
                  <a:cxn ang="0">
                    <a:pos x="780" y="160"/>
                  </a:cxn>
                  <a:cxn ang="0">
                    <a:pos x="796" y="139"/>
                  </a:cxn>
                  <a:cxn ang="0">
                    <a:pos x="760" y="104"/>
                  </a:cxn>
                  <a:cxn ang="0">
                    <a:pos x="721" y="40"/>
                  </a:cxn>
                  <a:cxn ang="0">
                    <a:pos x="662" y="45"/>
                  </a:cxn>
                  <a:cxn ang="0">
                    <a:pos x="640" y="75"/>
                  </a:cxn>
                  <a:cxn ang="0">
                    <a:pos x="544" y="79"/>
                  </a:cxn>
                  <a:cxn ang="0">
                    <a:pos x="506" y="83"/>
                  </a:cxn>
                  <a:cxn ang="0">
                    <a:pos x="462" y="59"/>
                  </a:cxn>
                  <a:cxn ang="0">
                    <a:pos x="426" y="59"/>
                  </a:cxn>
                  <a:cxn ang="0">
                    <a:pos x="395" y="24"/>
                  </a:cxn>
                  <a:cxn ang="0">
                    <a:pos x="351" y="0"/>
                  </a:cxn>
                  <a:cxn ang="0">
                    <a:pos x="307" y="24"/>
                  </a:cxn>
                  <a:cxn ang="0">
                    <a:pos x="244" y="31"/>
                  </a:cxn>
                  <a:cxn ang="0">
                    <a:pos x="200" y="44"/>
                  </a:cxn>
                  <a:cxn ang="0">
                    <a:pos x="141" y="52"/>
                  </a:cxn>
                  <a:cxn ang="0">
                    <a:pos x="105" y="47"/>
                  </a:cxn>
                  <a:cxn ang="0">
                    <a:pos x="59" y="69"/>
                  </a:cxn>
                  <a:cxn ang="0">
                    <a:pos x="87" y="84"/>
                  </a:cxn>
                  <a:cxn ang="0">
                    <a:pos x="56" y="101"/>
                  </a:cxn>
                  <a:cxn ang="0">
                    <a:pos x="45" y="126"/>
                  </a:cxn>
                  <a:cxn ang="0">
                    <a:pos x="13" y="152"/>
                  </a:cxn>
                  <a:cxn ang="0">
                    <a:pos x="6" y="177"/>
                  </a:cxn>
                  <a:cxn ang="0">
                    <a:pos x="0" y="200"/>
                  </a:cxn>
                  <a:cxn ang="0">
                    <a:pos x="20" y="206"/>
                  </a:cxn>
                  <a:cxn ang="0">
                    <a:pos x="16" y="236"/>
                  </a:cxn>
                  <a:cxn ang="0">
                    <a:pos x="32" y="247"/>
                  </a:cxn>
                  <a:cxn ang="0">
                    <a:pos x="31" y="276"/>
                  </a:cxn>
                  <a:cxn ang="0">
                    <a:pos x="50" y="300"/>
                  </a:cxn>
                  <a:cxn ang="0">
                    <a:pos x="69" y="298"/>
                  </a:cxn>
                  <a:cxn ang="0">
                    <a:pos x="72" y="319"/>
                  </a:cxn>
                  <a:cxn ang="0">
                    <a:pos x="114" y="332"/>
                  </a:cxn>
                  <a:cxn ang="0">
                    <a:pos x="136" y="362"/>
                  </a:cxn>
                  <a:cxn ang="0">
                    <a:pos x="168" y="348"/>
                  </a:cxn>
                  <a:cxn ang="0">
                    <a:pos x="187" y="335"/>
                  </a:cxn>
                  <a:cxn ang="0">
                    <a:pos x="212" y="318"/>
                  </a:cxn>
                  <a:cxn ang="0">
                    <a:pos x="264" y="352"/>
                  </a:cxn>
                  <a:cxn ang="0">
                    <a:pos x="320" y="355"/>
                  </a:cxn>
                  <a:cxn ang="0">
                    <a:pos x="383" y="348"/>
                  </a:cxn>
                  <a:cxn ang="0">
                    <a:pos x="406" y="348"/>
                  </a:cxn>
                  <a:cxn ang="0">
                    <a:pos x="420" y="349"/>
                  </a:cxn>
                </a:cxnLst>
                <a:rect l="0" t="0" r="r" b="b"/>
                <a:pathLst>
                  <a:path w="836" h="369">
                    <a:moveTo>
                      <a:pt x="420" y="349"/>
                    </a:moveTo>
                    <a:lnTo>
                      <a:pt x="460" y="342"/>
                    </a:lnTo>
                    <a:lnTo>
                      <a:pt x="532" y="333"/>
                    </a:lnTo>
                    <a:lnTo>
                      <a:pt x="583" y="333"/>
                    </a:lnTo>
                    <a:lnTo>
                      <a:pt x="642" y="322"/>
                    </a:lnTo>
                    <a:lnTo>
                      <a:pt x="657" y="369"/>
                    </a:lnTo>
                    <a:lnTo>
                      <a:pt x="690" y="342"/>
                    </a:lnTo>
                    <a:lnTo>
                      <a:pt x="718" y="314"/>
                    </a:lnTo>
                    <a:lnTo>
                      <a:pt x="760" y="301"/>
                    </a:lnTo>
                    <a:lnTo>
                      <a:pt x="780" y="333"/>
                    </a:lnTo>
                    <a:lnTo>
                      <a:pt x="836" y="338"/>
                    </a:lnTo>
                    <a:lnTo>
                      <a:pt x="824" y="278"/>
                    </a:lnTo>
                    <a:lnTo>
                      <a:pt x="801" y="219"/>
                    </a:lnTo>
                    <a:lnTo>
                      <a:pt x="780" y="160"/>
                    </a:lnTo>
                    <a:lnTo>
                      <a:pt x="796" y="139"/>
                    </a:lnTo>
                    <a:lnTo>
                      <a:pt x="760" y="104"/>
                    </a:lnTo>
                    <a:lnTo>
                      <a:pt x="721" y="40"/>
                    </a:lnTo>
                    <a:lnTo>
                      <a:pt x="662" y="45"/>
                    </a:lnTo>
                    <a:lnTo>
                      <a:pt x="640" y="75"/>
                    </a:lnTo>
                    <a:lnTo>
                      <a:pt x="544" y="79"/>
                    </a:lnTo>
                    <a:lnTo>
                      <a:pt x="506" y="83"/>
                    </a:lnTo>
                    <a:lnTo>
                      <a:pt x="462" y="59"/>
                    </a:lnTo>
                    <a:lnTo>
                      <a:pt x="426" y="59"/>
                    </a:lnTo>
                    <a:lnTo>
                      <a:pt x="395" y="24"/>
                    </a:lnTo>
                    <a:lnTo>
                      <a:pt x="351" y="0"/>
                    </a:lnTo>
                    <a:lnTo>
                      <a:pt x="307" y="24"/>
                    </a:lnTo>
                    <a:lnTo>
                      <a:pt x="244" y="31"/>
                    </a:lnTo>
                    <a:lnTo>
                      <a:pt x="200" y="44"/>
                    </a:lnTo>
                    <a:lnTo>
                      <a:pt x="141" y="52"/>
                    </a:lnTo>
                    <a:lnTo>
                      <a:pt x="105" y="47"/>
                    </a:lnTo>
                    <a:lnTo>
                      <a:pt x="59" y="69"/>
                    </a:lnTo>
                    <a:lnTo>
                      <a:pt x="87" y="84"/>
                    </a:lnTo>
                    <a:lnTo>
                      <a:pt x="56" y="101"/>
                    </a:lnTo>
                    <a:lnTo>
                      <a:pt x="45" y="126"/>
                    </a:lnTo>
                    <a:lnTo>
                      <a:pt x="13" y="152"/>
                    </a:lnTo>
                    <a:lnTo>
                      <a:pt x="6" y="177"/>
                    </a:lnTo>
                    <a:lnTo>
                      <a:pt x="0" y="200"/>
                    </a:lnTo>
                    <a:lnTo>
                      <a:pt x="20" y="206"/>
                    </a:lnTo>
                    <a:lnTo>
                      <a:pt x="16" y="236"/>
                    </a:lnTo>
                    <a:lnTo>
                      <a:pt x="32" y="247"/>
                    </a:lnTo>
                    <a:lnTo>
                      <a:pt x="31" y="276"/>
                    </a:lnTo>
                    <a:lnTo>
                      <a:pt x="50" y="300"/>
                    </a:lnTo>
                    <a:lnTo>
                      <a:pt x="69" y="298"/>
                    </a:lnTo>
                    <a:lnTo>
                      <a:pt x="72" y="319"/>
                    </a:lnTo>
                    <a:lnTo>
                      <a:pt x="114" y="332"/>
                    </a:lnTo>
                    <a:lnTo>
                      <a:pt x="136" y="362"/>
                    </a:lnTo>
                    <a:lnTo>
                      <a:pt x="168" y="348"/>
                    </a:lnTo>
                    <a:lnTo>
                      <a:pt x="187" y="335"/>
                    </a:lnTo>
                    <a:lnTo>
                      <a:pt x="212" y="318"/>
                    </a:lnTo>
                    <a:lnTo>
                      <a:pt x="264" y="352"/>
                    </a:lnTo>
                    <a:lnTo>
                      <a:pt x="320" y="355"/>
                    </a:lnTo>
                    <a:lnTo>
                      <a:pt x="383" y="348"/>
                    </a:lnTo>
                    <a:lnTo>
                      <a:pt x="406" y="348"/>
                    </a:lnTo>
                    <a:lnTo>
                      <a:pt x="420" y="349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73" name="Freeform 266"/>
              <p:cNvSpPr>
                <a:spLocks/>
              </p:cNvSpPr>
              <p:nvPr/>
            </p:nvSpPr>
            <p:spPr bwMode="auto">
              <a:xfrm>
                <a:off x="4730060" y="3028847"/>
                <a:ext cx="253187" cy="204120"/>
              </a:xfrm>
              <a:custGeom>
                <a:avLst/>
                <a:gdLst/>
                <a:ahLst/>
                <a:cxnLst>
                  <a:cxn ang="0">
                    <a:pos x="38" y="55"/>
                  </a:cxn>
                  <a:cxn ang="0">
                    <a:pos x="12" y="36"/>
                  </a:cxn>
                  <a:cxn ang="0">
                    <a:pos x="0" y="1"/>
                  </a:cxn>
                  <a:cxn ang="0">
                    <a:pos x="74" y="17"/>
                  </a:cxn>
                  <a:cxn ang="0">
                    <a:pos x="117" y="0"/>
                  </a:cxn>
                  <a:cxn ang="0">
                    <a:pos x="137" y="5"/>
                  </a:cxn>
                  <a:cxn ang="0">
                    <a:pos x="137" y="5"/>
                  </a:cxn>
                  <a:cxn ang="0">
                    <a:pos x="186" y="30"/>
                  </a:cxn>
                  <a:cxn ang="0">
                    <a:pos x="238" y="43"/>
                  </a:cxn>
                  <a:cxn ang="0">
                    <a:pos x="265" y="19"/>
                  </a:cxn>
                  <a:cxn ang="0">
                    <a:pos x="302" y="21"/>
                  </a:cxn>
                  <a:cxn ang="0">
                    <a:pos x="314" y="65"/>
                  </a:cxn>
                  <a:cxn ang="0">
                    <a:pos x="361" y="93"/>
                  </a:cxn>
                  <a:cxn ang="0">
                    <a:pos x="405" y="115"/>
                  </a:cxn>
                  <a:cxn ang="0">
                    <a:pos x="432" y="136"/>
                  </a:cxn>
                  <a:cxn ang="0">
                    <a:pos x="392" y="168"/>
                  </a:cxn>
                  <a:cxn ang="0">
                    <a:pos x="396" y="196"/>
                  </a:cxn>
                  <a:cxn ang="0">
                    <a:pos x="420" y="240"/>
                  </a:cxn>
                  <a:cxn ang="0">
                    <a:pos x="423" y="310"/>
                  </a:cxn>
                  <a:cxn ang="0">
                    <a:pos x="381" y="345"/>
                  </a:cxn>
                  <a:cxn ang="0">
                    <a:pos x="347" y="334"/>
                  </a:cxn>
                  <a:cxn ang="0">
                    <a:pos x="335" y="287"/>
                  </a:cxn>
                  <a:cxn ang="0">
                    <a:pos x="313" y="243"/>
                  </a:cxn>
                  <a:cxn ang="0">
                    <a:pos x="285" y="256"/>
                  </a:cxn>
                  <a:cxn ang="0">
                    <a:pos x="293" y="291"/>
                  </a:cxn>
                  <a:cxn ang="0">
                    <a:pos x="249" y="279"/>
                  </a:cxn>
                  <a:cxn ang="0">
                    <a:pos x="214" y="256"/>
                  </a:cxn>
                  <a:cxn ang="0">
                    <a:pos x="186" y="216"/>
                  </a:cxn>
                  <a:cxn ang="0">
                    <a:pos x="155" y="196"/>
                  </a:cxn>
                  <a:cxn ang="0">
                    <a:pos x="107" y="177"/>
                  </a:cxn>
                  <a:cxn ang="0">
                    <a:pos x="107" y="144"/>
                  </a:cxn>
                  <a:cxn ang="0">
                    <a:pos x="67" y="122"/>
                  </a:cxn>
                  <a:cxn ang="0">
                    <a:pos x="55" y="65"/>
                  </a:cxn>
                  <a:cxn ang="0">
                    <a:pos x="38" y="55"/>
                  </a:cxn>
                </a:cxnLst>
                <a:rect l="0" t="0" r="r" b="b"/>
                <a:pathLst>
                  <a:path w="432" h="345">
                    <a:moveTo>
                      <a:pt x="38" y="55"/>
                    </a:moveTo>
                    <a:lnTo>
                      <a:pt x="12" y="36"/>
                    </a:lnTo>
                    <a:lnTo>
                      <a:pt x="0" y="1"/>
                    </a:lnTo>
                    <a:lnTo>
                      <a:pt x="74" y="17"/>
                    </a:lnTo>
                    <a:lnTo>
                      <a:pt x="117" y="0"/>
                    </a:lnTo>
                    <a:lnTo>
                      <a:pt x="137" y="5"/>
                    </a:lnTo>
                    <a:lnTo>
                      <a:pt x="137" y="5"/>
                    </a:lnTo>
                    <a:lnTo>
                      <a:pt x="186" y="30"/>
                    </a:lnTo>
                    <a:lnTo>
                      <a:pt x="238" y="43"/>
                    </a:lnTo>
                    <a:lnTo>
                      <a:pt x="265" y="19"/>
                    </a:lnTo>
                    <a:lnTo>
                      <a:pt x="302" y="21"/>
                    </a:lnTo>
                    <a:lnTo>
                      <a:pt x="314" y="65"/>
                    </a:lnTo>
                    <a:lnTo>
                      <a:pt x="361" y="93"/>
                    </a:lnTo>
                    <a:lnTo>
                      <a:pt x="405" y="115"/>
                    </a:lnTo>
                    <a:lnTo>
                      <a:pt x="432" y="136"/>
                    </a:lnTo>
                    <a:lnTo>
                      <a:pt x="392" y="168"/>
                    </a:lnTo>
                    <a:lnTo>
                      <a:pt x="396" y="196"/>
                    </a:lnTo>
                    <a:lnTo>
                      <a:pt x="420" y="240"/>
                    </a:lnTo>
                    <a:lnTo>
                      <a:pt x="423" y="310"/>
                    </a:lnTo>
                    <a:lnTo>
                      <a:pt x="381" y="345"/>
                    </a:lnTo>
                    <a:lnTo>
                      <a:pt x="347" y="334"/>
                    </a:lnTo>
                    <a:lnTo>
                      <a:pt x="335" y="287"/>
                    </a:lnTo>
                    <a:lnTo>
                      <a:pt x="313" y="243"/>
                    </a:lnTo>
                    <a:lnTo>
                      <a:pt x="285" y="256"/>
                    </a:lnTo>
                    <a:lnTo>
                      <a:pt x="293" y="291"/>
                    </a:lnTo>
                    <a:lnTo>
                      <a:pt x="249" y="279"/>
                    </a:lnTo>
                    <a:lnTo>
                      <a:pt x="214" y="256"/>
                    </a:lnTo>
                    <a:lnTo>
                      <a:pt x="186" y="216"/>
                    </a:lnTo>
                    <a:lnTo>
                      <a:pt x="155" y="196"/>
                    </a:lnTo>
                    <a:lnTo>
                      <a:pt x="107" y="177"/>
                    </a:lnTo>
                    <a:lnTo>
                      <a:pt x="107" y="144"/>
                    </a:lnTo>
                    <a:lnTo>
                      <a:pt x="67" y="122"/>
                    </a:lnTo>
                    <a:lnTo>
                      <a:pt x="55" y="65"/>
                    </a:lnTo>
                    <a:lnTo>
                      <a:pt x="38" y="5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74" name="Freeform 267"/>
              <p:cNvSpPr>
                <a:spLocks/>
              </p:cNvSpPr>
              <p:nvPr/>
            </p:nvSpPr>
            <p:spPr bwMode="auto">
              <a:xfrm>
                <a:off x="4891818" y="2617057"/>
                <a:ext cx="191649" cy="159746"/>
              </a:xfrm>
              <a:custGeom>
                <a:avLst/>
                <a:gdLst/>
                <a:ahLst/>
                <a:cxnLst>
                  <a:cxn ang="0">
                    <a:pos x="41" y="115"/>
                  </a:cxn>
                  <a:cxn ang="0">
                    <a:pos x="0" y="187"/>
                  </a:cxn>
                  <a:cxn ang="0">
                    <a:pos x="76" y="214"/>
                  </a:cxn>
                  <a:cxn ang="0">
                    <a:pos x="139" y="270"/>
                  </a:cxn>
                  <a:cxn ang="0">
                    <a:pos x="132" y="227"/>
                  </a:cxn>
                  <a:cxn ang="0">
                    <a:pos x="181" y="208"/>
                  </a:cxn>
                  <a:cxn ang="0">
                    <a:pos x="239" y="216"/>
                  </a:cxn>
                  <a:cxn ang="0">
                    <a:pos x="250" y="178"/>
                  </a:cxn>
                  <a:cxn ang="0">
                    <a:pos x="311" y="155"/>
                  </a:cxn>
                  <a:cxn ang="0">
                    <a:pos x="288" y="122"/>
                  </a:cxn>
                  <a:cxn ang="0">
                    <a:pos x="318" y="60"/>
                  </a:cxn>
                  <a:cxn ang="0">
                    <a:pos x="329" y="68"/>
                  </a:cxn>
                  <a:cxn ang="0">
                    <a:pos x="326" y="37"/>
                  </a:cxn>
                  <a:cxn ang="0">
                    <a:pos x="235" y="0"/>
                  </a:cxn>
                  <a:cxn ang="0">
                    <a:pos x="140" y="56"/>
                  </a:cxn>
                  <a:cxn ang="0">
                    <a:pos x="64" y="60"/>
                  </a:cxn>
                  <a:cxn ang="0">
                    <a:pos x="41" y="115"/>
                  </a:cxn>
                </a:cxnLst>
                <a:rect l="0" t="0" r="r" b="b"/>
                <a:pathLst>
                  <a:path w="329" h="270">
                    <a:moveTo>
                      <a:pt x="41" y="115"/>
                    </a:moveTo>
                    <a:lnTo>
                      <a:pt x="0" y="187"/>
                    </a:lnTo>
                    <a:lnTo>
                      <a:pt x="76" y="214"/>
                    </a:lnTo>
                    <a:lnTo>
                      <a:pt x="139" y="270"/>
                    </a:lnTo>
                    <a:lnTo>
                      <a:pt x="132" y="227"/>
                    </a:lnTo>
                    <a:lnTo>
                      <a:pt x="181" y="208"/>
                    </a:lnTo>
                    <a:lnTo>
                      <a:pt x="239" y="216"/>
                    </a:lnTo>
                    <a:lnTo>
                      <a:pt x="250" y="178"/>
                    </a:lnTo>
                    <a:lnTo>
                      <a:pt x="311" y="155"/>
                    </a:lnTo>
                    <a:lnTo>
                      <a:pt x="288" y="122"/>
                    </a:lnTo>
                    <a:lnTo>
                      <a:pt x="318" y="60"/>
                    </a:lnTo>
                    <a:lnTo>
                      <a:pt x="329" y="68"/>
                    </a:lnTo>
                    <a:lnTo>
                      <a:pt x="326" y="37"/>
                    </a:lnTo>
                    <a:lnTo>
                      <a:pt x="235" y="0"/>
                    </a:lnTo>
                    <a:lnTo>
                      <a:pt x="140" y="56"/>
                    </a:lnTo>
                    <a:lnTo>
                      <a:pt x="64" y="60"/>
                    </a:lnTo>
                    <a:lnTo>
                      <a:pt x="41" y="11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75" name="Freeform 268"/>
              <p:cNvSpPr>
                <a:spLocks/>
              </p:cNvSpPr>
              <p:nvPr/>
            </p:nvSpPr>
            <p:spPr bwMode="auto">
              <a:xfrm>
                <a:off x="4891818" y="2617057"/>
                <a:ext cx="191649" cy="159746"/>
              </a:xfrm>
              <a:custGeom>
                <a:avLst/>
                <a:gdLst/>
                <a:ahLst/>
                <a:cxnLst>
                  <a:cxn ang="0">
                    <a:pos x="41" y="115"/>
                  </a:cxn>
                  <a:cxn ang="0">
                    <a:pos x="0" y="187"/>
                  </a:cxn>
                  <a:cxn ang="0">
                    <a:pos x="76" y="214"/>
                  </a:cxn>
                  <a:cxn ang="0">
                    <a:pos x="139" y="270"/>
                  </a:cxn>
                  <a:cxn ang="0">
                    <a:pos x="132" y="227"/>
                  </a:cxn>
                  <a:cxn ang="0">
                    <a:pos x="181" y="208"/>
                  </a:cxn>
                  <a:cxn ang="0">
                    <a:pos x="239" y="216"/>
                  </a:cxn>
                  <a:cxn ang="0">
                    <a:pos x="250" y="178"/>
                  </a:cxn>
                  <a:cxn ang="0">
                    <a:pos x="311" y="155"/>
                  </a:cxn>
                  <a:cxn ang="0">
                    <a:pos x="288" y="122"/>
                  </a:cxn>
                  <a:cxn ang="0">
                    <a:pos x="318" y="60"/>
                  </a:cxn>
                  <a:cxn ang="0">
                    <a:pos x="329" y="68"/>
                  </a:cxn>
                  <a:cxn ang="0">
                    <a:pos x="326" y="37"/>
                  </a:cxn>
                  <a:cxn ang="0">
                    <a:pos x="235" y="0"/>
                  </a:cxn>
                  <a:cxn ang="0">
                    <a:pos x="140" y="56"/>
                  </a:cxn>
                  <a:cxn ang="0">
                    <a:pos x="64" y="60"/>
                  </a:cxn>
                  <a:cxn ang="0">
                    <a:pos x="41" y="115"/>
                  </a:cxn>
                </a:cxnLst>
                <a:rect l="0" t="0" r="r" b="b"/>
                <a:pathLst>
                  <a:path w="329" h="270">
                    <a:moveTo>
                      <a:pt x="41" y="115"/>
                    </a:moveTo>
                    <a:lnTo>
                      <a:pt x="0" y="187"/>
                    </a:lnTo>
                    <a:lnTo>
                      <a:pt x="76" y="214"/>
                    </a:lnTo>
                    <a:lnTo>
                      <a:pt x="139" y="270"/>
                    </a:lnTo>
                    <a:lnTo>
                      <a:pt x="132" y="227"/>
                    </a:lnTo>
                    <a:lnTo>
                      <a:pt x="181" y="208"/>
                    </a:lnTo>
                    <a:lnTo>
                      <a:pt x="239" y="216"/>
                    </a:lnTo>
                    <a:lnTo>
                      <a:pt x="250" y="178"/>
                    </a:lnTo>
                    <a:lnTo>
                      <a:pt x="311" y="155"/>
                    </a:lnTo>
                    <a:lnTo>
                      <a:pt x="288" y="122"/>
                    </a:lnTo>
                    <a:lnTo>
                      <a:pt x="318" y="60"/>
                    </a:lnTo>
                    <a:lnTo>
                      <a:pt x="329" y="68"/>
                    </a:lnTo>
                    <a:lnTo>
                      <a:pt x="326" y="37"/>
                    </a:lnTo>
                    <a:lnTo>
                      <a:pt x="235" y="0"/>
                    </a:lnTo>
                    <a:lnTo>
                      <a:pt x="140" y="56"/>
                    </a:lnTo>
                    <a:lnTo>
                      <a:pt x="64" y="60"/>
                    </a:lnTo>
                    <a:lnTo>
                      <a:pt x="41" y="115"/>
                    </a:ln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76" name="Freeform 269"/>
              <p:cNvSpPr>
                <a:spLocks/>
              </p:cNvSpPr>
              <p:nvPr/>
            </p:nvSpPr>
            <p:spPr bwMode="auto">
              <a:xfrm>
                <a:off x="4962148" y="2789228"/>
                <a:ext cx="425495" cy="308842"/>
              </a:xfrm>
              <a:custGeom>
                <a:avLst/>
                <a:gdLst/>
                <a:ahLst/>
                <a:cxnLst>
                  <a:cxn ang="0">
                    <a:pos x="183" y="345"/>
                  </a:cxn>
                  <a:cxn ang="0">
                    <a:pos x="237" y="340"/>
                  </a:cxn>
                  <a:cxn ang="0">
                    <a:pos x="280" y="363"/>
                  </a:cxn>
                  <a:cxn ang="0">
                    <a:pos x="334" y="451"/>
                  </a:cxn>
                  <a:cxn ang="0">
                    <a:pos x="325" y="485"/>
                  </a:cxn>
                  <a:cxn ang="0">
                    <a:pos x="306" y="524"/>
                  </a:cxn>
                  <a:cxn ang="0">
                    <a:pos x="346" y="489"/>
                  </a:cxn>
                  <a:cxn ang="0">
                    <a:pos x="370" y="386"/>
                  </a:cxn>
                  <a:cxn ang="0">
                    <a:pos x="417" y="378"/>
                  </a:cxn>
                  <a:cxn ang="0">
                    <a:pos x="433" y="437"/>
                  </a:cxn>
                  <a:cxn ang="0">
                    <a:pos x="551" y="429"/>
                  </a:cxn>
                  <a:cxn ang="0">
                    <a:pos x="575" y="393"/>
                  </a:cxn>
                  <a:cxn ang="0">
                    <a:pos x="611" y="398"/>
                  </a:cxn>
                  <a:cxn ang="0">
                    <a:pos x="698" y="358"/>
                  </a:cxn>
                  <a:cxn ang="0">
                    <a:pos x="726" y="219"/>
                  </a:cxn>
                  <a:cxn ang="0">
                    <a:pos x="546" y="68"/>
                  </a:cxn>
                  <a:cxn ang="0">
                    <a:pos x="520" y="0"/>
                  </a:cxn>
                  <a:cxn ang="0">
                    <a:pos x="402" y="8"/>
                  </a:cxn>
                  <a:cxn ang="0">
                    <a:pos x="369" y="59"/>
                  </a:cxn>
                  <a:cxn ang="0">
                    <a:pos x="48" y="94"/>
                  </a:cxn>
                  <a:cxn ang="0">
                    <a:pos x="50" y="176"/>
                  </a:cxn>
                  <a:cxn ang="0">
                    <a:pos x="15" y="203"/>
                  </a:cxn>
                  <a:cxn ang="0">
                    <a:pos x="0" y="333"/>
                  </a:cxn>
                  <a:cxn ang="0">
                    <a:pos x="67" y="332"/>
                  </a:cxn>
                  <a:cxn ang="0">
                    <a:pos x="89" y="350"/>
                  </a:cxn>
                  <a:cxn ang="0">
                    <a:pos x="157" y="355"/>
                  </a:cxn>
                  <a:cxn ang="0">
                    <a:pos x="183" y="345"/>
                  </a:cxn>
                  <a:cxn ang="0">
                    <a:pos x="183" y="345"/>
                  </a:cxn>
                </a:cxnLst>
                <a:rect l="0" t="0" r="r" b="b"/>
                <a:pathLst>
                  <a:path w="726" h="524">
                    <a:moveTo>
                      <a:pt x="183" y="345"/>
                    </a:moveTo>
                    <a:lnTo>
                      <a:pt x="237" y="340"/>
                    </a:lnTo>
                    <a:lnTo>
                      <a:pt x="280" y="363"/>
                    </a:lnTo>
                    <a:lnTo>
                      <a:pt x="334" y="451"/>
                    </a:lnTo>
                    <a:lnTo>
                      <a:pt x="325" y="485"/>
                    </a:lnTo>
                    <a:lnTo>
                      <a:pt x="306" y="524"/>
                    </a:lnTo>
                    <a:lnTo>
                      <a:pt x="346" y="489"/>
                    </a:lnTo>
                    <a:lnTo>
                      <a:pt x="370" y="386"/>
                    </a:lnTo>
                    <a:lnTo>
                      <a:pt x="417" y="378"/>
                    </a:lnTo>
                    <a:lnTo>
                      <a:pt x="433" y="437"/>
                    </a:lnTo>
                    <a:lnTo>
                      <a:pt x="551" y="429"/>
                    </a:lnTo>
                    <a:lnTo>
                      <a:pt x="575" y="393"/>
                    </a:lnTo>
                    <a:lnTo>
                      <a:pt x="611" y="398"/>
                    </a:lnTo>
                    <a:lnTo>
                      <a:pt x="698" y="358"/>
                    </a:lnTo>
                    <a:lnTo>
                      <a:pt x="726" y="219"/>
                    </a:lnTo>
                    <a:lnTo>
                      <a:pt x="546" y="68"/>
                    </a:lnTo>
                    <a:lnTo>
                      <a:pt x="520" y="0"/>
                    </a:lnTo>
                    <a:lnTo>
                      <a:pt x="402" y="8"/>
                    </a:lnTo>
                    <a:lnTo>
                      <a:pt x="369" y="59"/>
                    </a:lnTo>
                    <a:lnTo>
                      <a:pt x="48" y="94"/>
                    </a:lnTo>
                    <a:lnTo>
                      <a:pt x="50" y="176"/>
                    </a:lnTo>
                    <a:lnTo>
                      <a:pt x="15" y="203"/>
                    </a:lnTo>
                    <a:lnTo>
                      <a:pt x="0" y="333"/>
                    </a:lnTo>
                    <a:lnTo>
                      <a:pt x="67" y="332"/>
                    </a:lnTo>
                    <a:lnTo>
                      <a:pt x="89" y="350"/>
                    </a:lnTo>
                    <a:lnTo>
                      <a:pt x="157" y="355"/>
                    </a:lnTo>
                    <a:lnTo>
                      <a:pt x="183" y="345"/>
                    </a:lnTo>
                    <a:lnTo>
                      <a:pt x="183" y="34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77" name="Freeform 270"/>
              <p:cNvSpPr>
                <a:spLocks/>
              </p:cNvSpPr>
              <p:nvPr/>
            </p:nvSpPr>
            <p:spPr bwMode="auto">
              <a:xfrm>
                <a:off x="4969181" y="2617057"/>
                <a:ext cx="251429" cy="227194"/>
              </a:xfrm>
              <a:custGeom>
                <a:avLst/>
                <a:gdLst/>
                <a:ahLst/>
                <a:cxnLst>
                  <a:cxn ang="0">
                    <a:pos x="37" y="385"/>
                  </a:cxn>
                  <a:cxn ang="0">
                    <a:pos x="358" y="350"/>
                  </a:cxn>
                  <a:cxn ang="0">
                    <a:pos x="391" y="299"/>
                  </a:cxn>
                  <a:cxn ang="0">
                    <a:pos x="411" y="232"/>
                  </a:cxn>
                  <a:cxn ang="0">
                    <a:pos x="430" y="213"/>
                  </a:cxn>
                  <a:cxn ang="0">
                    <a:pos x="421" y="49"/>
                  </a:cxn>
                  <a:cxn ang="0">
                    <a:pos x="295" y="0"/>
                  </a:cxn>
                  <a:cxn ang="0">
                    <a:pos x="261" y="22"/>
                  </a:cxn>
                  <a:cxn ang="0">
                    <a:pos x="216" y="7"/>
                  </a:cxn>
                  <a:cxn ang="0">
                    <a:pos x="197" y="68"/>
                  </a:cxn>
                  <a:cxn ang="0">
                    <a:pos x="186" y="60"/>
                  </a:cxn>
                  <a:cxn ang="0">
                    <a:pos x="156" y="122"/>
                  </a:cxn>
                  <a:cxn ang="0">
                    <a:pos x="179" y="155"/>
                  </a:cxn>
                  <a:cxn ang="0">
                    <a:pos x="118" y="178"/>
                  </a:cxn>
                  <a:cxn ang="0">
                    <a:pos x="107" y="216"/>
                  </a:cxn>
                  <a:cxn ang="0">
                    <a:pos x="49" y="208"/>
                  </a:cxn>
                  <a:cxn ang="0">
                    <a:pos x="0" y="227"/>
                  </a:cxn>
                  <a:cxn ang="0">
                    <a:pos x="7" y="270"/>
                  </a:cxn>
                  <a:cxn ang="0">
                    <a:pos x="7" y="332"/>
                  </a:cxn>
                  <a:cxn ang="0">
                    <a:pos x="34" y="332"/>
                  </a:cxn>
                  <a:cxn ang="0">
                    <a:pos x="37" y="385"/>
                  </a:cxn>
                </a:cxnLst>
                <a:rect l="0" t="0" r="r" b="b"/>
                <a:pathLst>
                  <a:path w="430" h="385">
                    <a:moveTo>
                      <a:pt x="37" y="385"/>
                    </a:moveTo>
                    <a:lnTo>
                      <a:pt x="358" y="350"/>
                    </a:lnTo>
                    <a:lnTo>
                      <a:pt x="391" y="299"/>
                    </a:lnTo>
                    <a:lnTo>
                      <a:pt x="411" y="232"/>
                    </a:lnTo>
                    <a:lnTo>
                      <a:pt x="430" y="213"/>
                    </a:lnTo>
                    <a:lnTo>
                      <a:pt x="421" y="49"/>
                    </a:lnTo>
                    <a:lnTo>
                      <a:pt x="295" y="0"/>
                    </a:lnTo>
                    <a:lnTo>
                      <a:pt x="261" y="22"/>
                    </a:lnTo>
                    <a:lnTo>
                      <a:pt x="216" y="7"/>
                    </a:lnTo>
                    <a:lnTo>
                      <a:pt x="197" y="68"/>
                    </a:lnTo>
                    <a:lnTo>
                      <a:pt x="186" y="60"/>
                    </a:lnTo>
                    <a:lnTo>
                      <a:pt x="156" y="122"/>
                    </a:lnTo>
                    <a:lnTo>
                      <a:pt x="179" y="155"/>
                    </a:lnTo>
                    <a:lnTo>
                      <a:pt x="118" y="178"/>
                    </a:lnTo>
                    <a:lnTo>
                      <a:pt x="107" y="216"/>
                    </a:lnTo>
                    <a:lnTo>
                      <a:pt x="49" y="208"/>
                    </a:lnTo>
                    <a:lnTo>
                      <a:pt x="0" y="227"/>
                    </a:lnTo>
                    <a:lnTo>
                      <a:pt x="7" y="270"/>
                    </a:lnTo>
                    <a:lnTo>
                      <a:pt x="7" y="332"/>
                    </a:lnTo>
                    <a:lnTo>
                      <a:pt x="34" y="332"/>
                    </a:lnTo>
                    <a:lnTo>
                      <a:pt x="37" y="38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78" name="Freeform 271"/>
              <p:cNvSpPr>
                <a:spLocks/>
              </p:cNvSpPr>
              <p:nvPr/>
            </p:nvSpPr>
            <p:spPr bwMode="auto">
              <a:xfrm>
                <a:off x="1245221" y="2909925"/>
                <a:ext cx="65055" cy="67448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27" y="0"/>
                  </a:cxn>
                  <a:cxn ang="0">
                    <a:pos x="86" y="60"/>
                  </a:cxn>
                  <a:cxn ang="0">
                    <a:pos x="109" y="100"/>
                  </a:cxn>
                  <a:cxn ang="0">
                    <a:pos x="65" y="113"/>
                  </a:cxn>
                  <a:cxn ang="0">
                    <a:pos x="18" y="67"/>
                  </a:cxn>
                  <a:cxn ang="0">
                    <a:pos x="0" y="28"/>
                  </a:cxn>
                </a:cxnLst>
                <a:rect l="0" t="0" r="r" b="b"/>
                <a:pathLst>
                  <a:path w="109" h="113">
                    <a:moveTo>
                      <a:pt x="0" y="28"/>
                    </a:moveTo>
                    <a:lnTo>
                      <a:pt x="27" y="0"/>
                    </a:lnTo>
                    <a:lnTo>
                      <a:pt x="86" y="60"/>
                    </a:lnTo>
                    <a:lnTo>
                      <a:pt x="109" y="100"/>
                    </a:lnTo>
                    <a:lnTo>
                      <a:pt x="65" y="113"/>
                    </a:lnTo>
                    <a:lnTo>
                      <a:pt x="18" y="67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79" name="Freeform 272"/>
              <p:cNvSpPr>
                <a:spLocks/>
              </p:cNvSpPr>
              <p:nvPr/>
            </p:nvSpPr>
            <p:spPr bwMode="auto">
              <a:xfrm>
                <a:off x="5004346" y="3364314"/>
                <a:ext cx="66813" cy="19525"/>
              </a:xfrm>
              <a:custGeom>
                <a:avLst/>
                <a:gdLst/>
                <a:ahLst/>
                <a:cxnLst>
                  <a:cxn ang="0">
                    <a:pos x="54" y="35"/>
                  </a:cxn>
                  <a:cxn ang="0">
                    <a:pos x="54" y="35"/>
                  </a:cxn>
                  <a:cxn ang="0">
                    <a:pos x="42" y="33"/>
                  </a:cxn>
                  <a:cxn ang="0">
                    <a:pos x="29" y="28"/>
                  </a:cxn>
                  <a:cxn ang="0">
                    <a:pos x="14" y="23"/>
                  </a:cxn>
                  <a:cxn ang="0">
                    <a:pos x="5" y="20"/>
                  </a:cxn>
                  <a:cxn ang="0">
                    <a:pos x="5" y="20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4" y="19"/>
                  </a:cxn>
                  <a:cxn ang="0">
                    <a:pos x="5" y="18"/>
                  </a:cxn>
                  <a:cxn ang="0">
                    <a:pos x="6" y="16"/>
                  </a:cxn>
                  <a:cxn ang="0">
                    <a:pos x="6" y="16"/>
                  </a:cxn>
                  <a:cxn ang="0">
                    <a:pos x="6" y="14"/>
                  </a:cxn>
                  <a:cxn ang="0">
                    <a:pos x="9" y="13"/>
                  </a:cxn>
                  <a:cxn ang="0">
                    <a:pos x="16" y="11"/>
                  </a:cxn>
                  <a:cxn ang="0">
                    <a:pos x="29" y="11"/>
                  </a:cxn>
                  <a:cxn ang="0">
                    <a:pos x="46" y="11"/>
                  </a:cxn>
                  <a:cxn ang="0">
                    <a:pos x="46" y="11"/>
                  </a:cxn>
                  <a:cxn ang="0">
                    <a:pos x="51" y="10"/>
                  </a:cxn>
                  <a:cxn ang="0">
                    <a:pos x="59" y="9"/>
                  </a:cxn>
                  <a:cxn ang="0">
                    <a:pos x="73" y="5"/>
                  </a:cxn>
                  <a:cxn ang="0">
                    <a:pos x="86" y="1"/>
                  </a:cxn>
                  <a:cxn ang="0">
                    <a:pos x="93" y="0"/>
                  </a:cxn>
                  <a:cxn ang="0">
                    <a:pos x="98" y="0"/>
                  </a:cxn>
                  <a:cxn ang="0">
                    <a:pos x="98" y="0"/>
                  </a:cxn>
                  <a:cxn ang="0">
                    <a:pos x="100" y="1"/>
                  </a:cxn>
                  <a:cxn ang="0">
                    <a:pos x="103" y="4"/>
                  </a:cxn>
                  <a:cxn ang="0">
                    <a:pos x="108" y="10"/>
                  </a:cxn>
                  <a:cxn ang="0">
                    <a:pos x="112" y="18"/>
                  </a:cxn>
                  <a:cxn ang="0">
                    <a:pos x="112" y="23"/>
                  </a:cxn>
                  <a:cxn ang="0">
                    <a:pos x="112" y="23"/>
                  </a:cxn>
                  <a:cxn ang="0">
                    <a:pos x="110" y="24"/>
                  </a:cxn>
                  <a:cxn ang="0">
                    <a:pos x="107" y="26"/>
                  </a:cxn>
                  <a:cxn ang="0">
                    <a:pos x="93" y="31"/>
                  </a:cxn>
                  <a:cxn ang="0">
                    <a:pos x="74" y="34"/>
                  </a:cxn>
                  <a:cxn ang="0">
                    <a:pos x="54" y="35"/>
                  </a:cxn>
                  <a:cxn ang="0">
                    <a:pos x="54" y="35"/>
                  </a:cxn>
                </a:cxnLst>
                <a:rect l="0" t="0" r="r" b="b"/>
                <a:pathLst>
                  <a:path w="112" h="35">
                    <a:moveTo>
                      <a:pt x="54" y="35"/>
                    </a:moveTo>
                    <a:lnTo>
                      <a:pt x="54" y="35"/>
                    </a:lnTo>
                    <a:lnTo>
                      <a:pt x="42" y="33"/>
                    </a:lnTo>
                    <a:lnTo>
                      <a:pt x="29" y="28"/>
                    </a:lnTo>
                    <a:lnTo>
                      <a:pt x="14" y="23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4" y="19"/>
                    </a:lnTo>
                    <a:lnTo>
                      <a:pt x="5" y="18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6" y="14"/>
                    </a:lnTo>
                    <a:lnTo>
                      <a:pt x="9" y="13"/>
                    </a:lnTo>
                    <a:lnTo>
                      <a:pt x="16" y="11"/>
                    </a:lnTo>
                    <a:lnTo>
                      <a:pt x="29" y="11"/>
                    </a:lnTo>
                    <a:lnTo>
                      <a:pt x="46" y="11"/>
                    </a:lnTo>
                    <a:lnTo>
                      <a:pt x="46" y="11"/>
                    </a:lnTo>
                    <a:lnTo>
                      <a:pt x="51" y="10"/>
                    </a:lnTo>
                    <a:lnTo>
                      <a:pt x="59" y="9"/>
                    </a:lnTo>
                    <a:lnTo>
                      <a:pt x="73" y="5"/>
                    </a:lnTo>
                    <a:lnTo>
                      <a:pt x="86" y="1"/>
                    </a:lnTo>
                    <a:lnTo>
                      <a:pt x="93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100" y="1"/>
                    </a:lnTo>
                    <a:lnTo>
                      <a:pt x="103" y="4"/>
                    </a:lnTo>
                    <a:lnTo>
                      <a:pt x="108" y="10"/>
                    </a:lnTo>
                    <a:lnTo>
                      <a:pt x="112" y="18"/>
                    </a:lnTo>
                    <a:lnTo>
                      <a:pt x="112" y="23"/>
                    </a:lnTo>
                    <a:lnTo>
                      <a:pt x="112" y="23"/>
                    </a:lnTo>
                    <a:lnTo>
                      <a:pt x="110" y="24"/>
                    </a:lnTo>
                    <a:lnTo>
                      <a:pt x="107" y="26"/>
                    </a:lnTo>
                    <a:lnTo>
                      <a:pt x="93" y="31"/>
                    </a:lnTo>
                    <a:lnTo>
                      <a:pt x="74" y="34"/>
                    </a:lnTo>
                    <a:lnTo>
                      <a:pt x="54" y="35"/>
                    </a:lnTo>
                    <a:lnTo>
                      <a:pt x="54" y="3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80" name="Freeform 273"/>
              <p:cNvSpPr>
                <a:spLocks/>
              </p:cNvSpPr>
              <p:nvPr/>
            </p:nvSpPr>
            <p:spPr bwMode="auto">
              <a:xfrm>
                <a:off x="5071159" y="1697630"/>
                <a:ext cx="3862862" cy="1464339"/>
              </a:xfrm>
              <a:custGeom>
                <a:avLst/>
                <a:gdLst/>
                <a:ahLst/>
                <a:cxnLst>
                  <a:cxn ang="0">
                    <a:pos x="1119" y="1805"/>
                  </a:cxn>
                  <a:cxn ang="0">
                    <a:pos x="1540" y="1941"/>
                  </a:cxn>
                  <a:cxn ang="0">
                    <a:pos x="1820" y="1798"/>
                  </a:cxn>
                  <a:cxn ang="0">
                    <a:pos x="2269" y="1862"/>
                  </a:cxn>
                  <a:cxn ang="0">
                    <a:pos x="2683" y="2119"/>
                  </a:cxn>
                  <a:cxn ang="0">
                    <a:pos x="3014" y="2053"/>
                  </a:cxn>
                  <a:cxn ang="0">
                    <a:pos x="3318" y="2004"/>
                  </a:cxn>
                  <a:cxn ang="0">
                    <a:pos x="3761" y="2019"/>
                  </a:cxn>
                  <a:cxn ang="0">
                    <a:pos x="3978" y="1829"/>
                  </a:cxn>
                  <a:cxn ang="0">
                    <a:pos x="4457" y="2111"/>
                  </a:cxn>
                  <a:cxn ang="0">
                    <a:pos x="4626" y="2355"/>
                  </a:cxn>
                  <a:cxn ang="0">
                    <a:pos x="4843" y="2217"/>
                  </a:cxn>
                  <a:cxn ang="0">
                    <a:pos x="4686" y="1814"/>
                  </a:cxn>
                  <a:cxn ang="0">
                    <a:pos x="4860" y="1431"/>
                  </a:cxn>
                  <a:cxn ang="0">
                    <a:pos x="5322" y="1292"/>
                  </a:cxn>
                  <a:cxn ang="0">
                    <a:pos x="5607" y="1332"/>
                  </a:cxn>
                  <a:cxn ang="0">
                    <a:pos x="5535" y="1912"/>
                  </a:cxn>
                  <a:cxn ang="0">
                    <a:pos x="5737" y="1612"/>
                  </a:cxn>
                  <a:cxn ang="0">
                    <a:pos x="5639" y="1504"/>
                  </a:cxn>
                  <a:cxn ang="0">
                    <a:pos x="5756" y="1356"/>
                  </a:cxn>
                  <a:cxn ang="0">
                    <a:pos x="6002" y="1237"/>
                  </a:cxn>
                  <a:cxn ang="0">
                    <a:pos x="6133" y="1023"/>
                  </a:cxn>
                  <a:cxn ang="0">
                    <a:pos x="6377" y="1027"/>
                  </a:cxn>
                  <a:cxn ang="0">
                    <a:pos x="6578" y="953"/>
                  </a:cxn>
                  <a:cxn ang="0">
                    <a:pos x="6247" y="806"/>
                  </a:cxn>
                  <a:cxn ang="0">
                    <a:pos x="5835" y="616"/>
                  </a:cxn>
                  <a:cxn ang="0">
                    <a:pos x="5334" y="644"/>
                  </a:cxn>
                  <a:cxn ang="0">
                    <a:pos x="4898" y="561"/>
                  </a:cxn>
                  <a:cxn ang="0">
                    <a:pos x="4425" y="391"/>
                  </a:cxn>
                  <a:cxn ang="0">
                    <a:pos x="4097" y="498"/>
                  </a:cxn>
                  <a:cxn ang="0">
                    <a:pos x="3868" y="368"/>
                  </a:cxn>
                  <a:cxn ang="0">
                    <a:pos x="3161" y="340"/>
                  </a:cxn>
                  <a:cxn ang="0">
                    <a:pos x="3172" y="134"/>
                  </a:cxn>
                  <a:cxn ang="0">
                    <a:pos x="2745" y="31"/>
                  </a:cxn>
                  <a:cxn ang="0">
                    <a:pos x="2517" y="130"/>
                  </a:cxn>
                  <a:cxn ang="0">
                    <a:pos x="2180" y="276"/>
                  </a:cxn>
                  <a:cxn ang="0">
                    <a:pos x="2070" y="454"/>
                  </a:cxn>
                  <a:cxn ang="0">
                    <a:pos x="1900" y="510"/>
                  </a:cxn>
                  <a:cxn ang="0">
                    <a:pos x="1761" y="482"/>
                  </a:cxn>
                  <a:cxn ang="0">
                    <a:pos x="1912" y="684"/>
                  </a:cxn>
                  <a:cxn ang="0">
                    <a:pos x="1951" y="774"/>
                  </a:cxn>
                  <a:cxn ang="0">
                    <a:pos x="1659" y="898"/>
                  </a:cxn>
                  <a:cxn ang="0">
                    <a:pos x="1777" y="778"/>
                  </a:cxn>
                  <a:cxn ang="0">
                    <a:pos x="1722" y="585"/>
                  </a:cxn>
                  <a:cxn ang="0">
                    <a:pos x="1481" y="537"/>
                  </a:cxn>
                  <a:cxn ang="0">
                    <a:pos x="1430" y="671"/>
                  </a:cxn>
                  <a:cxn ang="0">
                    <a:pos x="1181" y="708"/>
                  </a:cxn>
                  <a:cxn ang="0">
                    <a:pos x="793" y="846"/>
                  </a:cxn>
                  <a:cxn ang="0">
                    <a:pos x="644" y="889"/>
                  </a:cxn>
                  <a:cxn ang="0">
                    <a:pos x="482" y="1071"/>
                  </a:cxn>
                  <a:cxn ang="0">
                    <a:pos x="370" y="1115"/>
                  </a:cxn>
                  <a:cxn ang="0">
                    <a:pos x="438" y="909"/>
                  </a:cxn>
                  <a:cxn ang="0">
                    <a:pos x="64" y="749"/>
                  </a:cxn>
                  <a:cxn ang="0">
                    <a:pos x="163" y="1176"/>
                  </a:cxn>
                  <a:cxn ang="0">
                    <a:pos x="0" y="1416"/>
                  </a:cxn>
                  <a:cxn ang="0">
                    <a:pos x="361" y="1911"/>
                  </a:cxn>
                  <a:cxn ang="0">
                    <a:pos x="531" y="2407"/>
                  </a:cxn>
                  <a:cxn ang="0">
                    <a:pos x="900" y="2339"/>
                  </a:cxn>
                </a:cxnLst>
                <a:rect l="0" t="0" r="r" b="b"/>
                <a:pathLst>
                  <a:path w="6591" h="2473">
                    <a:moveTo>
                      <a:pt x="964" y="2280"/>
                    </a:moveTo>
                    <a:lnTo>
                      <a:pt x="999" y="2245"/>
                    </a:lnTo>
                    <a:lnTo>
                      <a:pt x="1018" y="2161"/>
                    </a:lnTo>
                    <a:lnTo>
                      <a:pt x="1059" y="2116"/>
                    </a:lnTo>
                    <a:lnTo>
                      <a:pt x="1055" y="2055"/>
                    </a:lnTo>
                    <a:lnTo>
                      <a:pt x="1003" y="2021"/>
                    </a:lnTo>
                    <a:lnTo>
                      <a:pt x="980" y="1969"/>
                    </a:lnTo>
                    <a:lnTo>
                      <a:pt x="1119" y="1805"/>
                    </a:lnTo>
                    <a:lnTo>
                      <a:pt x="1168" y="1862"/>
                    </a:lnTo>
                    <a:lnTo>
                      <a:pt x="1188" y="1824"/>
                    </a:lnTo>
                    <a:lnTo>
                      <a:pt x="1249" y="1809"/>
                    </a:lnTo>
                    <a:lnTo>
                      <a:pt x="1300" y="1819"/>
                    </a:lnTo>
                    <a:lnTo>
                      <a:pt x="1388" y="1824"/>
                    </a:lnTo>
                    <a:lnTo>
                      <a:pt x="1502" y="1896"/>
                    </a:lnTo>
                    <a:lnTo>
                      <a:pt x="1499" y="1926"/>
                    </a:lnTo>
                    <a:lnTo>
                      <a:pt x="1540" y="1941"/>
                    </a:lnTo>
                    <a:lnTo>
                      <a:pt x="1600" y="1933"/>
                    </a:lnTo>
                    <a:lnTo>
                      <a:pt x="1683" y="1984"/>
                    </a:lnTo>
                    <a:lnTo>
                      <a:pt x="1725" y="1999"/>
                    </a:lnTo>
                    <a:lnTo>
                      <a:pt x="1751" y="1972"/>
                    </a:lnTo>
                    <a:lnTo>
                      <a:pt x="1726" y="1915"/>
                    </a:lnTo>
                    <a:lnTo>
                      <a:pt x="1777" y="1888"/>
                    </a:lnTo>
                    <a:lnTo>
                      <a:pt x="1831" y="1862"/>
                    </a:lnTo>
                    <a:lnTo>
                      <a:pt x="1820" y="1798"/>
                    </a:lnTo>
                    <a:lnTo>
                      <a:pt x="1850" y="1790"/>
                    </a:lnTo>
                    <a:lnTo>
                      <a:pt x="1910" y="1805"/>
                    </a:lnTo>
                    <a:lnTo>
                      <a:pt x="2023" y="1817"/>
                    </a:lnTo>
                    <a:lnTo>
                      <a:pt x="2091" y="1802"/>
                    </a:lnTo>
                    <a:lnTo>
                      <a:pt x="2179" y="1787"/>
                    </a:lnTo>
                    <a:lnTo>
                      <a:pt x="2217" y="1820"/>
                    </a:lnTo>
                    <a:lnTo>
                      <a:pt x="2220" y="1858"/>
                    </a:lnTo>
                    <a:lnTo>
                      <a:pt x="2269" y="1862"/>
                    </a:lnTo>
                    <a:lnTo>
                      <a:pt x="2341" y="1836"/>
                    </a:lnTo>
                    <a:lnTo>
                      <a:pt x="2401" y="1836"/>
                    </a:lnTo>
                    <a:lnTo>
                      <a:pt x="2470" y="1965"/>
                    </a:lnTo>
                    <a:lnTo>
                      <a:pt x="2516" y="1969"/>
                    </a:lnTo>
                    <a:lnTo>
                      <a:pt x="2542" y="2003"/>
                    </a:lnTo>
                    <a:lnTo>
                      <a:pt x="2613" y="2033"/>
                    </a:lnTo>
                    <a:lnTo>
                      <a:pt x="2655" y="2143"/>
                    </a:lnTo>
                    <a:lnTo>
                      <a:pt x="2683" y="2119"/>
                    </a:lnTo>
                    <a:lnTo>
                      <a:pt x="2742" y="2104"/>
                    </a:lnTo>
                    <a:lnTo>
                      <a:pt x="2876" y="2092"/>
                    </a:lnTo>
                    <a:lnTo>
                      <a:pt x="2892" y="2112"/>
                    </a:lnTo>
                    <a:lnTo>
                      <a:pt x="2939" y="2119"/>
                    </a:lnTo>
                    <a:lnTo>
                      <a:pt x="2959" y="2139"/>
                    </a:lnTo>
                    <a:lnTo>
                      <a:pt x="3054" y="2128"/>
                    </a:lnTo>
                    <a:lnTo>
                      <a:pt x="3030" y="2077"/>
                    </a:lnTo>
                    <a:lnTo>
                      <a:pt x="3014" y="2053"/>
                    </a:lnTo>
                    <a:lnTo>
                      <a:pt x="3054" y="2049"/>
                    </a:lnTo>
                    <a:lnTo>
                      <a:pt x="3054" y="1970"/>
                    </a:lnTo>
                    <a:lnTo>
                      <a:pt x="3054" y="1890"/>
                    </a:lnTo>
                    <a:lnTo>
                      <a:pt x="3137" y="1921"/>
                    </a:lnTo>
                    <a:lnTo>
                      <a:pt x="3192" y="1925"/>
                    </a:lnTo>
                    <a:lnTo>
                      <a:pt x="3231" y="1964"/>
                    </a:lnTo>
                    <a:lnTo>
                      <a:pt x="3251" y="2004"/>
                    </a:lnTo>
                    <a:lnTo>
                      <a:pt x="3318" y="2004"/>
                    </a:lnTo>
                    <a:lnTo>
                      <a:pt x="3417" y="2011"/>
                    </a:lnTo>
                    <a:lnTo>
                      <a:pt x="3472" y="2043"/>
                    </a:lnTo>
                    <a:lnTo>
                      <a:pt x="3516" y="2055"/>
                    </a:lnTo>
                    <a:lnTo>
                      <a:pt x="3527" y="2090"/>
                    </a:lnTo>
                    <a:lnTo>
                      <a:pt x="3647" y="2075"/>
                    </a:lnTo>
                    <a:lnTo>
                      <a:pt x="3666" y="2043"/>
                    </a:lnTo>
                    <a:lnTo>
                      <a:pt x="3706" y="2067"/>
                    </a:lnTo>
                    <a:lnTo>
                      <a:pt x="3761" y="2019"/>
                    </a:lnTo>
                    <a:lnTo>
                      <a:pt x="3805" y="2015"/>
                    </a:lnTo>
                    <a:lnTo>
                      <a:pt x="3844" y="2039"/>
                    </a:lnTo>
                    <a:lnTo>
                      <a:pt x="3879" y="2075"/>
                    </a:lnTo>
                    <a:lnTo>
                      <a:pt x="3939" y="2075"/>
                    </a:lnTo>
                    <a:lnTo>
                      <a:pt x="3951" y="1987"/>
                    </a:lnTo>
                    <a:lnTo>
                      <a:pt x="3986" y="1956"/>
                    </a:lnTo>
                    <a:lnTo>
                      <a:pt x="3954" y="1877"/>
                    </a:lnTo>
                    <a:lnTo>
                      <a:pt x="3978" y="1829"/>
                    </a:lnTo>
                    <a:lnTo>
                      <a:pt x="4172" y="1834"/>
                    </a:lnTo>
                    <a:lnTo>
                      <a:pt x="4219" y="1884"/>
                    </a:lnTo>
                    <a:lnTo>
                      <a:pt x="4263" y="1925"/>
                    </a:lnTo>
                    <a:lnTo>
                      <a:pt x="4295" y="1964"/>
                    </a:lnTo>
                    <a:lnTo>
                      <a:pt x="4306" y="2019"/>
                    </a:lnTo>
                    <a:lnTo>
                      <a:pt x="4342" y="2063"/>
                    </a:lnTo>
                    <a:lnTo>
                      <a:pt x="4421" y="2079"/>
                    </a:lnTo>
                    <a:lnTo>
                      <a:pt x="4457" y="2111"/>
                    </a:lnTo>
                    <a:lnTo>
                      <a:pt x="4495" y="2138"/>
                    </a:lnTo>
                    <a:lnTo>
                      <a:pt x="4512" y="2166"/>
                    </a:lnTo>
                    <a:lnTo>
                      <a:pt x="4559" y="2170"/>
                    </a:lnTo>
                    <a:lnTo>
                      <a:pt x="4639" y="2154"/>
                    </a:lnTo>
                    <a:lnTo>
                      <a:pt x="4654" y="2177"/>
                    </a:lnTo>
                    <a:lnTo>
                      <a:pt x="4662" y="2217"/>
                    </a:lnTo>
                    <a:lnTo>
                      <a:pt x="4630" y="2241"/>
                    </a:lnTo>
                    <a:lnTo>
                      <a:pt x="4626" y="2355"/>
                    </a:lnTo>
                    <a:lnTo>
                      <a:pt x="4583" y="2348"/>
                    </a:lnTo>
                    <a:lnTo>
                      <a:pt x="4559" y="2394"/>
                    </a:lnTo>
                    <a:lnTo>
                      <a:pt x="4563" y="2446"/>
                    </a:lnTo>
                    <a:lnTo>
                      <a:pt x="4607" y="2455"/>
                    </a:lnTo>
                    <a:lnTo>
                      <a:pt x="4662" y="2473"/>
                    </a:lnTo>
                    <a:lnTo>
                      <a:pt x="4736" y="2418"/>
                    </a:lnTo>
                    <a:lnTo>
                      <a:pt x="4793" y="2324"/>
                    </a:lnTo>
                    <a:lnTo>
                      <a:pt x="4843" y="2217"/>
                    </a:lnTo>
                    <a:lnTo>
                      <a:pt x="4883" y="2114"/>
                    </a:lnTo>
                    <a:lnTo>
                      <a:pt x="4860" y="2008"/>
                    </a:lnTo>
                    <a:lnTo>
                      <a:pt x="4876" y="1976"/>
                    </a:lnTo>
                    <a:lnTo>
                      <a:pt x="4863" y="1862"/>
                    </a:lnTo>
                    <a:lnTo>
                      <a:pt x="4816" y="1790"/>
                    </a:lnTo>
                    <a:lnTo>
                      <a:pt x="4742" y="1766"/>
                    </a:lnTo>
                    <a:lnTo>
                      <a:pt x="4718" y="1810"/>
                    </a:lnTo>
                    <a:lnTo>
                      <a:pt x="4686" y="1814"/>
                    </a:lnTo>
                    <a:lnTo>
                      <a:pt x="4677" y="1770"/>
                    </a:lnTo>
                    <a:lnTo>
                      <a:pt x="4607" y="1735"/>
                    </a:lnTo>
                    <a:lnTo>
                      <a:pt x="4595" y="1700"/>
                    </a:lnTo>
                    <a:lnTo>
                      <a:pt x="4639" y="1656"/>
                    </a:lnTo>
                    <a:lnTo>
                      <a:pt x="4690" y="1573"/>
                    </a:lnTo>
                    <a:lnTo>
                      <a:pt x="4718" y="1514"/>
                    </a:lnTo>
                    <a:lnTo>
                      <a:pt x="4753" y="1459"/>
                    </a:lnTo>
                    <a:lnTo>
                      <a:pt x="4860" y="1431"/>
                    </a:lnTo>
                    <a:lnTo>
                      <a:pt x="4946" y="1426"/>
                    </a:lnTo>
                    <a:lnTo>
                      <a:pt x="5065" y="1439"/>
                    </a:lnTo>
                    <a:lnTo>
                      <a:pt x="5093" y="1391"/>
                    </a:lnTo>
                    <a:lnTo>
                      <a:pt x="5180" y="1411"/>
                    </a:lnTo>
                    <a:lnTo>
                      <a:pt x="5180" y="1442"/>
                    </a:lnTo>
                    <a:lnTo>
                      <a:pt x="5294" y="1422"/>
                    </a:lnTo>
                    <a:lnTo>
                      <a:pt x="5303" y="1367"/>
                    </a:lnTo>
                    <a:lnTo>
                      <a:pt x="5322" y="1292"/>
                    </a:lnTo>
                    <a:lnTo>
                      <a:pt x="5345" y="1249"/>
                    </a:lnTo>
                    <a:lnTo>
                      <a:pt x="5465" y="1249"/>
                    </a:lnTo>
                    <a:lnTo>
                      <a:pt x="5504" y="1296"/>
                    </a:lnTo>
                    <a:lnTo>
                      <a:pt x="5531" y="1308"/>
                    </a:lnTo>
                    <a:lnTo>
                      <a:pt x="5571" y="1237"/>
                    </a:lnTo>
                    <a:lnTo>
                      <a:pt x="5603" y="1225"/>
                    </a:lnTo>
                    <a:lnTo>
                      <a:pt x="5630" y="1281"/>
                    </a:lnTo>
                    <a:lnTo>
                      <a:pt x="5607" y="1332"/>
                    </a:lnTo>
                    <a:lnTo>
                      <a:pt x="5544" y="1383"/>
                    </a:lnTo>
                    <a:lnTo>
                      <a:pt x="5487" y="1466"/>
                    </a:lnTo>
                    <a:lnTo>
                      <a:pt x="5441" y="1529"/>
                    </a:lnTo>
                    <a:lnTo>
                      <a:pt x="5432" y="1621"/>
                    </a:lnTo>
                    <a:lnTo>
                      <a:pt x="5445" y="1719"/>
                    </a:lnTo>
                    <a:lnTo>
                      <a:pt x="5484" y="1787"/>
                    </a:lnTo>
                    <a:lnTo>
                      <a:pt x="5504" y="1866"/>
                    </a:lnTo>
                    <a:lnTo>
                      <a:pt x="5535" y="1912"/>
                    </a:lnTo>
                    <a:lnTo>
                      <a:pt x="5575" y="1936"/>
                    </a:lnTo>
                    <a:lnTo>
                      <a:pt x="5618" y="1866"/>
                    </a:lnTo>
                    <a:lnTo>
                      <a:pt x="5662" y="1778"/>
                    </a:lnTo>
                    <a:lnTo>
                      <a:pt x="5662" y="1728"/>
                    </a:lnTo>
                    <a:lnTo>
                      <a:pt x="5709" y="1728"/>
                    </a:lnTo>
                    <a:lnTo>
                      <a:pt x="5701" y="1663"/>
                    </a:lnTo>
                    <a:lnTo>
                      <a:pt x="5709" y="1616"/>
                    </a:lnTo>
                    <a:lnTo>
                      <a:pt x="5737" y="1612"/>
                    </a:lnTo>
                    <a:lnTo>
                      <a:pt x="5717" y="1577"/>
                    </a:lnTo>
                    <a:lnTo>
                      <a:pt x="5666" y="1522"/>
                    </a:lnTo>
                    <a:lnTo>
                      <a:pt x="5666" y="1522"/>
                    </a:lnTo>
                    <a:lnTo>
                      <a:pt x="5662" y="1520"/>
                    </a:lnTo>
                    <a:lnTo>
                      <a:pt x="5652" y="1517"/>
                    </a:lnTo>
                    <a:lnTo>
                      <a:pt x="5647" y="1514"/>
                    </a:lnTo>
                    <a:lnTo>
                      <a:pt x="5643" y="1510"/>
                    </a:lnTo>
                    <a:lnTo>
                      <a:pt x="5639" y="1504"/>
                    </a:lnTo>
                    <a:lnTo>
                      <a:pt x="5638" y="1498"/>
                    </a:lnTo>
                    <a:lnTo>
                      <a:pt x="5638" y="1498"/>
                    </a:lnTo>
                    <a:lnTo>
                      <a:pt x="5639" y="1489"/>
                    </a:lnTo>
                    <a:lnTo>
                      <a:pt x="5640" y="1479"/>
                    </a:lnTo>
                    <a:lnTo>
                      <a:pt x="5645" y="1455"/>
                    </a:lnTo>
                    <a:lnTo>
                      <a:pt x="5654" y="1426"/>
                    </a:lnTo>
                    <a:lnTo>
                      <a:pt x="5682" y="1391"/>
                    </a:lnTo>
                    <a:lnTo>
                      <a:pt x="5756" y="1356"/>
                    </a:lnTo>
                    <a:lnTo>
                      <a:pt x="5796" y="1328"/>
                    </a:lnTo>
                    <a:lnTo>
                      <a:pt x="5851" y="1316"/>
                    </a:lnTo>
                    <a:lnTo>
                      <a:pt x="5887" y="1328"/>
                    </a:lnTo>
                    <a:lnTo>
                      <a:pt x="5919" y="1367"/>
                    </a:lnTo>
                    <a:lnTo>
                      <a:pt x="5942" y="1387"/>
                    </a:lnTo>
                    <a:lnTo>
                      <a:pt x="5969" y="1304"/>
                    </a:lnTo>
                    <a:lnTo>
                      <a:pt x="5993" y="1281"/>
                    </a:lnTo>
                    <a:lnTo>
                      <a:pt x="6002" y="1237"/>
                    </a:lnTo>
                    <a:lnTo>
                      <a:pt x="6065" y="1240"/>
                    </a:lnTo>
                    <a:lnTo>
                      <a:pt x="6124" y="1198"/>
                    </a:lnTo>
                    <a:lnTo>
                      <a:pt x="6160" y="1190"/>
                    </a:lnTo>
                    <a:lnTo>
                      <a:pt x="6227" y="1218"/>
                    </a:lnTo>
                    <a:lnTo>
                      <a:pt x="6243" y="1181"/>
                    </a:lnTo>
                    <a:lnTo>
                      <a:pt x="6183" y="1106"/>
                    </a:lnTo>
                    <a:lnTo>
                      <a:pt x="6100" y="1051"/>
                    </a:lnTo>
                    <a:lnTo>
                      <a:pt x="6133" y="1023"/>
                    </a:lnTo>
                    <a:lnTo>
                      <a:pt x="6188" y="988"/>
                    </a:lnTo>
                    <a:lnTo>
                      <a:pt x="6168" y="957"/>
                    </a:lnTo>
                    <a:lnTo>
                      <a:pt x="6168" y="905"/>
                    </a:lnTo>
                    <a:lnTo>
                      <a:pt x="6219" y="889"/>
                    </a:lnTo>
                    <a:lnTo>
                      <a:pt x="6238" y="944"/>
                    </a:lnTo>
                    <a:lnTo>
                      <a:pt x="6254" y="988"/>
                    </a:lnTo>
                    <a:lnTo>
                      <a:pt x="6341" y="992"/>
                    </a:lnTo>
                    <a:lnTo>
                      <a:pt x="6377" y="1027"/>
                    </a:lnTo>
                    <a:lnTo>
                      <a:pt x="6436" y="1032"/>
                    </a:lnTo>
                    <a:lnTo>
                      <a:pt x="6468" y="1078"/>
                    </a:lnTo>
                    <a:lnTo>
                      <a:pt x="6499" y="1091"/>
                    </a:lnTo>
                    <a:lnTo>
                      <a:pt x="6539" y="1051"/>
                    </a:lnTo>
                    <a:lnTo>
                      <a:pt x="6499" y="1004"/>
                    </a:lnTo>
                    <a:lnTo>
                      <a:pt x="6512" y="968"/>
                    </a:lnTo>
                    <a:lnTo>
                      <a:pt x="6547" y="968"/>
                    </a:lnTo>
                    <a:lnTo>
                      <a:pt x="6578" y="953"/>
                    </a:lnTo>
                    <a:lnTo>
                      <a:pt x="6591" y="892"/>
                    </a:lnTo>
                    <a:lnTo>
                      <a:pt x="6503" y="892"/>
                    </a:lnTo>
                    <a:lnTo>
                      <a:pt x="6451" y="861"/>
                    </a:lnTo>
                    <a:lnTo>
                      <a:pt x="6381" y="870"/>
                    </a:lnTo>
                    <a:lnTo>
                      <a:pt x="6361" y="901"/>
                    </a:lnTo>
                    <a:lnTo>
                      <a:pt x="6333" y="850"/>
                    </a:lnTo>
                    <a:lnTo>
                      <a:pt x="6313" y="822"/>
                    </a:lnTo>
                    <a:lnTo>
                      <a:pt x="6247" y="806"/>
                    </a:lnTo>
                    <a:lnTo>
                      <a:pt x="6238" y="767"/>
                    </a:lnTo>
                    <a:lnTo>
                      <a:pt x="6148" y="767"/>
                    </a:lnTo>
                    <a:lnTo>
                      <a:pt x="6109" y="719"/>
                    </a:lnTo>
                    <a:lnTo>
                      <a:pt x="6045" y="688"/>
                    </a:lnTo>
                    <a:lnTo>
                      <a:pt x="5989" y="679"/>
                    </a:lnTo>
                    <a:lnTo>
                      <a:pt x="5927" y="656"/>
                    </a:lnTo>
                    <a:lnTo>
                      <a:pt x="5899" y="636"/>
                    </a:lnTo>
                    <a:lnTo>
                      <a:pt x="5835" y="616"/>
                    </a:lnTo>
                    <a:lnTo>
                      <a:pt x="5752" y="616"/>
                    </a:lnTo>
                    <a:lnTo>
                      <a:pt x="5650" y="605"/>
                    </a:lnTo>
                    <a:lnTo>
                      <a:pt x="5638" y="668"/>
                    </a:lnTo>
                    <a:lnTo>
                      <a:pt x="5590" y="675"/>
                    </a:lnTo>
                    <a:lnTo>
                      <a:pt x="5563" y="644"/>
                    </a:lnTo>
                    <a:lnTo>
                      <a:pt x="5511" y="656"/>
                    </a:lnTo>
                    <a:lnTo>
                      <a:pt x="5445" y="633"/>
                    </a:lnTo>
                    <a:lnTo>
                      <a:pt x="5334" y="644"/>
                    </a:lnTo>
                    <a:lnTo>
                      <a:pt x="5310" y="684"/>
                    </a:lnTo>
                    <a:lnTo>
                      <a:pt x="5270" y="671"/>
                    </a:lnTo>
                    <a:lnTo>
                      <a:pt x="5219" y="629"/>
                    </a:lnTo>
                    <a:lnTo>
                      <a:pt x="5168" y="572"/>
                    </a:lnTo>
                    <a:lnTo>
                      <a:pt x="5042" y="545"/>
                    </a:lnTo>
                    <a:lnTo>
                      <a:pt x="4998" y="557"/>
                    </a:lnTo>
                    <a:lnTo>
                      <a:pt x="4970" y="569"/>
                    </a:lnTo>
                    <a:lnTo>
                      <a:pt x="4898" y="561"/>
                    </a:lnTo>
                    <a:lnTo>
                      <a:pt x="4812" y="513"/>
                    </a:lnTo>
                    <a:lnTo>
                      <a:pt x="4757" y="486"/>
                    </a:lnTo>
                    <a:lnTo>
                      <a:pt x="4745" y="462"/>
                    </a:lnTo>
                    <a:lnTo>
                      <a:pt x="4611" y="462"/>
                    </a:lnTo>
                    <a:lnTo>
                      <a:pt x="4571" y="478"/>
                    </a:lnTo>
                    <a:lnTo>
                      <a:pt x="4532" y="430"/>
                    </a:lnTo>
                    <a:lnTo>
                      <a:pt x="4457" y="430"/>
                    </a:lnTo>
                    <a:lnTo>
                      <a:pt x="4425" y="391"/>
                    </a:lnTo>
                    <a:lnTo>
                      <a:pt x="4381" y="415"/>
                    </a:lnTo>
                    <a:lnTo>
                      <a:pt x="4342" y="443"/>
                    </a:lnTo>
                    <a:lnTo>
                      <a:pt x="4370" y="506"/>
                    </a:lnTo>
                    <a:lnTo>
                      <a:pt x="4311" y="517"/>
                    </a:lnTo>
                    <a:lnTo>
                      <a:pt x="4239" y="506"/>
                    </a:lnTo>
                    <a:lnTo>
                      <a:pt x="4184" y="502"/>
                    </a:lnTo>
                    <a:lnTo>
                      <a:pt x="4148" y="522"/>
                    </a:lnTo>
                    <a:lnTo>
                      <a:pt x="4097" y="498"/>
                    </a:lnTo>
                    <a:lnTo>
                      <a:pt x="4070" y="467"/>
                    </a:lnTo>
                    <a:lnTo>
                      <a:pt x="4061" y="517"/>
                    </a:lnTo>
                    <a:lnTo>
                      <a:pt x="3991" y="526"/>
                    </a:lnTo>
                    <a:lnTo>
                      <a:pt x="3899" y="494"/>
                    </a:lnTo>
                    <a:lnTo>
                      <a:pt x="3844" y="474"/>
                    </a:lnTo>
                    <a:lnTo>
                      <a:pt x="3860" y="443"/>
                    </a:lnTo>
                    <a:lnTo>
                      <a:pt x="3899" y="430"/>
                    </a:lnTo>
                    <a:lnTo>
                      <a:pt x="3868" y="368"/>
                    </a:lnTo>
                    <a:lnTo>
                      <a:pt x="3792" y="340"/>
                    </a:lnTo>
                    <a:lnTo>
                      <a:pt x="3693" y="348"/>
                    </a:lnTo>
                    <a:lnTo>
                      <a:pt x="3662" y="423"/>
                    </a:lnTo>
                    <a:lnTo>
                      <a:pt x="3588" y="395"/>
                    </a:lnTo>
                    <a:lnTo>
                      <a:pt x="3520" y="364"/>
                    </a:lnTo>
                    <a:lnTo>
                      <a:pt x="3417" y="340"/>
                    </a:lnTo>
                    <a:lnTo>
                      <a:pt x="3227" y="340"/>
                    </a:lnTo>
                    <a:lnTo>
                      <a:pt x="3161" y="340"/>
                    </a:lnTo>
                    <a:lnTo>
                      <a:pt x="3093" y="368"/>
                    </a:lnTo>
                    <a:lnTo>
                      <a:pt x="2999" y="399"/>
                    </a:lnTo>
                    <a:lnTo>
                      <a:pt x="3045" y="344"/>
                    </a:lnTo>
                    <a:lnTo>
                      <a:pt x="3141" y="296"/>
                    </a:lnTo>
                    <a:lnTo>
                      <a:pt x="3180" y="276"/>
                    </a:lnTo>
                    <a:lnTo>
                      <a:pt x="3227" y="229"/>
                    </a:lnTo>
                    <a:lnTo>
                      <a:pt x="3235" y="162"/>
                    </a:lnTo>
                    <a:lnTo>
                      <a:pt x="3172" y="134"/>
                    </a:lnTo>
                    <a:lnTo>
                      <a:pt x="3145" y="91"/>
                    </a:lnTo>
                    <a:lnTo>
                      <a:pt x="2994" y="79"/>
                    </a:lnTo>
                    <a:lnTo>
                      <a:pt x="2966" y="110"/>
                    </a:lnTo>
                    <a:lnTo>
                      <a:pt x="2915" y="86"/>
                    </a:lnTo>
                    <a:lnTo>
                      <a:pt x="2896" y="51"/>
                    </a:lnTo>
                    <a:lnTo>
                      <a:pt x="2856" y="20"/>
                    </a:lnTo>
                    <a:lnTo>
                      <a:pt x="2821" y="0"/>
                    </a:lnTo>
                    <a:lnTo>
                      <a:pt x="2745" y="31"/>
                    </a:lnTo>
                    <a:lnTo>
                      <a:pt x="2729" y="91"/>
                    </a:lnTo>
                    <a:lnTo>
                      <a:pt x="2714" y="114"/>
                    </a:lnTo>
                    <a:lnTo>
                      <a:pt x="2749" y="127"/>
                    </a:lnTo>
                    <a:lnTo>
                      <a:pt x="2698" y="154"/>
                    </a:lnTo>
                    <a:lnTo>
                      <a:pt x="2624" y="138"/>
                    </a:lnTo>
                    <a:lnTo>
                      <a:pt x="2572" y="147"/>
                    </a:lnTo>
                    <a:lnTo>
                      <a:pt x="2548" y="169"/>
                    </a:lnTo>
                    <a:lnTo>
                      <a:pt x="2517" y="130"/>
                    </a:lnTo>
                    <a:lnTo>
                      <a:pt x="2473" y="150"/>
                    </a:lnTo>
                    <a:lnTo>
                      <a:pt x="2433" y="138"/>
                    </a:lnTo>
                    <a:lnTo>
                      <a:pt x="2429" y="178"/>
                    </a:lnTo>
                    <a:lnTo>
                      <a:pt x="2350" y="182"/>
                    </a:lnTo>
                    <a:lnTo>
                      <a:pt x="2280" y="189"/>
                    </a:lnTo>
                    <a:lnTo>
                      <a:pt x="2232" y="217"/>
                    </a:lnTo>
                    <a:lnTo>
                      <a:pt x="2180" y="237"/>
                    </a:lnTo>
                    <a:lnTo>
                      <a:pt x="2180" y="276"/>
                    </a:lnTo>
                    <a:lnTo>
                      <a:pt x="2219" y="289"/>
                    </a:lnTo>
                    <a:lnTo>
                      <a:pt x="2232" y="340"/>
                    </a:lnTo>
                    <a:lnTo>
                      <a:pt x="2160" y="331"/>
                    </a:lnTo>
                    <a:lnTo>
                      <a:pt x="2070" y="336"/>
                    </a:lnTo>
                    <a:lnTo>
                      <a:pt x="2018" y="355"/>
                    </a:lnTo>
                    <a:lnTo>
                      <a:pt x="2007" y="407"/>
                    </a:lnTo>
                    <a:lnTo>
                      <a:pt x="2030" y="450"/>
                    </a:lnTo>
                    <a:lnTo>
                      <a:pt x="2070" y="454"/>
                    </a:lnTo>
                    <a:lnTo>
                      <a:pt x="2101" y="494"/>
                    </a:lnTo>
                    <a:lnTo>
                      <a:pt x="2129" y="545"/>
                    </a:lnTo>
                    <a:lnTo>
                      <a:pt x="2125" y="585"/>
                    </a:lnTo>
                    <a:lnTo>
                      <a:pt x="2057" y="517"/>
                    </a:lnTo>
                    <a:lnTo>
                      <a:pt x="1991" y="498"/>
                    </a:lnTo>
                    <a:lnTo>
                      <a:pt x="1959" y="454"/>
                    </a:lnTo>
                    <a:lnTo>
                      <a:pt x="1919" y="458"/>
                    </a:lnTo>
                    <a:lnTo>
                      <a:pt x="1900" y="510"/>
                    </a:lnTo>
                    <a:lnTo>
                      <a:pt x="1919" y="537"/>
                    </a:lnTo>
                    <a:lnTo>
                      <a:pt x="1923" y="565"/>
                    </a:lnTo>
                    <a:lnTo>
                      <a:pt x="1868" y="545"/>
                    </a:lnTo>
                    <a:lnTo>
                      <a:pt x="1812" y="498"/>
                    </a:lnTo>
                    <a:lnTo>
                      <a:pt x="1805" y="438"/>
                    </a:lnTo>
                    <a:lnTo>
                      <a:pt x="1781" y="403"/>
                    </a:lnTo>
                    <a:lnTo>
                      <a:pt x="1753" y="434"/>
                    </a:lnTo>
                    <a:lnTo>
                      <a:pt x="1761" y="482"/>
                    </a:lnTo>
                    <a:lnTo>
                      <a:pt x="1753" y="513"/>
                    </a:lnTo>
                    <a:lnTo>
                      <a:pt x="1761" y="545"/>
                    </a:lnTo>
                    <a:lnTo>
                      <a:pt x="1785" y="553"/>
                    </a:lnTo>
                    <a:lnTo>
                      <a:pt x="1794" y="640"/>
                    </a:lnTo>
                    <a:lnTo>
                      <a:pt x="1801" y="684"/>
                    </a:lnTo>
                    <a:lnTo>
                      <a:pt x="1860" y="692"/>
                    </a:lnTo>
                    <a:lnTo>
                      <a:pt x="1868" y="668"/>
                    </a:lnTo>
                    <a:lnTo>
                      <a:pt x="1912" y="684"/>
                    </a:lnTo>
                    <a:lnTo>
                      <a:pt x="1939" y="695"/>
                    </a:lnTo>
                    <a:lnTo>
                      <a:pt x="1959" y="723"/>
                    </a:lnTo>
                    <a:lnTo>
                      <a:pt x="1971" y="767"/>
                    </a:lnTo>
                    <a:lnTo>
                      <a:pt x="1995" y="786"/>
                    </a:lnTo>
                    <a:lnTo>
                      <a:pt x="2022" y="802"/>
                    </a:lnTo>
                    <a:lnTo>
                      <a:pt x="2022" y="833"/>
                    </a:lnTo>
                    <a:lnTo>
                      <a:pt x="1983" y="810"/>
                    </a:lnTo>
                    <a:lnTo>
                      <a:pt x="1951" y="774"/>
                    </a:lnTo>
                    <a:lnTo>
                      <a:pt x="1904" y="739"/>
                    </a:lnTo>
                    <a:lnTo>
                      <a:pt x="1856" y="739"/>
                    </a:lnTo>
                    <a:lnTo>
                      <a:pt x="1849" y="754"/>
                    </a:lnTo>
                    <a:lnTo>
                      <a:pt x="1840" y="791"/>
                    </a:lnTo>
                    <a:lnTo>
                      <a:pt x="1816" y="842"/>
                    </a:lnTo>
                    <a:lnTo>
                      <a:pt x="1785" y="901"/>
                    </a:lnTo>
                    <a:lnTo>
                      <a:pt x="1733" y="920"/>
                    </a:lnTo>
                    <a:lnTo>
                      <a:pt x="1659" y="898"/>
                    </a:lnTo>
                    <a:lnTo>
                      <a:pt x="1671" y="870"/>
                    </a:lnTo>
                    <a:lnTo>
                      <a:pt x="1718" y="854"/>
                    </a:lnTo>
                    <a:lnTo>
                      <a:pt x="1761" y="830"/>
                    </a:lnTo>
                    <a:lnTo>
                      <a:pt x="1761" y="830"/>
                    </a:lnTo>
                    <a:lnTo>
                      <a:pt x="1770" y="810"/>
                    </a:lnTo>
                    <a:lnTo>
                      <a:pt x="1775" y="793"/>
                    </a:lnTo>
                    <a:lnTo>
                      <a:pt x="1776" y="786"/>
                    </a:lnTo>
                    <a:lnTo>
                      <a:pt x="1777" y="778"/>
                    </a:lnTo>
                    <a:lnTo>
                      <a:pt x="1777" y="778"/>
                    </a:lnTo>
                    <a:lnTo>
                      <a:pt x="1776" y="771"/>
                    </a:lnTo>
                    <a:lnTo>
                      <a:pt x="1774" y="761"/>
                    </a:lnTo>
                    <a:lnTo>
                      <a:pt x="1766" y="737"/>
                    </a:lnTo>
                    <a:lnTo>
                      <a:pt x="1753" y="708"/>
                    </a:lnTo>
                    <a:lnTo>
                      <a:pt x="1737" y="664"/>
                    </a:lnTo>
                    <a:lnTo>
                      <a:pt x="1737" y="629"/>
                    </a:lnTo>
                    <a:lnTo>
                      <a:pt x="1722" y="585"/>
                    </a:lnTo>
                    <a:lnTo>
                      <a:pt x="1710" y="530"/>
                    </a:lnTo>
                    <a:lnTo>
                      <a:pt x="1691" y="450"/>
                    </a:lnTo>
                    <a:lnTo>
                      <a:pt x="1674" y="391"/>
                    </a:lnTo>
                    <a:lnTo>
                      <a:pt x="1635" y="344"/>
                    </a:lnTo>
                    <a:lnTo>
                      <a:pt x="1575" y="351"/>
                    </a:lnTo>
                    <a:lnTo>
                      <a:pt x="1544" y="427"/>
                    </a:lnTo>
                    <a:lnTo>
                      <a:pt x="1532" y="506"/>
                    </a:lnTo>
                    <a:lnTo>
                      <a:pt x="1481" y="537"/>
                    </a:lnTo>
                    <a:lnTo>
                      <a:pt x="1485" y="589"/>
                    </a:lnTo>
                    <a:lnTo>
                      <a:pt x="1516" y="636"/>
                    </a:lnTo>
                    <a:lnTo>
                      <a:pt x="1553" y="688"/>
                    </a:lnTo>
                    <a:lnTo>
                      <a:pt x="1580" y="723"/>
                    </a:lnTo>
                    <a:lnTo>
                      <a:pt x="1591" y="758"/>
                    </a:lnTo>
                    <a:lnTo>
                      <a:pt x="1548" y="774"/>
                    </a:lnTo>
                    <a:lnTo>
                      <a:pt x="1505" y="715"/>
                    </a:lnTo>
                    <a:lnTo>
                      <a:pt x="1430" y="671"/>
                    </a:lnTo>
                    <a:lnTo>
                      <a:pt x="1339" y="648"/>
                    </a:lnTo>
                    <a:lnTo>
                      <a:pt x="1264" y="644"/>
                    </a:lnTo>
                    <a:lnTo>
                      <a:pt x="1244" y="675"/>
                    </a:lnTo>
                    <a:lnTo>
                      <a:pt x="1268" y="692"/>
                    </a:lnTo>
                    <a:lnTo>
                      <a:pt x="1264" y="751"/>
                    </a:lnTo>
                    <a:lnTo>
                      <a:pt x="1224" y="763"/>
                    </a:lnTo>
                    <a:lnTo>
                      <a:pt x="1212" y="712"/>
                    </a:lnTo>
                    <a:lnTo>
                      <a:pt x="1181" y="708"/>
                    </a:lnTo>
                    <a:lnTo>
                      <a:pt x="1148" y="747"/>
                    </a:lnTo>
                    <a:lnTo>
                      <a:pt x="1054" y="747"/>
                    </a:lnTo>
                    <a:lnTo>
                      <a:pt x="1019" y="786"/>
                    </a:lnTo>
                    <a:lnTo>
                      <a:pt x="991" y="739"/>
                    </a:lnTo>
                    <a:lnTo>
                      <a:pt x="959" y="747"/>
                    </a:lnTo>
                    <a:lnTo>
                      <a:pt x="907" y="771"/>
                    </a:lnTo>
                    <a:lnTo>
                      <a:pt x="857" y="791"/>
                    </a:lnTo>
                    <a:lnTo>
                      <a:pt x="793" y="846"/>
                    </a:lnTo>
                    <a:lnTo>
                      <a:pt x="726" y="877"/>
                    </a:lnTo>
                    <a:lnTo>
                      <a:pt x="703" y="833"/>
                    </a:lnTo>
                    <a:lnTo>
                      <a:pt x="703" y="798"/>
                    </a:lnTo>
                    <a:lnTo>
                      <a:pt x="659" y="751"/>
                    </a:lnTo>
                    <a:lnTo>
                      <a:pt x="592" y="758"/>
                    </a:lnTo>
                    <a:lnTo>
                      <a:pt x="607" y="798"/>
                    </a:lnTo>
                    <a:lnTo>
                      <a:pt x="624" y="846"/>
                    </a:lnTo>
                    <a:lnTo>
                      <a:pt x="644" y="889"/>
                    </a:lnTo>
                    <a:lnTo>
                      <a:pt x="647" y="944"/>
                    </a:lnTo>
                    <a:lnTo>
                      <a:pt x="600" y="920"/>
                    </a:lnTo>
                    <a:lnTo>
                      <a:pt x="552" y="913"/>
                    </a:lnTo>
                    <a:lnTo>
                      <a:pt x="524" y="944"/>
                    </a:lnTo>
                    <a:lnTo>
                      <a:pt x="465" y="960"/>
                    </a:lnTo>
                    <a:lnTo>
                      <a:pt x="462" y="999"/>
                    </a:lnTo>
                    <a:lnTo>
                      <a:pt x="497" y="1019"/>
                    </a:lnTo>
                    <a:lnTo>
                      <a:pt x="482" y="1071"/>
                    </a:lnTo>
                    <a:lnTo>
                      <a:pt x="438" y="1071"/>
                    </a:lnTo>
                    <a:lnTo>
                      <a:pt x="438" y="1019"/>
                    </a:lnTo>
                    <a:lnTo>
                      <a:pt x="390" y="999"/>
                    </a:lnTo>
                    <a:lnTo>
                      <a:pt x="347" y="1019"/>
                    </a:lnTo>
                    <a:lnTo>
                      <a:pt x="351" y="1060"/>
                    </a:lnTo>
                    <a:lnTo>
                      <a:pt x="382" y="1071"/>
                    </a:lnTo>
                    <a:lnTo>
                      <a:pt x="394" y="1091"/>
                    </a:lnTo>
                    <a:lnTo>
                      <a:pt x="370" y="1115"/>
                    </a:lnTo>
                    <a:lnTo>
                      <a:pt x="323" y="1078"/>
                    </a:lnTo>
                    <a:lnTo>
                      <a:pt x="287" y="1032"/>
                    </a:lnTo>
                    <a:lnTo>
                      <a:pt x="263" y="984"/>
                    </a:lnTo>
                    <a:lnTo>
                      <a:pt x="252" y="916"/>
                    </a:lnTo>
                    <a:lnTo>
                      <a:pt x="232" y="889"/>
                    </a:lnTo>
                    <a:lnTo>
                      <a:pt x="283" y="905"/>
                    </a:lnTo>
                    <a:lnTo>
                      <a:pt x="362" y="929"/>
                    </a:lnTo>
                    <a:lnTo>
                      <a:pt x="438" y="909"/>
                    </a:lnTo>
                    <a:lnTo>
                      <a:pt x="469" y="877"/>
                    </a:lnTo>
                    <a:lnTo>
                      <a:pt x="489" y="842"/>
                    </a:lnTo>
                    <a:lnTo>
                      <a:pt x="410" y="782"/>
                    </a:lnTo>
                    <a:lnTo>
                      <a:pt x="315" y="739"/>
                    </a:lnTo>
                    <a:lnTo>
                      <a:pt x="217" y="684"/>
                    </a:lnTo>
                    <a:lnTo>
                      <a:pt x="169" y="660"/>
                    </a:lnTo>
                    <a:lnTo>
                      <a:pt x="115" y="694"/>
                    </a:lnTo>
                    <a:lnTo>
                      <a:pt x="64" y="749"/>
                    </a:lnTo>
                    <a:lnTo>
                      <a:pt x="43" y="798"/>
                    </a:lnTo>
                    <a:lnTo>
                      <a:pt x="43" y="849"/>
                    </a:lnTo>
                    <a:lnTo>
                      <a:pt x="60" y="911"/>
                    </a:lnTo>
                    <a:lnTo>
                      <a:pt x="64" y="987"/>
                    </a:lnTo>
                    <a:lnTo>
                      <a:pt x="84" y="1049"/>
                    </a:lnTo>
                    <a:lnTo>
                      <a:pt x="108" y="1121"/>
                    </a:lnTo>
                    <a:lnTo>
                      <a:pt x="130" y="1149"/>
                    </a:lnTo>
                    <a:lnTo>
                      <a:pt x="163" y="1176"/>
                    </a:lnTo>
                    <a:lnTo>
                      <a:pt x="163" y="1176"/>
                    </a:lnTo>
                    <a:lnTo>
                      <a:pt x="128" y="1206"/>
                    </a:lnTo>
                    <a:lnTo>
                      <a:pt x="80" y="1258"/>
                    </a:lnTo>
                    <a:lnTo>
                      <a:pt x="37" y="1309"/>
                    </a:lnTo>
                    <a:lnTo>
                      <a:pt x="25" y="1353"/>
                    </a:lnTo>
                    <a:lnTo>
                      <a:pt x="28" y="1405"/>
                    </a:lnTo>
                    <a:lnTo>
                      <a:pt x="28" y="1405"/>
                    </a:lnTo>
                    <a:lnTo>
                      <a:pt x="0" y="1416"/>
                    </a:lnTo>
                    <a:lnTo>
                      <a:pt x="50" y="1488"/>
                    </a:lnTo>
                    <a:lnTo>
                      <a:pt x="121" y="1552"/>
                    </a:lnTo>
                    <a:lnTo>
                      <a:pt x="247" y="1601"/>
                    </a:lnTo>
                    <a:lnTo>
                      <a:pt x="256" y="1765"/>
                    </a:lnTo>
                    <a:lnTo>
                      <a:pt x="237" y="1784"/>
                    </a:lnTo>
                    <a:lnTo>
                      <a:pt x="217" y="1851"/>
                    </a:lnTo>
                    <a:lnTo>
                      <a:pt x="335" y="1843"/>
                    </a:lnTo>
                    <a:lnTo>
                      <a:pt x="361" y="1911"/>
                    </a:lnTo>
                    <a:lnTo>
                      <a:pt x="541" y="2062"/>
                    </a:lnTo>
                    <a:lnTo>
                      <a:pt x="513" y="2201"/>
                    </a:lnTo>
                    <a:lnTo>
                      <a:pt x="537" y="2225"/>
                    </a:lnTo>
                    <a:lnTo>
                      <a:pt x="489" y="2269"/>
                    </a:lnTo>
                    <a:lnTo>
                      <a:pt x="449" y="2308"/>
                    </a:lnTo>
                    <a:lnTo>
                      <a:pt x="438" y="2339"/>
                    </a:lnTo>
                    <a:lnTo>
                      <a:pt x="497" y="2372"/>
                    </a:lnTo>
                    <a:lnTo>
                      <a:pt x="531" y="2407"/>
                    </a:lnTo>
                    <a:lnTo>
                      <a:pt x="629" y="2350"/>
                    </a:lnTo>
                    <a:lnTo>
                      <a:pt x="685" y="2380"/>
                    </a:lnTo>
                    <a:lnTo>
                      <a:pt x="723" y="2380"/>
                    </a:lnTo>
                    <a:lnTo>
                      <a:pt x="764" y="2418"/>
                    </a:lnTo>
                    <a:lnTo>
                      <a:pt x="809" y="2471"/>
                    </a:lnTo>
                    <a:lnTo>
                      <a:pt x="900" y="2446"/>
                    </a:lnTo>
                    <a:lnTo>
                      <a:pt x="876" y="2383"/>
                    </a:lnTo>
                    <a:lnTo>
                      <a:pt x="900" y="2339"/>
                    </a:lnTo>
                    <a:lnTo>
                      <a:pt x="964" y="2280"/>
                    </a:lnTo>
                    <a:close/>
                  </a:path>
                </a:pathLst>
              </a:custGeom>
              <a:solidFill>
                <a:srgbClr val="EC008C"/>
              </a:solidFill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81" name="Freeform 274"/>
              <p:cNvSpPr>
                <a:spLocks/>
              </p:cNvSpPr>
              <p:nvPr/>
            </p:nvSpPr>
            <p:spPr bwMode="auto">
              <a:xfrm>
                <a:off x="5614457" y="3603933"/>
                <a:ext cx="36923" cy="46149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4" y="8"/>
                  </a:cxn>
                  <a:cxn ang="0">
                    <a:pos x="32" y="0"/>
                  </a:cxn>
                  <a:cxn ang="0">
                    <a:pos x="64" y="79"/>
                  </a:cxn>
                  <a:cxn ang="0">
                    <a:pos x="0" y="75"/>
                  </a:cxn>
                </a:cxnLst>
                <a:rect l="0" t="0" r="r" b="b"/>
                <a:pathLst>
                  <a:path w="64" h="79">
                    <a:moveTo>
                      <a:pt x="0" y="75"/>
                    </a:moveTo>
                    <a:lnTo>
                      <a:pt x="4" y="8"/>
                    </a:lnTo>
                    <a:lnTo>
                      <a:pt x="32" y="0"/>
                    </a:lnTo>
                    <a:lnTo>
                      <a:pt x="64" y="79"/>
                    </a:lnTo>
                    <a:lnTo>
                      <a:pt x="0" y="7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82" name="Freeform 275"/>
              <p:cNvSpPr>
                <a:spLocks/>
              </p:cNvSpPr>
              <p:nvPr/>
            </p:nvSpPr>
            <p:spPr bwMode="auto">
              <a:xfrm>
                <a:off x="4891818" y="2711130"/>
                <a:ext cx="29890" cy="26624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53" y="45"/>
                  </a:cxn>
                  <a:cxn ang="0">
                    <a:pos x="49" y="24"/>
                  </a:cxn>
                  <a:cxn ang="0">
                    <a:pos x="17" y="0"/>
                  </a:cxn>
                  <a:cxn ang="0">
                    <a:pos x="0" y="28"/>
                  </a:cxn>
                </a:cxnLst>
                <a:rect l="0" t="0" r="r" b="b"/>
                <a:pathLst>
                  <a:path w="53" h="45">
                    <a:moveTo>
                      <a:pt x="0" y="28"/>
                    </a:moveTo>
                    <a:lnTo>
                      <a:pt x="53" y="45"/>
                    </a:lnTo>
                    <a:lnTo>
                      <a:pt x="49" y="24"/>
                    </a:lnTo>
                    <a:lnTo>
                      <a:pt x="17" y="0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83" name="Freeform 276"/>
              <p:cNvSpPr>
                <a:spLocks/>
              </p:cNvSpPr>
              <p:nvPr/>
            </p:nvSpPr>
            <p:spPr bwMode="auto">
              <a:xfrm>
                <a:off x="5069401" y="2989798"/>
                <a:ext cx="87912" cy="108272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54" y="0"/>
                  </a:cxn>
                  <a:cxn ang="0">
                    <a:pos x="97" y="23"/>
                  </a:cxn>
                  <a:cxn ang="0">
                    <a:pos x="151" y="111"/>
                  </a:cxn>
                  <a:cxn ang="0">
                    <a:pos x="142" y="145"/>
                  </a:cxn>
                  <a:cxn ang="0">
                    <a:pos x="123" y="184"/>
                  </a:cxn>
                  <a:cxn ang="0">
                    <a:pos x="103" y="152"/>
                  </a:cxn>
                  <a:cxn ang="0">
                    <a:pos x="91" y="177"/>
                  </a:cxn>
                  <a:cxn ang="0">
                    <a:pos x="67" y="120"/>
                  </a:cxn>
                  <a:cxn ang="0">
                    <a:pos x="62" y="68"/>
                  </a:cxn>
                  <a:cxn ang="0">
                    <a:pos x="0" y="5"/>
                  </a:cxn>
                </a:cxnLst>
                <a:rect l="0" t="0" r="r" b="b"/>
                <a:pathLst>
                  <a:path w="151" h="184">
                    <a:moveTo>
                      <a:pt x="0" y="5"/>
                    </a:moveTo>
                    <a:lnTo>
                      <a:pt x="54" y="0"/>
                    </a:lnTo>
                    <a:lnTo>
                      <a:pt x="97" y="23"/>
                    </a:lnTo>
                    <a:lnTo>
                      <a:pt x="151" y="111"/>
                    </a:lnTo>
                    <a:lnTo>
                      <a:pt x="142" y="145"/>
                    </a:lnTo>
                    <a:lnTo>
                      <a:pt x="123" y="184"/>
                    </a:lnTo>
                    <a:lnTo>
                      <a:pt x="103" y="152"/>
                    </a:lnTo>
                    <a:lnTo>
                      <a:pt x="91" y="177"/>
                    </a:lnTo>
                    <a:lnTo>
                      <a:pt x="67" y="120"/>
                    </a:lnTo>
                    <a:lnTo>
                      <a:pt x="62" y="68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84" name="Freeform 277"/>
              <p:cNvSpPr>
                <a:spLocks/>
              </p:cNvSpPr>
              <p:nvPr/>
            </p:nvSpPr>
            <p:spPr bwMode="auto">
              <a:xfrm>
                <a:off x="4691379" y="2858451"/>
                <a:ext cx="193407" cy="108272"/>
              </a:xfrm>
              <a:custGeom>
                <a:avLst/>
                <a:gdLst/>
                <a:ahLst/>
                <a:cxnLst>
                  <a:cxn ang="0">
                    <a:pos x="0" y="50"/>
                  </a:cxn>
                  <a:cxn ang="0">
                    <a:pos x="127" y="0"/>
                  </a:cxn>
                  <a:cxn ang="0">
                    <a:pos x="171" y="28"/>
                  </a:cxn>
                  <a:cxn ang="0">
                    <a:pos x="279" y="65"/>
                  </a:cxn>
                  <a:cxn ang="0">
                    <a:pos x="329" y="93"/>
                  </a:cxn>
                  <a:cxn ang="0">
                    <a:pos x="242" y="151"/>
                  </a:cxn>
                  <a:cxn ang="0">
                    <a:pos x="213" y="183"/>
                  </a:cxn>
                  <a:cxn ang="0">
                    <a:pos x="185" y="167"/>
                  </a:cxn>
                  <a:cxn ang="0">
                    <a:pos x="188" y="137"/>
                  </a:cxn>
                  <a:cxn ang="0">
                    <a:pos x="148" y="133"/>
                  </a:cxn>
                  <a:cxn ang="0">
                    <a:pos x="139" y="158"/>
                  </a:cxn>
                  <a:cxn ang="0">
                    <a:pos x="107" y="162"/>
                  </a:cxn>
                  <a:cxn ang="0">
                    <a:pos x="72" y="131"/>
                  </a:cxn>
                  <a:cxn ang="0">
                    <a:pos x="0" y="50"/>
                  </a:cxn>
                </a:cxnLst>
                <a:rect l="0" t="0" r="r" b="b"/>
                <a:pathLst>
                  <a:path w="329" h="183">
                    <a:moveTo>
                      <a:pt x="0" y="50"/>
                    </a:moveTo>
                    <a:lnTo>
                      <a:pt x="127" y="0"/>
                    </a:lnTo>
                    <a:lnTo>
                      <a:pt x="171" y="28"/>
                    </a:lnTo>
                    <a:lnTo>
                      <a:pt x="279" y="65"/>
                    </a:lnTo>
                    <a:lnTo>
                      <a:pt x="329" y="93"/>
                    </a:lnTo>
                    <a:lnTo>
                      <a:pt x="242" y="151"/>
                    </a:lnTo>
                    <a:lnTo>
                      <a:pt x="213" y="183"/>
                    </a:lnTo>
                    <a:lnTo>
                      <a:pt x="185" y="167"/>
                    </a:lnTo>
                    <a:lnTo>
                      <a:pt x="188" y="137"/>
                    </a:lnTo>
                    <a:lnTo>
                      <a:pt x="148" y="133"/>
                    </a:lnTo>
                    <a:lnTo>
                      <a:pt x="139" y="158"/>
                    </a:lnTo>
                    <a:lnTo>
                      <a:pt x="107" y="162"/>
                    </a:lnTo>
                    <a:lnTo>
                      <a:pt x="72" y="131"/>
                    </a:lnTo>
                    <a:lnTo>
                      <a:pt x="0" y="5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85" name="Freeform 278"/>
              <p:cNvSpPr>
                <a:spLocks/>
              </p:cNvSpPr>
              <p:nvPr/>
            </p:nvSpPr>
            <p:spPr bwMode="auto">
              <a:xfrm>
                <a:off x="4816214" y="2908150"/>
                <a:ext cx="154725" cy="78098"/>
              </a:xfrm>
              <a:custGeom>
                <a:avLst/>
                <a:gdLst/>
                <a:ahLst/>
                <a:cxnLst>
                  <a:cxn ang="0">
                    <a:pos x="116" y="8"/>
                  </a:cxn>
                  <a:cxn ang="0">
                    <a:pos x="264" y="0"/>
                  </a:cxn>
                  <a:cxn ang="0">
                    <a:pos x="249" y="130"/>
                  </a:cxn>
                  <a:cxn ang="0">
                    <a:pos x="213" y="100"/>
                  </a:cxn>
                  <a:cxn ang="0">
                    <a:pos x="189" y="91"/>
                  </a:cxn>
                  <a:cxn ang="0">
                    <a:pos x="113" y="107"/>
                  </a:cxn>
                  <a:cxn ang="0">
                    <a:pos x="62" y="107"/>
                  </a:cxn>
                  <a:cxn ang="0">
                    <a:pos x="0" y="98"/>
                  </a:cxn>
                  <a:cxn ang="0">
                    <a:pos x="29" y="66"/>
                  </a:cxn>
                  <a:cxn ang="0">
                    <a:pos x="116" y="8"/>
                  </a:cxn>
                </a:cxnLst>
                <a:rect l="0" t="0" r="r" b="b"/>
                <a:pathLst>
                  <a:path w="264" h="130">
                    <a:moveTo>
                      <a:pt x="116" y="8"/>
                    </a:moveTo>
                    <a:lnTo>
                      <a:pt x="264" y="0"/>
                    </a:lnTo>
                    <a:lnTo>
                      <a:pt x="249" y="130"/>
                    </a:lnTo>
                    <a:lnTo>
                      <a:pt x="213" y="100"/>
                    </a:lnTo>
                    <a:lnTo>
                      <a:pt x="189" y="91"/>
                    </a:lnTo>
                    <a:lnTo>
                      <a:pt x="113" y="107"/>
                    </a:lnTo>
                    <a:lnTo>
                      <a:pt x="62" y="107"/>
                    </a:lnTo>
                    <a:lnTo>
                      <a:pt x="0" y="98"/>
                    </a:lnTo>
                    <a:lnTo>
                      <a:pt x="29" y="66"/>
                    </a:lnTo>
                    <a:lnTo>
                      <a:pt x="116" y="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86" name="Freeform 279"/>
              <p:cNvSpPr>
                <a:spLocks/>
              </p:cNvSpPr>
              <p:nvPr/>
            </p:nvSpPr>
            <p:spPr bwMode="auto">
              <a:xfrm>
                <a:off x="5301489" y="3529385"/>
                <a:ext cx="560880" cy="539587"/>
              </a:xfrm>
              <a:custGeom>
                <a:avLst/>
                <a:gdLst/>
                <a:ahLst/>
                <a:cxnLst>
                  <a:cxn ang="0">
                    <a:pos x="499" y="225"/>
                  </a:cxn>
                  <a:cxn ang="0">
                    <a:pos x="533" y="201"/>
                  </a:cxn>
                  <a:cxn ang="0">
                    <a:pos x="597" y="205"/>
                  </a:cxn>
                  <a:cxn ang="0">
                    <a:pos x="597" y="205"/>
                  </a:cxn>
                  <a:cxn ang="0">
                    <a:pos x="649" y="260"/>
                  </a:cxn>
                  <a:cxn ang="0">
                    <a:pos x="712" y="324"/>
                  </a:cxn>
                  <a:cxn ang="0">
                    <a:pos x="719" y="383"/>
                  </a:cxn>
                  <a:cxn ang="0">
                    <a:pos x="743" y="403"/>
                  </a:cxn>
                  <a:cxn ang="0">
                    <a:pos x="778" y="510"/>
                  </a:cxn>
                  <a:cxn ang="0">
                    <a:pos x="918" y="517"/>
                  </a:cxn>
                  <a:cxn ang="0">
                    <a:pos x="956" y="573"/>
                  </a:cxn>
                  <a:cxn ang="0">
                    <a:pos x="925" y="699"/>
                  </a:cxn>
                  <a:cxn ang="0">
                    <a:pos x="794" y="727"/>
                  </a:cxn>
                  <a:cxn ang="0">
                    <a:pos x="660" y="751"/>
                  </a:cxn>
                  <a:cxn ang="0">
                    <a:pos x="620" y="797"/>
                  </a:cxn>
                  <a:cxn ang="0">
                    <a:pos x="605" y="865"/>
                  </a:cxn>
                  <a:cxn ang="0">
                    <a:pos x="546" y="913"/>
                  </a:cxn>
                  <a:cxn ang="0">
                    <a:pos x="546" y="873"/>
                  </a:cxn>
                  <a:cxn ang="0">
                    <a:pos x="546" y="841"/>
                  </a:cxn>
                  <a:cxn ang="0">
                    <a:pos x="526" y="834"/>
                  </a:cxn>
                  <a:cxn ang="0">
                    <a:pos x="471" y="830"/>
                  </a:cxn>
                  <a:cxn ang="0">
                    <a:pos x="419" y="834"/>
                  </a:cxn>
                  <a:cxn ang="0">
                    <a:pos x="384" y="853"/>
                  </a:cxn>
                  <a:cxn ang="0">
                    <a:pos x="332" y="794"/>
                  </a:cxn>
                  <a:cxn ang="0">
                    <a:pos x="316" y="738"/>
                  </a:cxn>
                  <a:cxn ang="0">
                    <a:pos x="285" y="691"/>
                  </a:cxn>
                  <a:cxn ang="0">
                    <a:pos x="230" y="620"/>
                  </a:cxn>
                  <a:cxn ang="0">
                    <a:pos x="202" y="569"/>
                  </a:cxn>
                  <a:cxn ang="0">
                    <a:pos x="171" y="470"/>
                  </a:cxn>
                  <a:cxn ang="0">
                    <a:pos x="119" y="387"/>
                  </a:cxn>
                  <a:cxn ang="0">
                    <a:pos x="55" y="328"/>
                  </a:cxn>
                  <a:cxn ang="0">
                    <a:pos x="47" y="256"/>
                  </a:cxn>
                  <a:cxn ang="0">
                    <a:pos x="9" y="232"/>
                  </a:cxn>
                  <a:cxn ang="0">
                    <a:pos x="0" y="181"/>
                  </a:cxn>
                  <a:cxn ang="0">
                    <a:pos x="55" y="181"/>
                  </a:cxn>
                  <a:cxn ang="0">
                    <a:pos x="95" y="142"/>
                  </a:cxn>
                  <a:cxn ang="0">
                    <a:pos x="134" y="110"/>
                  </a:cxn>
                  <a:cxn ang="0">
                    <a:pos x="134" y="46"/>
                  </a:cxn>
                  <a:cxn ang="0">
                    <a:pos x="186" y="4"/>
                  </a:cxn>
                  <a:cxn ang="0">
                    <a:pos x="202" y="0"/>
                  </a:cxn>
                  <a:cxn ang="0">
                    <a:pos x="233" y="23"/>
                  </a:cxn>
                  <a:cxn ang="0">
                    <a:pos x="265" y="46"/>
                  </a:cxn>
                  <a:cxn ang="0">
                    <a:pos x="316" y="43"/>
                  </a:cxn>
                  <a:cxn ang="0">
                    <a:pos x="348" y="94"/>
                  </a:cxn>
                  <a:cxn ang="0">
                    <a:pos x="384" y="107"/>
                  </a:cxn>
                  <a:cxn ang="0">
                    <a:pos x="423" y="177"/>
                  </a:cxn>
                  <a:cxn ang="0">
                    <a:pos x="499" y="225"/>
                  </a:cxn>
                </a:cxnLst>
                <a:rect l="0" t="0" r="r" b="b"/>
                <a:pathLst>
                  <a:path w="956" h="913">
                    <a:moveTo>
                      <a:pt x="499" y="225"/>
                    </a:moveTo>
                    <a:lnTo>
                      <a:pt x="533" y="201"/>
                    </a:lnTo>
                    <a:lnTo>
                      <a:pt x="597" y="205"/>
                    </a:lnTo>
                    <a:lnTo>
                      <a:pt x="597" y="205"/>
                    </a:lnTo>
                    <a:lnTo>
                      <a:pt x="649" y="260"/>
                    </a:lnTo>
                    <a:lnTo>
                      <a:pt x="712" y="324"/>
                    </a:lnTo>
                    <a:lnTo>
                      <a:pt x="719" y="383"/>
                    </a:lnTo>
                    <a:lnTo>
                      <a:pt x="743" y="403"/>
                    </a:lnTo>
                    <a:lnTo>
                      <a:pt x="778" y="510"/>
                    </a:lnTo>
                    <a:lnTo>
                      <a:pt x="918" y="517"/>
                    </a:lnTo>
                    <a:lnTo>
                      <a:pt x="956" y="573"/>
                    </a:lnTo>
                    <a:lnTo>
                      <a:pt x="925" y="699"/>
                    </a:lnTo>
                    <a:lnTo>
                      <a:pt x="794" y="727"/>
                    </a:lnTo>
                    <a:lnTo>
                      <a:pt x="660" y="751"/>
                    </a:lnTo>
                    <a:lnTo>
                      <a:pt x="620" y="797"/>
                    </a:lnTo>
                    <a:lnTo>
                      <a:pt x="605" y="865"/>
                    </a:lnTo>
                    <a:lnTo>
                      <a:pt x="546" y="913"/>
                    </a:lnTo>
                    <a:lnTo>
                      <a:pt x="546" y="873"/>
                    </a:lnTo>
                    <a:lnTo>
                      <a:pt x="546" y="841"/>
                    </a:lnTo>
                    <a:lnTo>
                      <a:pt x="526" y="834"/>
                    </a:lnTo>
                    <a:lnTo>
                      <a:pt x="471" y="830"/>
                    </a:lnTo>
                    <a:lnTo>
                      <a:pt x="419" y="834"/>
                    </a:lnTo>
                    <a:lnTo>
                      <a:pt x="384" y="853"/>
                    </a:lnTo>
                    <a:lnTo>
                      <a:pt x="332" y="794"/>
                    </a:lnTo>
                    <a:lnTo>
                      <a:pt x="316" y="738"/>
                    </a:lnTo>
                    <a:lnTo>
                      <a:pt x="285" y="691"/>
                    </a:lnTo>
                    <a:lnTo>
                      <a:pt x="230" y="620"/>
                    </a:lnTo>
                    <a:lnTo>
                      <a:pt x="202" y="569"/>
                    </a:lnTo>
                    <a:lnTo>
                      <a:pt x="171" y="470"/>
                    </a:lnTo>
                    <a:lnTo>
                      <a:pt x="119" y="387"/>
                    </a:lnTo>
                    <a:lnTo>
                      <a:pt x="55" y="328"/>
                    </a:lnTo>
                    <a:lnTo>
                      <a:pt x="47" y="256"/>
                    </a:lnTo>
                    <a:lnTo>
                      <a:pt x="9" y="232"/>
                    </a:lnTo>
                    <a:lnTo>
                      <a:pt x="0" y="181"/>
                    </a:lnTo>
                    <a:lnTo>
                      <a:pt x="55" y="181"/>
                    </a:lnTo>
                    <a:lnTo>
                      <a:pt x="95" y="142"/>
                    </a:lnTo>
                    <a:lnTo>
                      <a:pt x="134" y="110"/>
                    </a:lnTo>
                    <a:lnTo>
                      <a:pt x="134" y="46"/>
                    </a:lnTo>
                    <a:lnTo>
                      <a:pt x="186" y="4"/>
                    </a:lnTo>
                    <a:lnTo>
                      <a:pt x="202" y="0"/>
                    </a:lnTo>
                    <a:lnTo>
                      <a:pt x="233" y="23"/>
                    </a:lnTo>
                    <a:lnTo>
                      <a:pt x="265" y="46"/>
                    </a:lnTo>
                    <a:lnTo>
                      <a:pt x="316" y="43"/>
                    </a:lnTo>
                    <a:lnTo>
                      <a:pt x="348" y="94"/>
                    </a:lnTo>
                    <a:lnTo>
                      <a:pt x="384" y="107"/>
                    </a:lnTo>
                    <a:lnTo>
                      <a:pt x="423" y="177"/>
                    </a:lnTo>
                    <a:lnTo>
                      <a:pt x="499" y="225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87" name="Freeform 280"/>
              <p:cNvSpPr>
                <a:spLocks/>
              </p:cNvSpPr>
              <p:nvPr/>
            </p:nvSpPr>
            <p:spPr bwMode="auto">
              <a:xfrm>
                <a:off x="7045667" y="3845327"/>
                <a:ext cx="198682" cy="280443"/>
              </a:xfrm>
              <a:custGeom>
                <a:avLst/>
                <a:gdLst/>
                <a:ahLst/>
                <a:cxnLst>
                  <a:cxn ang="0">
                    <a:pos x="59" y="59"/>
                  </a:cxn>
                  <a:cxn ang="0">
                    <a:pos x="59" y="15"/>
                  </a:cxn>
                  <a:cxn ang="0">
                    <a:pos x="94" y="0"/>
                  </a:cxn>
                  <a:cxn ang="0">
                    <a:pos x="121" y="70"/>
                  </a:cxn>
                  <a:cxn ang="0">
                    <a:pos x="200" y="98"/>
                  </a:cxn>
                  <a:cxn ang="0">
                    <a:pos x="204" y="145"/>
                  </a:cxn>
                  <a:cxn ang="0">
                    <a:pos x="197" y="180"/>
                  </a:cxn>
                  <a:cxn ang="0">
                    <a:pos x="300" y="319"/>
                  </a:cxn>
                  <a:cxn ang="0">
                    <a:pos x="339" y="347"/>
                  </a:cxn>
                  <a:cxn ang="0">
                    <a:pos x="339" y="438"/>
                  </a:cxn>
                  <a:cxn ang="0">
                    <a:pos x="291" y="473"/>
                  </a:cxn>
                  <a:cxn ang="0">
                    <a:pos x="259" y="438"/>
                  </a:cxn>
                  <a:cxn ang="0">
                    <a:pos x="259" y="363"/>
                  </a:cxn>
                  <a:cxn ang="0">
                    <a:pos x="236" y="359"/>
                  </a:cxn>
                  <a:cxn ang="0">
                    <a:pos x="160" y="221"/>
                  </a:cxn>
                  <a:cxn ang="0">
                    <a:pos x="125" y="252"/>
                  </a:cxn>
                  <a:cxn ang="0">
                    <a:pos x="77" y="193"/>
                  </a:cxn>
                  <a:cxn ang="0">
                    <a:pos x="22" y="157"/>
                  </a:cxn>
                  <a:cxn ang="0">
                    <a:pos x="0" y="62"/>
                  </a:cxn>
                  <a:cxn ang="0">
                    <a:pos x="59" y="59"/>
                  </a:cxn>
                </a:cxnLst>
                <a:rect l="0" t="0" r="r" b="b"/>
                <a:pathLst>
                  <a:path w="339" h="473">
                    <a:moveTo>
                      <a:pt x="59" y="59"/>
                    </a:moveTo>
                    <a:lnTo>
                      <a:pt x="59" y="15"/>
                    </a:lnTo>
                    <a:lnTo>
                      <a:pt x="94" y="0"/>
                    </a:lnTo>
                    <a:lnTo>
                      <a:pt x="121" y="70"/>
                    </a:lnTo>
                    <a:lnTo>
                      <a:pt x="200" y="98"/>
                    </a:lnTo>
                    <a:lnTo>
                      <a:pt x="204" y="145"/>
                    </a:lnTo>
                    <a:lnTo>
                      <a:pt x="197" y="180"/>
                    </a:lnTo>
                    <a:lnTo>
                      <a:pt x="300" y="319"/>
                    </a:lnTo>
                    <a:lnTo>
                      <a:pt x="339" y="347"/>
                    </a:lnTo>
                    <a:lnTo>
                      <a:pt x="339" y="438"/>
                    </a:lnTo>
                    <a:lnTo>
                      <a:pt x="291" y="473"/>
                    </a:lnTo>
                    <a:lnTo>
                      <a:pt x="259" y="438"/>
                    </a:lnTo>
                    <a:lnTo>
                      <a:pt x="259" y="363"/>
                    </a:lnTo>
                    <a:lnTo>
                      <a:pt x="236" y="359"/>
                    </a:lnTo>
                    <a:lnTo>
                      <a:pt x="160" y="221"/>
                    </a:lnTo>
                    <a:lnTo>
                      <a:pt x="125" y="252"/>
                    </a:lnTo>
                    <a:lnTo>
                      <a:pt x="77" y="193"/>
                    </a:lnTo>
                    <a:lnTo>
                      <a:pt x="22" y="157"/>
                    </a:lnTo>
                    <a:lnTo>
                      <a:pt x="0" y="62"/>
                    </a:lnTo>
                    <a:lnTo>
                      <a:pt x="59" y="59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88" name="Freeform 281"/>
              <p:cNvSpPr>
                <a:spLocks/>
              </p:cNvSpPr>
              <p:nvPr/>
            </p:nvSpPr>
            <p:spPr bwMode="auto">
              <a:xfrm>
                <a:off x="5719951" y="3721080"/>
                <a:ext cx="158242" cy="11359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59"/>
                  </a:cxn>
                  <a:cxn ang="0">
                    <a:pos x="25" y="78"/>
                  </a:cxn>
                  <a:cxn ang="0">
                    <a:pos x="67" y="186"/>
                  </a:cxn>
                  <a:cxn ang="0">
                    <a:pos x="206" y="193"/>
                  </a:cxn>
                  <a:cxn ang="0">
                    <a:pos x="271" y="90"/>
                  </a:cxn>
                  <a:cxn ang="0">
                    <a:pos x="256" y="28"/>
                  </a:cxn>
                  <a:cxn ang="0">
                    <a:pos x="186" y="114"/>
                  </a:cxn>
                  <a:cxn ang="0">
                    <a:pos x="96" y="131"/>
                  </a:cxn>
                  <a:cxn ang="0">
                    <a:pos x="32" y="79"/>
                  </a:cxn>
                  <a:cxn ang="0">
                    <a:pos x="45" y="28"/>
                  </a:cxn>
                  <a:cxn ang="0">
                    <a:pos x="30" y="5"/>
                  </a:cxn>
                  <a:cxn ang="0">
                    <a:pos x="0" y="0"/>
                  </a:cxn>
                </a:cxnLst>
                <a:rect l="0" t="0" r="r" b="b"/>
                <a:pathLst>
                  <a:path w="271" h="193">
                    <a:moveTo>
                      <a:pt x="0" y="0"/>
                    </a:moveTo>
                    <a:lnTo>
                      <a:pt x="8" y="59"/>
                    </a:lnTo>
                    <a:lnTo>
                      <a:pt x="25" y="78"/>
                    </a:lnTo>
                    <a:lnTo>
                      <a:pt x="67" y="186"/>
                    </a:lnTo>
                    <a:lnTo>
                      <a:pt x="206" y="193"/>
                    </a:lnTo>
                    <a:lnTo>
                      <a:pt x="271" y="90"/>
                    </a:lnTo>
                    <a:lnTo>
                      <a:pt x="256" y="28"/>
                    </a:lnTo>
                    <a:lnTo>
                      <a:pt x="186" y="114"/>
                    </a:lnTo>
                    <a:lnTo>
                      <a:pt x="96" y="131"/>
                    </a:lnTo>
                    <a:lnTo>
                      <a:pt x="32" y="79"/>
                    </a:lnTo>
                    <a:lnTo>
                      <a:pt x="45" y="28"/>
                    </a:lnTo>
                    <a:lnTo>
                      <a:pt x="30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89" name="Freeform 282"/>
              <p:cNvSpPr>
                <a:spLocks/>
              </p:cNvSpPr>
              <p:nvPr/>
            </p:nvSpPr>
            <p:spPr bwMode="auto">
              <a:xfrm>
                <a:off x="4522587" y="2789228"/>
                <a:ext cx="59780" cy="63898"/>
              </a:xfrm>
              <a:custGeom>
                <a:avLst/>
                <a:gdLst/>
                <a:ahLst/>
                <a:cxnLst>
                  <a:cxn ang="0">
                    <a:pos x="29" y="109"/>
                  </a:cxn>
                  <a:cxn ang="0">
                    <a:pos x="0" y="65"/>
                  </a:cxn>
                  <a:cxn ang="0">
                    <a:pos x="16" y="41"/>
                  </a:cxn>
                  <a:cxn ang="0">
                    <a:pos x="46" y="58"/>
                  </a:cxn>
                  <a:cxn ang="0">
                    <a:pos x="49" y="11"/>
                  </a:cxn>
                  <a:cxn ang="0">
                    <a:pos x="80" y="0"/>
                  </a:cxn>
                  <a:cxn ang="0">
                    <a:pos x="101" y="35"/>
                  </a:cxn>
                  <a:cxn ang="0">
                    <a:pos x="87" y="74"/>
                  </a:cxn>
                  <a:cxn ang="0">
                    <a:pos x="54" y="87"/>
                  </a:cxn>
                  <a:cxn ang="0">
                    <a:pos x="29" y="109"/>
                  </a:cxn>
                </a:cxnLst>
                <a:rect l="0" t="0" r="r" b="b"/>
                <a:pathLst>
                  <a:path w="101" h="109">
                    <a:moveTo>
                      <a:pt x="29" y="109"/>
                    </a:moveTo>
                    <a:lnTo>
                      <a:pt x="0" y="65"/>
                    </a:lnTo>
                    <a:lnTo>
                      <a:pt x="16" y="41"/>
                    </a:lnTo>
                    <a:lnTo>
                      <a:pt x="46" y="58"/>
                    </a:lnTo>
                    <a:lnTo>
                      <a:pt x="49" y="11"/>
                    </a:lnTo>
                    <a:lnTo>
                      <a:pt x="80" y="0"/>
                    </a:lnTo>
                    <a:lnTo>
                      <a:pt x="101" y="35"/>
                    </a:lnTo>
                    <a:lnTo>
                      <a:pt x="87" y="74"/>
                    </a:lnTo>
                    <a:lnTo>
                      <a:pt x="54" y="87"/>
                    </a:lnTo>
                    <a:lnTo>
                      <a:pt x="29" y="109"/>
                    </a:lnTo>
                    <a:close/>
                  </a:path>
                </a:pathLst>
              </a:custGeom>
              <a:solidFill>
                <a:srgbClr val="EC008C"/>
              </a:solidFill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90" name="Freeform 283"/>
              <p:cNvSpPr>
                <a:spLocks/>
              </p:cNvSpPr>
              <p:nvPr/>
            </p:nvSpPr>
            <p:spPr bwMode="auto">
              <a:xfrm>
                <a:off x="4559510" y="2988023"/>
                <a:ext cx="93187" cy="60349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9" y="40"/>
                  </a:cxn>
                  <a:cxn ang="0">
                    <a:pos x="29" y="12"/>
                  </a:cxn>
                  <a:cxn ang="0">
                    <a:pos x="60" y="3"/>
                  </a:cxn>
                  <a:cxn ang="0">
                    <a:pos x="89" y="10"/>
                  </a:cxn>
                  <a:cxn ang="0">
                    <a:pos x="119" y="0"/>
                  </a:cxn>
                  <a:cxn ang="0">
                    <a:pos x="152" y="18"/>
                  </a:cxn>
                  <a:cxn ang="0">
                    <a:pos x="158" y="51"/>
                  </a:cxn>
                  <a:cxn ang="0">
                    <a:pos x="142" y="90"/>
                  </a:cxn>
                  <a:cxn ang="0">
                    <a:pos x="119" y="80"/>
                  </a:cxn>
                  <a:cxn ang="0">
                    <a:pos x="109" y="101"/>
                  </a:cxn>
                  <a:cxn ang="0">
                    <a:pos x="86" y="76"/>
                  </a:cxn>
                  <a:cxn ang="0">
                    <a:pos x="74" y="96"/>
                  </a:cxn>
                  <a:cxn ang="0">
                    <a:pos x="29" y="96"/>
                  </a:cxn>
                  <a:cxn ang="0">
                    <a:pos x="0" y="76"/>
                  </a:cxn>
                </a:cxnLst>
                <a:rect l="0" t="0" r="r" b="b"/>
                <a:pathLst>
                  <a:path w="158" h="101">
                    <a:moveTo>
                      <a:pt x="0" y="76"/>
                    </a:moveTo>
                    <a:lnTo>
                      <a:pt x="9" y="40"/>
                    </a:lnTo>
                    <a:lnTo>
                      <a:pt x="29" y="12"/>
                    </a:lnTo>
                    <a:lnTo>
                      <a:pt x="60" y="3"/>
                    </a:lnTo>
                    <a:lnTo>
                      <a:pt x="89" y="10"/>
                    </a:lnTo>
                    <a:lnTo>
                      <a:pt x="119" y="0"/>
                    </a:lnTo>
                    <a:lnTo>
                      <a:pt x="152" y="18"/>
                    </a:lnTo>
                    <a:lnTo>
                      <a:pt x="158" y="51"/>
                    </a:lnTo>
                    <a:lnTo>
                      <a:pt x="142" y="90"/>
                    </a:lnTo>
                    <a:lnTo>
                      <a:pt x="119" y="80"/>
                    </a:lnTo>
                    <a:lnTo>
                      <a:pt x="109" y="101"/>
                    </a:lnTo>
                    <a:lnTo>
                      <a:pt x="86" y="76"/>
                    </a:lnTo>
                    <a:lnTo>
                      <a:pt x="74" y="96"/>
                    </a:lnTo>
                    <a:lnTo>
                      <a:pt x="29" y="96"/>
                    </a:lnTo>
                    <a:lnTo>
                      <a:pt x="0" y="7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91" name="Freeform 284"/>
              <p:cNvSpPr>
                <a:spLocks/>
              </p:cNvSpPr>
              <p:nvPr/>
            </p:nvSpPr>
            <p:spPr bwMode="auto">
              <a:xfrm>
                <a:off x="5276874" y="3513410"/>
                <a:ext cx="28132" cy="90523"/>
              </a:xfrm>
              <a:custGeom>
                <a:avLst/>
                <a:gdLst/>
                <a:ahLst/>
                <a:cxnLst>
                  <a:cxn ang="0">
                    <a:pos x="43" y="152"/>
                  </a:cxn>
                  <a:cxn ang="0">
                    <a:pos x="50" y="80"/>
                  </a:cxn>
                  <a:cxn ang="0">
                    <a:pos x="48" y="0"/>
                  </a:cxn>
                  <a:cxn ang="0">
                    <a:pos x="0" y="85"/>
                  </a:cxn>
                  <a:cxn ang="0">
                    <a:pos x="43" y="152"/>
                  </a:cxn>
                </a:cxnLst>
                <a:rect l="0" t="0" r="r" b="b"/>
                <a:pathLst>
                  <a:path w="50" h="152">
                    <a:moveTo>
                      <a:pt x="43" y="152"/>
                    </a:moveTo>
                    <a:lnTo>
                      <a:pt x="50" y="80"/>
                    </a:lnTo>
                    <a:lnTo>
                      <a:pt x="48" y="0"/>
                    </a:lnTo>
                    <a:lnTo>
                      <a:pt x="0" y="85"/>
                    </a:lnTo>
                    <a:lnTo>
                      <a:pt x="43" y="152"/>
                    </a:lnTo>
                    <a:close/>
                  </a:path>
                </a:pathLst>
              </a:custGeom>
              <a:solidFill>
                <a:srgbClr val="EC008C"/>
              </a:solidFill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92" name="Freeform 285"/>
              <p:cNvSpPr>
                <a:spLocks/>
              </p:cNvSpPr>
              <p:nvPr/>
            </p:nvSpPr>
            <p:spPr bwMode="auto">
              <a:xfrm>
                <a:off x="5188962" y="4427512"/>
                <a:ext cx="131868" cy="166846"/>
              </a:xfrm>
              <a:custGeom>
                <a:avLst/>
                <a:gdLst/>
                <a:ahLst/>
                <a:cxnLst>
                  <a:cxn ang="0">
                    <a:pos x="0" y="269"/>
                  </a:cxn>
                  <a:cxn ang="0">
                    <a:pos x="33" y="280"/>
                  </a:cxn>
                  <a:cxn ang="0">
                    <a:pos x="56" y="267"/>
                  </a:cxn>
                  <a:cxn ang="0">
                    <a:pos x="103" y="275"/>
                  </a:cxn>
                  <a:cxn ang="0">
                    <a:pos x="197" y="267"/>
                  </a:cxn>
                  <a:cxn ang="0">
                    <a:pos x="187" y="243"/>
                  </a:cxn>
                  <a:cxn ang="0">
                    <a:pos x="198" y="192"/>
                  </a:cxn>
                  <a:cxn ang="0">
                    <a:pos x="225" y="133"/>
                  </a:cxn>
                  <a:cxn ang="0">
                    <a:pos x="220" y="48"/>
                  </a:cxn>
                  <a:cxn ang="0">
                    <a:pos x="198" y="0"/>
                  </a:cxn>
                  <a:cxn ang="0">
                    <a:pos x="142" y="20"/>
                  </a:cxn>
                  <a:cxn ang="0">
                    <a:pos x="48" y="14"/>
                  </a:cxn>
                  <a:cxn ang="0">
                    <a:pos x="59" y="95"/>
                  </a:cxn>
                  <a:cxn ang="0">
                    <a:pos x="84" y="98"/>
                  </a:cxn>
                  <a:cxn ang="0">
                    <a:pos x="87" y="127"/>
                  </a:cxn>
                  <a:cxn ang="0">
                    <a:pos x="10" y="154"/>
                  </a:cxn>
                  <a:cxn ang="0">
                    <a:pos x="0" y="264"/>
                  </a:cxn>
                  <a:cxn ang="0">
                    <a:pos x="0" y="269"/>
                  </a:cxn>
                </a:cxnLst>
                <a:rect l="0" t="0" r="r" b="b"/>
                <a:pathLst>
                  <a:path w="225" h="280">
                    <a:moveTo>
                      <a:pt x="0" y="269"/>
                    </a:moveTo>
                    <a:lnTo>
                      <a:pt x="33" y="280"/>
                    </a:lnTo>
                    <a:lnTo>
                      <a:pt x="56" y="267"/>
                    </a:lnTo>
                    <a:lnTo>
                      <a:pt x="103" y="275"/>
                    </a:lnTo>
                    <a:lnTo>
                      <a:pt x="197" y="267"/>
                    </a:lnTo>
                    <a:lnTo>
                      <a:pt x="187" y="243"/>
                    </a:lnTo>
                    <a:lnTo>
                      <a:pt x="198" y="192"/>
                    </a:lnTo>
                    <a:lnTo>
                      <a:pt x="225" y="133"/>
                    </a:lnTo>
                    <a:lnTo>
                      <a:pt x="220" y="48"/>
                    </a:lnTo>
                    <a:lnTo>
                      <a:pt x="198" y="0"/>
                    </a:lnTo>
                    <a:lnTo>
                      <a:pt x="142" y="20"/>
                    </a:lnTo>
                    <a:lnTo>
                      <a:pt x="48" y="14"/>
                    </a:lnTo>
                    <a:lnTo>
                      <a:pt x="59" y="95"/>
                    </a:lnTo>
                    <a:lnTo>
                      <a:pt x="84" y="98"/>
                    </a:lnTo>
                    <a:lnTo>
                      <a:pt x="87" y="127"/>
                    </a:lnTo>
                    <a:lnTo>
                      <a:pt x="10" y="154"/>
                    </a:lnTo>
                    <a:lnTo>
                      <a:pt x="0" y="264"/>
                    </a:lnTo>
                    <a:lnTo>
                      <a:pt x="0" y="269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93" name="Freeform 286"/>
              <p:cNvSpPr>
                <a:spLocks/>
              </p:cNvSpPr>
              <p:nvPr/>
            </p:nvSpPr>
            <p:spPr bwMode="auto">
              <a:xfrm>
                <a:off x="5188962" y="4427512"/>
                <a:ext cx="131868" cy="166846"/>
              </a:xfrm>
              <a:custGeom>
                <a:avLst/>
                <a:gdLst/>
                <a:ahLst/>
                <a:cxnLst>
                  <a:cxn ang="0">
                    <a:pos x="0" y="269"/>
                  </a:cxn>
                  <a:cxn ang="0">
                    <a:pos x="33" y="280"/>
                  </a:cxn>
                  <a:cxn ang="0">
                    <a:pos x="56" y="267"/>
                  </a:cxn>
                  <a:cxn ang="0">
                    <a:pos x="103" y="275"/>
                  </a:cxn>
                  <a:cxn ang="0">
                    <a:pos x="197" y="267"/>
                  </a:cxn>
                  <a:cxn ang="0">
                    <a:pos x="187" y="243"/>
                  </a:cxn>
                  <a:cxn ang="0">
                    <a:pos x="198" y="192"/>
                  </a:cxn>
                  <a:cxn ang="0">
                    <a:pos x="225" y="133"/>
                  </a:cxn>
                  <a:cxn ang="0">
                    <a:pos x="220" y="48"/>
                  </a:cxn>
                  <a:cxn ang="0">
                    <a:pos x="198" y="0"/>
                  </a:cxn>
                  <a:cxn ang="0">
                    <a:pos x="142" y="20"/>
                  </a:cxn>
                  <a:cxn ang="0">
                    <a:pos x="48" y="14"/>
                  </a:cxn>
                  <a:cxn ang="0">
                    <a:pos x="59" y="95"/>
                  </a:cxn>
                  <a:cxn ang="0">
                    <a:pos x="84" y="98"/>
                  </a:cxn>
                  <a:cxn ang="0">
                    <a:pos x="87" y="127"/>
                  </a:cxn>
                  <a:cxn ang="0">
                    <a:pos x="10" y="154"/>
                  </a:cxn>
                  <a:cxn ang="0">
                    <a:pos x="0" y="264"/>
                  </a:cxn>
                </a:cxnLst>
                <a:rect l="0" t="0" r="r" b="b"/>
                <a:pathLst>
                  <a:path w="225" h="280">
                    <a:moveTo>
                      <a:pt x="0" y="269"/>
                    </a:moveTo>
                    <a:lnTo>
                      <a:pt x="33" y="280"/>
                    </a:lnTo>
                    <a:lnTo>
                      <a:pt x="56" y="267"/>
                    </a:lnTo>
                    <a:lnTo>
                      <a:pt x="103" y="275"/>
                    </a:lnTo>
                    <a:lnTo>
                      <a:pt x="197" y="267"/>
                    </a:lnTo>
                    <a:lnTo>
                      <a:pt x="187" y="243"/>
                    </a:lnTo>
                    <a:lnTo>
                      <a:pt x="198" y="192"/>
                    </a:lnTo>
                    <a:lnTo>
                      <a:pt x="225" y="133"/>
                    </a:lnTo>
                    <a:lnTo>
                      <a:pt x="220" y="48"/>
                    </a:lnTo>
                    <a:lnTo>
                      <a:pt x="198" y="0"/>
                    </a:lnTo>
                    <a:lnTo>
                      <a:pt x="142" y="20"/>
                    </a:lnTo>
                    <a:lnTo>
                      <a:pt x="48" y="14"/>
                    </a:lnTo>
                    <a:lnTo>
                      <a:pt x="59" y="95"/>
                    </a:lnTo>
                    <a:lnTo>
                      <a:pt x="84" y="98"/>
                    </a:lnTo>
                    <a:lnTo>
                      <a:pt x="87" y="127"/>
                    </a:lnTo>
                    <a:lnTo>
                      <a:pt x="10" y="154"/>
                    </a:lnTo>
                    <a:lnTo>
                      <a:pt x="0" y="264"/>
                    </a:lnTo>
                  </a:path>
                </a:pathLst>
              </a:custGeom>
              <a:grpFill/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94" name="Freeform 287"/>
              <p:cNvSpPr>
                <a:spLocks/>
              </p:cNvSpPr>
              <p:nvPr/>
            </p:nvSpPr>
            <p:spPr bwMode="auto">
              <a:xfrm>
                <a:off x="7530942" y="4186118"/>
                <a:ext cx="59780" cy="110047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03" y="37"/>
                  </a:cxn>
                  <a:cxn ang="0">
                    <a:pos x="55" y="138"/>
                  </a:cxn>
                  <a:cxn ang="0">
                    <a:pos x="7" y="186"/>
                  </a:cxn>
                  <a:cxn ang="0">
                    <a:pos x="0" y="123"/>
                  </a:cxn>
                  <a:cxn ang="0">
                    <a:pos x="24" y="83"/>
                  </a:cxn>
                  <a:cxn ang="0">
                    <a:pos x="68" y="52"/>
                  </a:cxn>
                  <a:cxn ang="0">
                    <a:pos x="87" y="0"/>
                  </a:cxn>
                </a:cxnLst>
                <a:rect l="0" t="0" r="r" b="b"/>
                <a:pathLst>
                  <a:path w="103" h="186">
                    <a:moveTo>
                      <a:pt x="87" y="0"/>
                    </a:moveTo>
                    <a:lnTo>
                      <a:pt x="103" y="37"/>
                    </a:lnTo>
                    <a:lnTo>
                      <a:pt x="55" y="138"/>
                    </a:lnTo>
                    <a:lnTo>
                      <a:pt x="7" y="186"/>
                    </a:lnTo>
                    <a:lnTo>
                      <a:pt x="0" y="123"/>
                    </a:lnTo>
                    <a:lnTo>
                      <a:pt x="24" y="83"/>
                    </a:lnTo>
                    <a:lnTo>
                      <a:pt x="68" y="52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EC008C"/>
              </a:solidFill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95" name="Freeform 288"/>
              <p:cNvSpPr>
                <a:spLocks/>
              </p:cNvSpPr>
              <p:nvPr/>
            </p:nvSpPr>
            <p:spPr bwMode="auto">
              <a:xfrm>
                <a:off x="8119954" y="5856352"/>
                <a:ext cx="91429" cy="9407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138"/>
                  </a:cxn>
                  <a:cxn ang="0">
                    <a:pos x="35" y="157"/>
                  </a:cxn>
                  <a:cxn ang="0">
                    <a:pos x="118" y="142"/>
                  </a:cxn>
                  <a:cxn ang="0">
                    <a:pos x="122" y="102"/>
                  </a:cxn>
                  <a:cxn ang="0">
                    <a:pos x="153" y="63"/>
                  </a:cxn>
                  <a:cxn ang="0">
                    <a:pos x="158" y="11"/>
                  </a:cxn>
                  <a:cxn ang="0">
                    <a:pos x="12" y="0"/>
                  </a:cxn>
                </a:cxnLst>
                <a:rect l="0" t="0" r="r" b="b"/>
                <a:pathLst>
                  <a:path w="158" h="157">
                    <a:moveTo>
                      <a:pt x="12" y="0"/>
                    </a:moveTo>
                    <a:lnTo>
                      <a:pt x="0" y="138"/>
                    </a:lnTo>
                    <a:lnTo>
                      <a:pt x="35" y="157"/>
                    </a:lnTo>
                    <a:lnTo>
                      <a:pt x="118" y="142"/>
                    </a:lnTo>
                    <a:lnTo>
                      <a:pt x="122" y="102"/>
                    </a:lnTo>
                    <a:lnTo>
                      <a:pt x="153" y="63"/>
                    </a:lnTo>
                    <a:lnTo>
                      <a:pt x="158" y="1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EC008C"/>
              </a:solidFill>
              <a:ln w="9525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n w="28575">
                    <a:solidFill>
                      <a:schemeClr val="tx1"/>
                    </a:solidFill>
                  </a:ln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 bwMode="auto">
            <a:xfrm>
              <a:off x="6732240" y="3717032"/>
              <a:ext cx="532518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ru-RU" sz="700" dirty="0" smtClean="0"/>
                <a:t>Тайвань</a:t>
              </a:r>
            </a:p>
          </p:txBody>
        </p:sp>
        <p:sp>
          <p:nvSpPr>
            <p:cNvPr id="312" name="TextBox 311"/>
            <p:cNvSpPr txBox="1"/>
            <p:nvPr/>
          </p:nvSpPr>
          <p:spPr bwMode="auto">
            <a:xfrm>
              <a:off x="7380312" y="3178336"/>
              <a:ext cx="494046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ru-RU" sz="700" dirty="0" smtClean="0"/>
                <a:t>Япония</a:t>
              </a:r>
            </a:p>
          </p:txBody>
        </p:sp>
        <p:sp>
          <p:nvSpPr>
            <p:cNvPr id="313" name="TextBox 312"/>
            <p:cNvSpPr txBox="1"/>
            <p:nvPr/>
          </p:nvSpPr>
          <p:spPr bwMode="auto">
            <a:xfrm>
              <a:off x="6948264" y="3429000"/>
              <a:ext cx="611065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ru-RU" sz="700" dirty="0" err="1" smtClean="0"/>
                <a:t>Юж.Корея</a:t>
              </a:r>
              <a:endParaRPr lang="ru-RU" sz="700" dirty="0" smtClean="0"/>
            </a:p>
          </p:txBody>
        </p:sp>
        <p:sp>
          <p:nvSpPr>
            <p:cNvPr id="314" name="TextBox 313"/>
            <p:cNvSpPr txBox="1"/>
            <p:nvPr/>
          </p:nvSpPr>
          <p:spPr bwMode="auto">
            <a:xfrm>
              <a:off x="6964900" y="5042543"/>
              <a:ext cx="628698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ru-RU" sz="700" dirty="0" smtClean="0"/>
                <a:t>Австралия</a:t>
              </a:r>
            </a:p>
          </p:txBody>
        </p:sp>
        <p:sp>
          <p:nvSpPr>
            <p:cNvPr id="317" name="TextBox 316"/>
            <p:cNvSpPr txBox="1"/>
            <p:nvPr/>
          </p:nvSpPr>
          <p:spPr bwMode="auto">
            <a:xfrm>
              <a:off x="1368826" y="2500434"/>
              <a:ext cx="489236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ru-RU" sz="700" dirty="0" smtClean="0"/>
                <a:t>Канада</a:t>
              </a:r>
            </a:p>
          </p:txBody>
        </p:sp>
        <p:sp>
          <p:nvSpPr>
            <p:cNvPr id="318" name="TextBox 317"/>
            <p:cNvSpPr txBox="1"/>
            <p:nvPr/>
          </p:nvSpPr>
          <p:spPr bwMode="auto">
            <a:xfrm>
              <a:off x="1418519" y="3091002"/>
              <a:ext cx="389850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ru-RU" sz="700" dirty="0" smtClean="0"/>
                <a:t>США</a:t>
              </a:r>
            </a:p>
          </p:txBody>
        </p:sp>
        <p:sp>
          <p:nvSpPr>
            <p:cNvPr id="319" name="TextBox 318"/>
            <p:cNvSpPr txBox="1"/>
            <p:nvPr/>
          </p:nvSpPr>
          <p:spPr bwMode="auto">
            <a:xfrm>
              <a:off x="7660196" y="5847050"/>
              <a:ext cx="681597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ru-RU" sz="700" dirty="0" err="1" smtClean="0"/>
                <a:t>Н.Зеландия</a:t>
              </a:r>
              <a:endParaRPr lang="ru-RU" sz="700" dirty="0" smtClean="0"/>
            </a:p>
          </p:txBody>
        </p:sp>
        <p:sp>
          <p:nvSpPr>
            <p:cNvPr id="320" name="TextBox 319"/>
            <p:cNvSpPr txBox="1"/>
            <p:nvPr/>
          </p:nvSpPr>
          <p:spPr bwMode="auto">
            <a:xfrm>
              <a:off x="3203848" y="3084929"/>
              <a:ext cx="551754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ru-RU" sz="700" dirty="0" smtClean="0"/>
                <a:t>Франция</a:t>
              </a:r>
            </a:p>
          </p:txBody>
        </p:sp>
        <p:sp>
          <p:nvSpPr>
            <p:cNvPr id="321" name="TextBox 320"/>
            <p:cNvSpPr txBox="1"/>
            <p:nvPr/>
          </p:nvSpPr>
          <p:spPr bwMode="auto">
            <a:xfrm>
              <a:off x="3203848" y="2475784"/>
              <a:ext cx="875561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ru-RU" sz="700" dirty="0" smtClean="0"/>
                <a:t>Великобритания</a:t>
              </a:r>
            </a:p>
          </p:txBody>
        </p:sp>
        <p:sp>
          <p:nvSpPr>
            <p:cNvPr id="322" name="TextBox 321"/>
            <p:cNvSpPr txBox="1"/>
            <p:nvPr/>
          </p:nvSpPr>
          <p:spPr bwMode="auto">
            <a:xfrm>
              <a:off x="3203848" y="2628070"/>
              <a:ext cx="591829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ru-RU" sz="700" dirty="0" smtClean="0"/>
                <a:t>Германия</a:t>
              </a:r>
            </a:p>
          </p:txBody>
        </p:sp>
        <p:sp>
          <p:nvSpPr>
            <p:cNvPr id="323" name="TextBox 322"/>
            <p:cNvSpPr txBox="1"/>
            <p:nvPr/>
          </p:nvSpPr>
          <p:spPr bwMode="auto">
            <a:xfrm>
              <a:off x="5744066" y="2299046"/>
              <a:ext cx="481222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ru-RU" sz="700" dirty="0" smtClean="0"/>
                <a:t>Россия</a:t>
              </a:r>
            </a:p>
          </p:txBody>
        </p:sp>
        <p:sp>
          <p:nvSpPr>
            <p:cNvPr id="324" name="TextBox 323"/>
            <p:cNvSpPr txBox="1"/>
            <p:nvPr/>
          </p:nvSpPr>
          <p:spPr bwMode="auto">
            <a:xfrm>
              <a:off x="6135916" y="3263624"/>
              <a:ext cx="428322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ru-RU" sz="700" dirty="0" smtClean="0"/>
                <a:t>Китай</a:t>
              </a:r>
            </a:p>
          </p:txBody>
        </p:sp>
        <p:sp>
          <p:nvSpPr>
            <p:cNvPr id="325" name="TextBox 324"/>
            <p:cNvSpPr txBox="1"/>
            <p:nvPr/>
          </p:nvSpPr>
          <p:spPr bwMode="auto">
            <a:xfrm>
              <a:off x="4393110" y="3289853"/>
              <a:ext cx="538930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ru-RU" sz="700" dirty="0" smtClean="0"/>
                <a:t>Израиль</a:t>
              </a:r>
            </a:p>
          </p:txBody>
        </p:sp>
        <p:sp>
          <p:nvSpPr>
            <p:cNvPr id="326" name="TextBox 325"/>
            <p:cNvSpPr txBox="1"/>
            <p:nvPr/>
          </p:nvSpPr>
          <p:spPr bwMode="auto">
            <a:xfrm>
              <a:off x="3203848" y="2780356"/>
              <a:ext cx="638316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ru-RU" sz="700" dirty="0" smtClean="0"/>
                <a:t>Голландия</a:t>
              </a:r>
            </a:p>
          </p:txBody>
        </p:sp>
        <p:sp>
          <p:nvSpPr>
            <p:cNvPr id="327" name="TextBox 326"/>
            <p:cNvSpPr txBox="1"/>
            <p:nvPr/>
          </p:nvSpPr>
          <p:spPr bwMode="auto">
            <a:xfrm>
              <a:off x="3203848" y="2932642"/>
              <a:ext cx="601447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ru-RU" sz="700" dirty="0" smtClean="0"/>
                <a:t>Ирландия</a:t>
              </a:r>
            </a:p>
          </p:txBody>
        </p:sp>
        <p:sp>
          <p:nvSpPr>
            <p:cNvPr id="328" name="TextBox 327"/>
            <p:cNvSpPr txBox="1"/>
            <p:nvPr/>
          </p:nvSpPr>
          <p:spPr bwMode="auto">
            <a:xfrm>
              <a:off x="3203848" y="2323498"/>
              <a:ext cx="526106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ru-RU" sz="700" dirty="0" smtClean="0"/>
                <a:t>Австрия</a:t>
              </a:r>
            </a:p>
          </p:txBody>
        </p:sp>
        <p:sp>
          <p:nvSpPr>
            <p:cNvPr id="329" name="TextBox 328"/>
            <p:cNvSpPr txBox="1"/>
            <p:nvPr/>
          </p:nvSpPr>
          <p:spPr bwMode="auto">
            <a:xfrm>
              <a:off x="5728199" y="3582959"/>
              <a:ext cx="449162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ru-RU" sz="700" dirty="0" smtClean="0"/>
                <a:t>Индия</a:t>
              </a:r>
            </a:p>
          </p:txBody>
        </p:sp>
        <p:sp>
          <p:nvSpPr>
            <p:cNvPr id="330" name="TextBox 329"/>
            <p:cNvSpPr txBox="1"/>
            <p:nvPr/>
          </p:nvSpPr>
          <p:spPr bwMode="auto">
            <a:xfrm>
              <a:off x="5986777" y="4205119"/>
              <a:ext cx="587020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ru-RU" sz="700" dirty="0" smtClean="0"/>
                <a:t>Сингапур</a:t>
              </a:r>
            </a:p>
          </p:txBody>
        </p:sp>
        <p:sp>
          <p:nvSpPr>
            <p:cNvPr id="331" name="TextBox 330"/>
            <p:cNvSpPr txBox="1"/>
            <p:nvPr/>
          </p:nvSpPr>
          <p:spPr bwMode="auto">
            <a:xfrm>
              <a:off x="5986777" y="3933056"/>
              <a:ext cx="543739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ru-RU" sz="700" dirty="0" err="1" smtClean="0"/>
                <a:t>Тайланд</a:t>
              </a:r>
              <a:endParaRPr lang="ru-RU" sz="700" dirty="0" smtClean="0"/>
            </a:p>
          </p:txBody>
        </p:sp>
        <p:sp>
          <p:nvSpPr>
            <p:cNvPr id="332" name="TextBox 331"/>
            <p:cNvSpPr txBox="1"/>
            <p:nvPr/>
          </p:nvSpPr>
          <p:spPr bwMode="auto">
            <a:xfrm>
              <a:off x="6620549" y="3949025"/>
              <a:ext cx="543739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ru-RU" sz="700" dirty="0" smtClean="0"/>
                <a:t>Вьетнам</a:t>
              </a:r>
            </a:p>
          </p:txBody>
        </p:sp>
        <p:sp>
          <p:nvSpPr>
            <p:cNvPr id="333" name="TextBox 332"/>
            <p:cNvSpPr txBox="1"/>
            <p:nvPr/>
          </p:nvSpPr>
          <p:spPr bwMode="auto">
            <a:xfrm>
              <a:off x="5986777" y="4069088"/>
              <a:ext cx="601447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ru-RU" sz="700" dirty="0" smtClean="0"/>
                <a:t>Малайзия</a:t>
              </a:r>
            </a:p>
          </p:txBody>
        </p:sp>
        <p:sp>
          <p:nvSpPr>
            <p:cNvPr id="334" name="TextBox 333"/>
            <p:cNvSpPr txBox="1"/>
            <p:nvPr/>
          </p:nvSpPr>
          <p:spPr bwMode="auto">
            <a:xfrm>
              <a:off x="6382863" y="4637976"/>
              <a:ext cx="639919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ru-RU" sz="700" dirty="0" smtClean="0"/>
                <a:t>Индонезия</a:t>
              </a:r>
            </a:p>
          </p:txBody>
        </p:sp>
      </p:grpSp>
      <p:sp>
        <p:nvSpPr>
          <p:cNvPr id="1024" name="Прямоугольник 1023"/>
          <p:cNvSpPr/>
          <p:nvPr/>
        </p:nvSpPr>
        <p:spPr>
          <a:xfrm>
            <a:off x="216434" y="1340768"/>
            <a:ext cx="81360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781D7E"/>
                </a:solidFill>
                <a:latin typeface="+mn-lt"/>
              </a:rPr>
              <a:t>С 2001 года национальные </a:t>
            </a:r>
            <a:r>
              <a:rPr lang="ru-RU" sz="1400" dirty="0" err="1">
                <a:solidFill>
                  <a:srgbClr val="781D7E"/>
                </a:solidFill>
                <a:latin typeface="+mn-lt"/>
              </a:rPr>
              <a:t>наноинициативы</a:t>
            </a:r>
            <a:r>
              <a:rPr lang="ru-RU" sz="1400" dirty="0">
                <a:solidFill>
                  <a:srgbClr val="781D7E"/>
                </a:solidFill>
                <a:latin typeface="+mn-lt"/>
              </a:rPr>
              <a:t> приняты более чем в </a:t>
            </a:r>
            <a:r>
              <a:rPr lang="ru-RU" sz="1400" dirty="0" smtClean="0">
                <a:solidFill>
                  <a:srgbClr val="781D7E"/>
                </a:solidFill>
                <a:latin typeface="+mn-lt"/>
              </a:rPr>
              <a:t>20 странах мира</a:t>
            </a:r>
            <a:r>
              <a:rPr lang="en-US" sz="1400" dirty="0" smtClean="0">
                <a:solidFill>
                  <a:srgbClr val="781D7E"/>
                </a:solidFill>
                <a:latin typeface="+mn-lt"/>
              </a:rPr>
              <a:t>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781D7E"/>
                </a:solidFill>
                <a:latin typeface="+mn-lt"/>
              </a:rPr>
              <a:t>Прогнозируемый объем мирового рынка – более </a:t>
            </a:r>
            <a:r>
              <a:rPr lang="en-US" sz="1400" dirty="0" smtClean="0">
                <a:solidFill>
                  <a:srgbClr val="781D7E"/>
                </a:solidFill>
                <a:latin typeface="+mn-lt"/>
              </a:rPr>
              <a:t>$1 </a:t>
            </a:r>
            <a:r>
              <a:rPr lang="ru-RU" sz="1400" dirty="0" smtClean="0">
                <a:solidFill>
                  <a:srgbClr val="781D7E"/>
                </a:solidFill>
                <a:latin typeface="+mn-lt"/>
              </a:rPr>
              <a:t>трлн. к 2015 году (в 2001 г. </a:t>
            </a:r>
            <a:r>
              <a:rPr lang="en-US" sz="1400" dirty="0" smtClean="0">
                <a:solidFill>
                  <a:srgbClr val="781D7E"/>
                </a:solidFill>
                <a:latin typeface="+mn-lt"/>
              </a:rPr>
              <a:t>~$50 </a:t>
            </a:r>
            <a:r>
              <a:rPr lang="ru-RU" sz="1400" dirty="0" smtClean="0">
                <a:solidFill>
                  <a:srgbClr val="781D7E"/>
                </a:solidFill>
                <a:latin typeface="+mn-lt"/>
              </a:rPr>
              <a:t>млрд.)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6434" y="5795972"/>
            <a:ext cx="813599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781D7E"/>
                </a:solidFill>
              </a:rPr>
              <a:t>В России </a:t>
            </a:r>
            <a:r>
              <a:rPr lang="ru-RU" dirty="0" err="1" smtClean="0">
                <a:solidFill>
                  <a:srgbClr val="781D7E"/>
                </a:solidFill>
              </a:rPr>
              <a:t>наноиницаитива</a:t>
            </a:r>
            <a:r>
              <a:rPr lang="ru-RU" dirty="0" smtClean="0">
                <a:solidFill>
                  <a:srgbClr val="781D7E"/>
                </a:solidFill>
              </a:rPr>
              <a:t> </a:t>
            </a:r>
            <a:r>
              <a:rPr lang="ru-RU" dirty="0">
                <a:solidFill>
                  <a:srgbClr val="781D7E"/>
                </a:solidFill>
              </a:rPr>
              <a:t>была принята Президентом в 2007 </a:t>
            </a:r>
            <a:r>
              <a:rPr lang="ru-RU" dirty="0" smtClean="0">
                <a:solidFill>
                  <a:srgbClr val="781D7E"/>
                </a:solidFill>
              </a:rPr>
              <a:t>году</a:t>
            </a:r>
            <a:endParaRPr lang="ru-RU" dirty="0">
              <a:solidFill>
                <a:srgbClr val="781D7E"/>
              </a:solidFill>
            </a:endParaRPr>
          </a:p>
        </p:txBody>
      </p:sp>
      <p:sp>
        <p:nvSpPr>
          <p:cNvPr id="316" name="Прямоугольник 315"/>
          <p:cNvSpPr/>
          <p:nvPr/>
        </p:nvSpPr>
        <p:spPr>
          <a:xfrm>
            <a:off x="5364088" y="10289"/>
            <a:ext cx="31323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781D7E"/>
                </a:solidFill>
              </a:rPr>
              <a:t>Роль </a:t>
            </a:r>
            <a:r>
              <a:rPr lang="ru-RU" sz="1000" dirty="0" err="1" smtClean="0">
                <a:solidFill>
                  <a:srgbClr val="781D7E"/>
                </a:solidFill>
              </a:rPr>
              <a:t>наноиндустрии</a:t>
            </a:r>
            <a:r>
              <a:rPr lang="ru-RU" sz="1000" dirty="0" smtClean="0">
                <a:solidFill>
                  <a:srgbClr val="781D7E"/>
                </a:solidFill>
              </a:rPr>
              <a:t> в инновационной экономике</a:t>
            </a:r>
            <a:endParaRPr lang="ru-RU" sz="1000" dirty="0">
              <a:solidFill>
                <a:srgbClr val="781D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45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>
              <a:defRPr/>
            </a:pPr>
            <a:fld id="{10730853-7445-4A0E-911B-CF171C6982E7}" type="slidenum">
              <a:rPr lang="sv-SE" smtClean="0"/>
              <a:pPr>
                <a:defRPr/>
              </a:pPr>
              <a:t>22</a:t>
            </a:fld>
            <a:endParaRPr lang="sv-SE" dirty="0" smtClean="0"/>
          </a:p>
          <a:p>
            <a:pPr>
              <a:defRPr/>
            </a:pPr>
            <a:endParaRPr lang="sv-SE" dirty="0"/>
          </a:p>
        </p:txBody>
      </p:sp>
      <p:pic>
        <p:nvPicPr>
          <p:cNvPr id="72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2" cstate="screen"/>
          <a:srcRect t="-87354" b="-87354"/>
          <a:stretch>
            <a:fillRect/>
          </a:stretch>
        </p:blipFill>
        <p:spPr bwMode="auto">
          <a:xfrm flipV="1">
            <a:off x="216433" y="1196752"/>
            <a:ext cx="8136000" cy="85398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</p:pic>
      <p:sp>
        <p:nvSpPr>
          <p:cNvPr id="67" name="Text Box 7"/>
          <p:cNvSpPr txBox="1">
            <a:spLocks noChangeArrowheads="1"/>
          </p:cNvSpPr>
          <p:nvPr/>
        </p:nvSpPr>
        <p:spPr bwMode="auto">
          <a:xfrm>
            <a:off x="0" y="5733256"/>
            <a:ext cx="8532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EC008C"/>
                </a:solidFill>
              </a:rPr>
              <a:t>Задача-</a:t>
            </a:r>
            <a:r>
              <a:rPr lang="en-GB" dirty="0" smtClean="0">
                <a:solidFill>
                  <a:srgbClr val="EC008C"/>
                </a:solidFill>
              </a:rPr>
              <a:t>2015: </a:t>
            </a:r>
            <a:r>
              <a:rPr lang="ru-RU" dirty="0" smtClean="0">
                <a:solidFill>
                  <a:srgbClr val="EC008C"/>
                </a:solidFill>
              </a:rPr>
              <a:t>Выход в «высшую лигу» глобальных лидеров</a:t>
            </a:r>
            <a:endParaRPr lang="ru-RU" dirty="0">
              <a:solidFill>
                <a:srgbClr val="EC008C"/>
              </a:solidFill>
            </a:endParaRPr>
          </a:p>
        </p:txBody>
      </p:sp>
      <p:grpSp>
        <p:nvGrpSpPr>
          <p:cNvPr id="2" name="Группа 144"/>
          <p:cNvGrpSpPr/>
          <p:nvPr/>
        </p:nvGrpSpPr>
        <p:grpSpPr>
          <a:xfrm>
            <a:off x="449826" y="1340768"/>
            <a:ext cx="7521496" cy="4320480"/>
            <a:chOff x="449826" y="1340768"/>
            <a:chExt cx="7521496" cy="4320480"/>
          </a:xfrm>
          <a:scene3d>
            <a:camera prst="perspectiveAbove"/>
            <a:lightRig rig="threePt" dir="t"/>
          </a:scene3d>
        </p:grpSpPr>
        <p:cxnSp>
          <p:nvCxnSpPr>
            <p:cNvPr id="70" name="Прямая соединительная линия 69"/>
            <p:cNvCxnSpPr/>
            <p:nvPr/>
          </p:nvCxnSpPr>
          <p:spPr bwMode="auto">
            <a:xfrm rot="5400000">
              <a:off x="3262983" y="4064199"/>
              <a:ext cx="311168" cy="261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EC008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" name="Прямая соединительная линия 70"/>
            <p:cNvCxnSpPr/>
            <p:nvPr/>
          </p:nvCxnSpPr>
          <p:spPr bwMode="auto">
            <a:xfrm rot="16200000" flipH="1">
              <a:off x="1947587" y="4239292"/>
              <a:ext cx="338360" cy="15793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781D7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3" name="Прямая соединительная линия 72"/>
            <p:cNvCxnSpPr/>
            <p:nvPr/>
          </p:nvCxnSpPr>
          <p:spPr bwMode="auto">
            <a:xfrm rot="5400000" flipV="1">
              <a:off x="2719924" y="3371055"/>
              <a:ext cx="199147" cy="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781D7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6" name="Прямая соединительная линия 75"/>
            <p:cNvCxnSpPr/>
            <p:nvPr/>
          </p:nvCxnSpPr>
          <p:spPr bwMode="auto">
            <a:xfrm flipV="1">
              <a:off x="4745549" y="4437110"/>
              <a:ext cx="205508" cy="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781D7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0" name="Прямая соединительная линия 79"/>
            <p:cNvCxnSpPr/>
            <p:nvPr/>
          </p:nvCxnSpPr>
          <p:spPr bwMode="auto">
            <a:xfrm flipV="1">
              <a:off x="4600568" y="2708920"/>
              <a:ext cx="205508" cy="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781D7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2" name="Прямая соединительная линия 81"/>
            <p:cNvCxnSpPr/>
            <p:nvPr/>
          </p:nvCxnSpPr>
          <p:spPr bwMode="auto">
            <a:xfrm flipV="1">
              <a:off x="5422486" y="2348878"/>
              <a:ext cx="273980" cy="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781D7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3" name="Прямая соединительная линия 82"/>
            <p:cNvCxnSpPr/>
            <p:nvPr/>
          </p:nvCxnSpPr>
          <p:spPr bwMode="auto">
            <a:xfrm rot="5400000" flipV="1">
              <a:off x="5292000" y="4032629"/>
              <a:ext cx="199147" cy="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781D7E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3" name="Группа 66"/>
            <p:cNvGrpSpPr/>
            <p:nvPr/>
          </p:nvGrpSpPr>
          <p:grpSpPr>
            <a:xfrm>
              <a:off x="449826" y="1533093"/>
              <a:ext cx="7434542" cy="3770651"/>
              <a:chOff x="467543" y="1268760"/>
              <a:chExt cx="7805051" cy="4513320"/>
            </a:xfrm>
          </p:grpSpPr>
          <p:grpSp>
            <p:nvGrpSpPr>
              <p:cNvPr id="4" name="Группа 28"/>
              <p:cNvGrpSpPr/>
              <p:nvPr/>
            </p:nvGrpSpPr>
            <p:grpSpPr>
              <a:xfrm>
                <a:off x="467544" y="1412308"/>
                <a:ext cx="7805050" cy="4369772"/>
                <a:chOff x="467544" y="1484377"/>
                <a:chExt cx="7805042" cy="4151284"/>
              </a:xfrm>
              <a:noFill/>
            </p:grpSpPr>
            <p:grpSp>
              <p:nvGrpSpPr>
                <p:cNvPr id="6" name="Группа 19"/>
                <p:cNvGrpSpPr>
                  <a:grpSpLocks noChangeAspect="1"/>
                </p:cNvGrpSpPr>
                <p:nvPr/>
              </p:nvGrpSpPr>
              <p:grpSpPr>
                <a:xfrm>
                  <a:off x="467544" y="1484377"/>
                  <a:ext cx="7704856" cy="4104863"/>
                  <a:chOff x="216000" y="1340304"/>
                  <a:chExt cx="8136000" cy="4680984"/>
                </a:xfrm>
                <a:grpFill/>
              </p:grpSpPr>
              <p:grpSp>
                <p:nvGrpSpPr>
                  <p:cNvPr id="8" name="Группа 18"/>
                  <p:cNvGrpSpPr/>
                  <p:nvPr/>
                </p:nvGrpSpPr>
                <p:grpSpPr>
                  <a:xfrm>
                    <a:off x="216000" y="1340304"/>
                    <a:ext cx="8136000" cy="4680984"/>
                    <a:chOff x="216000" y="1340304"/>
                    <a:chExt cx="8136000" cy="4680984"/>
                  </a:xfrm>
                  <a:grpFill/>
                </p:grpSpPr>
                <p:sp>
                  <p:nvSpPr>
                    <p:cNvPr id="142" name="Прямоугольник 141"/>
                    <p:cNvSpPr/>
                    <p:nvPr/>
                  </p:nvSpPr>
                  <p:spPr bwMode="auto">
                    <a:xfrm>
                      <a:off x="216000" y="1340768"/>
                      <a:ext cx="8136000" cy="4680520"/>
                    </a:xfrm>
                    <a:prstGeom prst="rect">
                      <a:avLst/>
                    </a:prstGeom>
                    <a:grpFill/>
                    <a:ln w="28575" cap="flat" cmpd="sng" algn="ctr">
                      <a:solidFill>
                        <a:srgbClr val="781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rgbClr val="781D7E"/>
                        </a:solidFill>
                        <a:effectLst/>
                        <a:latin typeface="Arial" charset="0"/>
                        <a:ea typeface="Geneva" charset="0"/>
                      </a:endParaRPr>
                    </a:p>
                  </p:txBody>
                </p:sp>
                <p:cxnSp>
                  <p:nvCxnSpPr>
                    <p:cNvPr id="143" name="Прямая соединительная линия 142"/>
                    <p:cNvCxnSpPr/>
                    <p:nvPr/>
                  </p:nvCxnSpPr>
                  <p:spPr bwMode="auto">
                    <a:xfrm rot="16200000" flipH="1">
                      <a:off x="1953000" y="3671304"/>
                      <a:ext cx="4662000" cy="0"/>
                    </a:xfrm>
                    <a:prstGeom prst="line">
                      <a:avLst/>
                    </a:prstGeom>
                    <a:grpFill/>
                    <a:ln w="28575" cap="flat" cmpd="sng" algn="ctr">
                      <a:solidFill>
                        <a:srgbClr val="781D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cxnSp>
                <p:nvCxnSpPr>
                  <p:cNvPr id="141" name="Прямая соединительная линия 140"/>
                  <p:cNvCxnSpPr/>
                  <p:nvPr/>
                </p:nvCxnSpPr>
                <p:spPr bwMode="auto">
                  <a:xfrm rot="10800000" flipH="1">
                    <a:off x="216000" y="3681028"/>
                    <a:ext cx="8136000" cy="0"/>
                  </a:xfrm>
                  <a:prstGeom prst="line">
                    <a:avLst/>
                  </a:prstGeom>
                  <a:grpFill/>
                  <a:ln w="28575" cap="flat" cmpd="sng" algn="ctr">
                    <a:solidFill>
                      <a:srgbClr val="781D7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</p:grpSp>
            <p:sp>
              <p:nvSpPr>
                <p:cNvPr id="136" name="TextBox 135"/>
                <p:cNvSpPr txBox="1"/>
                <p:nvPr/>
              </p:nvSpPr>
              <p:spPr>
                <a:xfrm>
                  <a:off x="467544" y="1484784"/>
                  <a:ext cx="2940750" cy="384974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600" b="1" dirty="0" smtClean="0">
                      <a:solidFill>
                        <a:srgbClr val="781D7E"/>
                      </a:solidFill>
                    </a:rPr>
                    <a:t>устремленные в будущее</a:t>
                  </a:r>
                  <a:endParaRPr lang="ru-RU" sz="1600" b="1" dirty="0">
                    <a:solidFill>
                      <a:srgbClr val="781D7E"/>
                    </a:solidFill>
                  </a:endParaRPr>
                </a:p>
              </p:txBody>
            </p:sp>
            <p:sp>
              <p:nvSpPr>
                <p:cNvPr id="137" name="TextBox 136"/>
                <p:cNvSpPr txBox="1"/>
                <p:nvPr/>
              </p:nvSpPr>
              <p:spPr>
                <a:xfrm>
                  <a:off x="467544" y="5229200"/>
                  <a:ext cx="1553643" cy="384974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600" b="1" dirty="0" smtClean="0">
                      <a:solidFill>
                        <a:srgbClr val="781D7E"/>
                      </a:solidFill>
                    </a:rPr>
                    <a:t>низшая лига</a:t>
                  </a:r>
                  <a:endParaRPr lang="ru-RU" sz="1600" b="1" dirty="0">
                    <a:solidFill>
                      <a:srgbClr val="781D7E"/>
                    </a:solidFill>
                  </a:endParaRPr>
                </a:p>
              </p:txBody>
            </p:sp>
            <p:sp>
              <p:nvSpPr>
                <p:cNvPr id="138" name="TextBox 137"/>
                <p:cNvSpPr txBox="1"/>
                <p:nvPr/>
              </p:nvSpPr>
              <p:spPr>
                <a:xfrm>
                  <a:off x="6533872" y="1484784"/>
                  <a:ext cx="1615912" cy="384974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600" b="1" dirty="0" smtClean="0">
                      <a:solidFill>
                        <a:srgbClr val="781D7E"/>
                      </a:solidFill>
                    </a:rPr>
                    <a:t>высшая лига</a:t>
                  </a:r>
                  <a:endParaRPr lang="ru-RU" sz="1600" b="1" dirty="0">
                    <a:solidFill>
                      <a:srgbClr val="781D7E"/>
                    </a:solidFill>
                  </a:endParaRPr>
                </a:p>
              </p:txBody>
            </p:sp>
            <p:sp>
              <p:nvSpPr>
                <p:cNvPr id="139" name="TextBox 138"/>
                <p:cNvSpPr txBox="1"/>
                <p:nvPr/>
              </p:nvSpPr>
              <p:spPr>
                <a:xfrm>
                  <a:off x="6269611" y="5250687"/>
                  <a:ext cx="2002975" cy="384974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1600" b="1" dirty="0" err="1" smtClean="0">
                      <a:solidFill>
                        <a:srgbClr val="781D7E"/>
                      </a:solidFill>
                    </a:rPr>
                    <a:t>нишевые</a:t>
                  </a:r>
                  <a:r>
                    <a:rPr lang="ru-RU" sz="1600" b="1" dirty="0" smtClean="0">
                      <a:solidFill>
                        <a:srgbClr val="781D7E"/>
                      </a:solidFill>
                    </a:rPr>
                    <a:t> игроки</a:t>
                  </a:r>
                  <a:endParaRPr lang="ru-RU" sz="1600" b="1" dirty="0">
                    <a:solidFill>
                      <a:srgbClr val="781D7E"/>
                    </a:solidFill>
                  </a:endParaRPr>
                </a:p>
              </p:txBody>
            </p:sp>
          </p:grpSp>
          <p:sp>
            <p:nvSpPr>
              <p:cNvPr id="101" name="Овал 100"/>
              <p:cNvSpPr>
                <a:spLocks noChangeAspect="1"/>
              </p:cNvSpPr>
              <p:nvPr/>
            </p:nvSpPr>
            <p:spPr bwMode="auto">
              <a:xfrm>
                <a:off x="3779916" y="1268760"/>
                <a:ext cx="360001" cy="360000"/>
              </a:xfrm>
              <a:prstGeom prst="ellipse">
                <a:avLst/>
              </a:prstGeom>
              <a:solidFill>
                <a:srgbClr val="781D7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</a:endParaRPr>
              </a:p>
            </p:txBody>
          </p:sp>
          <p:sp>
            <p:nvSpPr>
              <p:cNvPr id="102" name="Овал 101"/>
              <p:cNvSpPr>
                <a:spLocks noChangeAspect="1"/>
              </p:cNvSpPr>
              <p:nvPr/>
            </p:nvSpPr>
            <p:spPr bwMode="auto">
              <a:xfrm>
                <a:off x="4355980" y="1342030"/>
                <a:ext cx="180000" cy="180000"/>
              </a:xfrm>
              <a:prstGeom prst="ellipse">
                <a:avLst/>
              </a:prstGeom>
              <a:solidFill>
                <a:srgbClr val="781D7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</a:endParaRPr>
              </a:p>
            </p:txBody>
          </p:sp>
          <p:sp>
            <p:nvSpPr>
              <p:cNvPr id="103" name="Овал 102"/>
              <p:cNvSpPr>
                <a:spLocks noChangeAspect="1"/>
              </p:cNvSpPr>
              <p:nvPr/>
            </p:nvSpPr>
            <p:spPr bwMode="auto">
              <a:xfrm rot="10800000">
                <a:off x="5976190" y="2028904"/>
                <a:ext cx="360001" cy="360000"/>
              </a:xfrm>
              <a:prstGeom prst="ellipse">
                <a:avLst/>
              </a:prstGeom>
              <a:solidFill>
                <a:srgbClr val="781D7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</a:endParaRPr>
              </a:p>
            </p:txBody>
          </p:sp>
          <p:sp>
            <p:nvSpPr>
              <p:cNvPr id="104" name="Овал 103"/>
              <p:cNvSpPr>
                <a:spLocks noChangeAspect="1"/>
              </p:cNvSpPr>
              <p:nvPr/>
            </p:nvSpPr>
            <p:spPr bwMode="auto">
              <a:xfrm rot="10800000">
                <a:off x="5580125" y="2118904"/>
                <a:ext cx="180000" cy="180000"/>
              </a:xfrm>
              <a:prstGeom prst="ellipse">
                <a:avLst/>
              </a:prstGeom>
              <a:solidFill>
                <a:srgbClr val="781D7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4511477" y="1412777"/>
                <a:ext cx="656664" cy="368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1" dirty="0" smtClean="0"/>
                  <a:t>США</a:t>
                </a:r>
                <a:endParaRPr lang="ru-RU" sz="1400" b="1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6372199" y="2055017"/>
                <a:ext cx="899001" cy="368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1" dirty="0" smtClean="0"/>
                  <a:t>Япония</a:t>
                </a:r>
                <a:endParaRPr lang="ru-RU" sz="1400" b="1" dirty="0"/>
              </a:p>
            </p:txBody>
          </p:sp>
          <p:sp>
            <p:nvSpPr>
              <p:cNvPr id="107" name="Овал 106"/>
              <p:cNvSpPr>
                <a:spLocks noChangeAspect="1"/>
              </p:cNvSpPr>
              <p:nvPr/>
            </p:nvSpPr>
            <p:spPr bwMode="auto">
              <a:xfrm rot="10800000">
                <a:off x="5004093" y="2492895"/>
                <a:ext cx="360001" cy="360000"/>
              </a:xfrm>
              <a:prstGeom prst="ellipse">
                <a:avLst/>
              </a:prstGeom>
              <a:solidFill>
                <a:srgbClr val="781D7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</a:endParaRPr>
              </a:p>
            </p:txBody>
          </p:sp>
          <p:sp>
            <p:nvSpPr>
              <p:cNvPr id="108" name="Овал 107"/>
              <p:cNvSpPr>
                <a:spLocks noChangeAspect="1"/>
              </p:cNvSpPr>
              <p:nvPr/>
            </p:nvSpPr>
            <p:spPr bwMode="auto">
              <a:xfrm rot="10800000">
                <a:off x="4680037" y="2582896"/>
                <a:ext cx="180000" cy="180000"/>
              </a:xfrm>
              <a:prstGeom prst="ellipse">
                <a:avLst/>
              </a:prstGeom>
              <a:solidFill>
                <a:srgbClr val="781D7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5364087" y="2519009"/>
                <a:ext cx="1088090" cy="368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1" dirty="0" smtClean="0"/>
                  <a:t>Германия</a:t>
                </a:r>
                <a:endParaRPr lang="ru-RU" sz="1400" b="1" dirty="0"/>
              </a:p>
            </p:txBody>
          </p:sp>
          <p:sp>
            <p:nvSpPr>
              <p:cNvPr id="110" name="Овал 109"/>
              <p:cNvSpPr>
                <a:spLocks noChangeAspect="1"/>
              </p:cNvSpPr>
              <p:nvPr/>
            </p:nvSpPr>
            <p:spPr bwMode="auto">
              <a:xfrm rot="10800000">
                <a:off x="6408230" y="2933064"/>
                <a:ext cx="360001" cy="360000"/>
              </a:xfrm>
              <a:prstGeom prst="ellipse">
                <a:avLst/>
              </a:prstGeom>
              <a:solidFill>
                <a:srgbClr val="781D7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</a:endParaRPr>
              </a:p>
            </p:txBody>
          </p:sp>
          <p:sp>
            <p:nvSpPr>
              <p:cNvPr id="111" name="Овал 110"/>
              <p:cNvSpPr>
                <a:spLocks noChangeAspect="1"/>
              </p:cNvSpPr>
              <p:nvPr/>
            </p:nvSpPr>
            <p:spPr bwMode="auto">
              <a:xfrm rot="10800000" flipH="1">
                <a:off x="6768270" y="3032936"/>
                <a:ext cx="180000" cy="180000"/>
              </a:xfrm>
              <a:prstGeom prst="ellipse">
                <a:avLst/>
              </a:prstGeom>
              <a:solidFill>
                <a:srgbClr val="781D7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6877614" y="3049176"/>
                <a:ext cx="998290" cy="368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1" dirty="0" smtClean="0"/>
                  <a:t>Ю.Корея</a:t>
                </a:r>
                <a:endParaRPr lang="ru-RU" sz="1400" b="1" dirty="0"/>
              </a:p>
            </p:txBody>
          </p:sp>
          <p:sp>
            <p:nvSpPr>
              <p:cNvPr id="113" name="Овал 112"/>
              <p:cNvSpPr>
                <a:spLocks noChangeAspect="1"/>
              </p:cNvSpPr>
              <p:nvPr/>
            </p:nvSpPr>
            <p:spPr bwMode="auto">
              <a:xfrm rot="10800000">
                <a:off x="5472126" y="3825025"/>
                <a:ext cx="360001" cy="360000"/>
              </a:xfrm>
              <a:prstGeom prst="ellipse">
                <a:avLst/>
              </a:prstGeom>
              <a:solidFill>
                <a:srgbClr val="781D7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</a:endParaRPr>
              </a:p>
            </p:txBody>
          </p:sp>
          <p:sp>
            <p:nvSpPr>
              <p:cNvPr id="114" name="Овал 113"/>
              <p:cNvSpPr>
                <a:spLocks noChangeAspect="1"/>
              </p:cNvSpPr>
              <p:nvPr/>
            </p:nvSpPr>
            <p:spPr bwMode="auto">
              <a:xfrm rot="10800000">
                <a:off x="5562126" y="4257072"/>
                <a:ext cx="180000" cy="180000"/>
              </a:xfrm>
              <a:prstGeom prst="ellipse">
                <a:avLst/>
              </a:prstGeom>
              <a:solidFill>
                <a:srgbClr val="781D7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5868143" y="3789002"/>
                <a:ext cx="994924" cy="368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1" dirty="0" smtClean="0"/>
                  <a:t>Израиль</a:t>
                </a:r>
                <a:endParaRPr lang="ru-RU" sz="1400" b="1" dirty="0"/>
              </a:p>
            </p:txBody>
          </p:sp>
          <p:sp>
            <p:nvSpPr>
              <p:cNvPr id="116" name="Овал 115"/>
              <p:cNvSpPr>
                <a:spLocks noChangeAspect="1"/>
              </p:cNvSpPr>
              <p:nvPr/>
            </p:nvSpPr>
            <p:spPr bwMode="auto">
              <a:xfrm rot="10800000">
                <a:off x="5076101" y="4581128"/>
                <a:ext cx="360001" cy="360000"/>
              </a:xfrm>
              <a:prstGeom prst="ellipse">
                <a:avLst/>
              </a:prstGeom>
              <a:solidFill>
                <a:srgbClr val="781D7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5436095" y="4633353"/>
                <a:ext cx="1074896" cy="368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1" dirty="0" smtClean="0"/>
                  <a:t>Сингапур</a:t>
                </a:r>
                <a:endParaRPr lang="ru-RU" sz="1400" b="1" dirty="0"/>
              </a:p>
            </p:txBody>
          </p:sp>
          <p:sp>
            <p:nvSpPr>
              <p:cNvPr id="118" name="Овал 117"/>
              <p:cNvSpPr>
                <a:spLocks noChangeAspect="1"/>
              </p:cNvSpPr>
              <p:nvPr/>
            </p:nvSpPr>
            <p:spPr bwMode="auto">
              <a:xfrm rot="10800000">
                <a:off x="4860038" y="4671128"/>
                <a:ext cx="180000" cy="180000"/>
              </a:xfrm>
              <a:prstGeom prst="ellipse">
                <a:avLst/>
              </a:prstGeom>
              <a:solidFill>
                <a:srgbClr val="781D7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</a:endParaRPr>
              </a:p>
            </p:txBody>
          </p:sp>
          <p:sp>
            <p:nvSpPr>
              <p:cNvPr id="119" name="Овал 118"/>
              <p:cNvSpPr>
                <a:spLocks noChangeAspect="1"/>
              </p:cNvSpPr>
              <p:nvPr/>
            </p:nvSpPr>
            <p:spPr bwMode="auto">
              <a:xfrm rot="10800000">
                <a:off x="2771843" y="3104944"/>
                <a:ext cx="360001" cy="360000"/>
              </a:xfrm>
              <a:prstGeom prst="ellipse">
                <a:avLst/>
              </a:prstGeom>
              <a:solidFill>
                <a:srgbClr val="781D7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</a:endParaRPr>
              </a:p>
            </p:txBody>
          </p:sp>
          <p:sp>
            <p:nvSpPr>
              <p:cNvPr id="120" name="Овал 119"/>
              <p:cNvSpPr>
                <a:spLocks noChangeAspect="1"/>
              </p:cNvSpPr>
              <p:nvPr/>
            </p:nvSpPr>
            <p:spPr bwMode="auto">
              <a:xfrm>
                <a:off x="2861841" y="3527976"/>
                <a:ext cx="180000" cy="180000"/>
              </a:xfrm>
              <a:prstGeom prst="ellipse">
                <a:avLst/>
              </a:prstGeom>
              <a:solidFill>
                <a:srgbClr val="781D7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1015320" y="3107132"/>
                <a:ext cx="1759833" cy="368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1" dirty="0" smtClean="0"/>
                  <a:t>Великобритания</a:t>
                </a:r>
                <a:endParaRPr lang="ru-RU" sz="1400" b="1" dirty="0"/>
              </a:p>
            </p:txBody>
          </p:sp>
          <p:sp>
            <p:nvSpPr>
              <p:cNvPr id="122" name="Овал 121"/>
              <p:cNvSpPr>
                <a:spLocks noChangeAspect="1"/>
              </p:cNvSpPr>
              <p:nvPr/>
            </p:nvSpPr>
            <p:spPr bwMode="auto">
              <a:xfrm rot="10800000">
                <a:off x="1943731" y="4229208"/>
                <a:ext cx="360001" cy="360000"/>
              </a:xfrm>
              <a:prstGeom prst="ellipse">
                <a:avLst/>
              </a:prstGeom>
              <a:solidFill>
                <a:srgbClr val="781D7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</a:endParaRPr>
              </a:p>
            </p:txBody>
          </p:sp>
          <p:sp>
            <p:nvSpPr>
              <p:cNvPr id="123" name="Овал 122"/>
              <p:cNvSpPr>
                <a:spLocks noChangeAspect="1"/>
              </p:cNvSpPr>
              <p:nvPr/>
            </p:nvSpPr>
            <p:spPr bwMode="auto">
              <a:xfrm>
                <a:off x="2231762" y="4761129"/>
                <a:ext cx="180000" cy="180000"/>
              </a:xfrm>
              <a:prstGeom prst="ellipse">
                <a:avLst/>
              </a:prstGeom>
              <a:solidFill>
                <a:srgbClr val="781D7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Geneva" charset="0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1090917" y="4221050"/>
                <a:ext cx="872075" cy="368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1" dirty="0" smtClean="0"/>
                  <a:t>Италия</a:t>
                </a:r>
                <a:endParaRPr lang="ru-RU" sz="1400" b="1" dirty="0"/>
              </a:p>
            </p:txBody>
          </p:sp>
          <p:sp>
            <p:nvSpPr>
              <p:cNvPr id="125" name="Овал 124"/>
              <p:cNvSpPr>
                <a:spLocks noChangeAspect="1"/>
              </p:cNvSpPr>
              <p:nvPr/>
            </p:nvSpPr>
            <p:spPr bwMode="auto">
              <a:xfrm rot="10800000">
                <a:off x="3347907" y="3789048"/>
                <a:ext cx="360001" cy="360000"/>
              </a:xfrm>
              <a:prstGeom prst="ellipse">
                <a:avLst/>
              </a:prstGeom>
              <a:solidFill>
                <a:srgbClr val="EC008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dirty="0">
                  <a:ln>
                    <a:noFill/>
                  </a:ln>
                  <a:solidFill>
                    <a:srgbClr val="EC008C"/>
                  </a:solidFill>
                  <a:effectLst/>
                  <a:latin typeface="Arial" charset="0"/>
                  <a:ea typeface="Geneva" charset="0"/>
                </a:endParaRPr>
              </a:p>
            </p:txBody>
          </p:sp>
          <p:sp>
            <p:nvSpPr>
              <p:cNvPr id="126" name="Овал 125"/>
              <p:cNvSpPr>
                <a:spLocks noChangeAspect="1"/>
              </p:cNvSpPr>
              <p:nvPr/>
            </p:nvSpPr>
            <p:spPr bwMode="auto">
              <a:xfrm>
                <a:off x="3437906" y="4437113"/>
                <a:ext cx="180000" cy="180000"/>
              </a:xfrm>
              <a:prstGeom prst="ellipse">
                <a:avLst/>
              </a:prstGeom>
              <a:solidFill>
                <a:srgbClr val="EC008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400" b="0" i="0" u="none" strike="noStrike" cap="none" normalizeH="0" baseline="0" dirty="0">
                  <a:ln>
                    <a:noFill/>
                  </a:ln>
                  <a:solidFill>
                    <a:srgbClr val="EC008C"/>
                  </a:solidFill>
                  <a:effectLst/>
                  <a:latin typeface="Arial" charset="0"/>
                  <a:ea typeface="Geneva" charset="0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2497310" y="3815160"/>
                <a:ext cx="861505" cy="368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1" dirty="0" smtClean="0">
                    <a:solidFill>
                      <a:srgbClr val="EC008C"/>
                    </a:solidFill>
                  </a:rPr>
                  <a:t>Россия</a:t>
                </a:r>
                <a:endParaRPr lang="ru-RU" sz="1400" b="1" dirty="0">
                  <a:solidFill>
                    <a:srgbClr val="EC008C"/>
                  </a:solidFill>
                </a:endParaRPr>
              </a:p>
            </p:txBody>
          </p:sp>
          <p:sp>
            <p:nvSpPr>
              <p:cNvPr id="128" name="Круговая стрелка 127"/>
              <p:cNvSpPr>
                <a:spLocks/>
              </p:cNvSpPr>
              <p:nvPr/>
            </p:nvSpPr>
            <p:spPr>
              <a:xfrm rot="17269801">
                <a:off x="3472736" y="2635939"/>
                <a:ext cx="1912521" cy="2261333"/>
              </a:xfrm>
              <a:prstGeom prst="circularArrow">
                <a:avLst>
                  <a:gd name="adj1" fmla="val 8446"/>
                  <a:gd name="adj2" fmla="val 1109461"/>
                  <a:gd name="adj3" fmla="val 20414496"/>
                  <a:gd name="adj4" fmla="val 15383980"/>
                  <a:gd name="adj5" fmla="val 10427"/>
                </a:avLst>
              </a:prstGeom>
              <a:solidFill>
                <a:srgbClr val="EC008C"/>
              </a:solidFill>
              <a:ln>
                <a:solidFill>
                  <a:schemeClr val="bg1"/>
                </a:solidFill>
                <a:headEnd/>
                <a:tailEnd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</p:sp>
          <p:grpSp>
            <p:nvGrpSpPr>
              <p:cNvPr id="9" name="Группа 62"/>
              <p:cNvGrpSpPr/>
              <p:nvPr/>
            </p:nvGrpSpPr>
            <p:grpSpPr>
              <a:xfrm>
                <a:off x="2591782" y="5301209"/>
                <a:ext cx="3420383" cy="432048"/>
                <a:chOff x="2591780" y="5301208"/>
                <a:chExt cx="3420380" cy="432048"/>
              </a:xfrm>
            </p:grpSpPr>
            <p:sp>
              <p:nvSpPr>
                <p:cNvPr id="133" name="Стрелка вправо 132"/>
                <p:cNvSpPr/>
                <p:nvPr/>
              </p:nvSpPr>
              <p:spPr bwMode="auto">
                <a:xfrm>
                  <a:off x="2591780" y="5301208"/>
                  <a:ext cx="3420380" cy="432048"/>
                </a:xfrm>
                <a:prstGeom prst="rightArrow">
                  <a:avLst>
                    <a:gd name="adj1" fmla="val 72046"/>
                    <a:gd name="adj2" fmla="val 50000"/>
                  </a:avLst>
                </a:prstGeom>
                <a:solidFill>
                  <a:schemeClr val="bg1"/>
                </a:solidFill>
                <a:ln>
                  <a:solidFill>
                    <a:schemeClr val="bg2"/>
                  </a:solidFill>
                  <a:headEnd/>
                  <a:tailEnd/>
                </a:ln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lIns="90000" tIns="46800"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ru-RU" sz="2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4" name="Прямоугольник 57"/>
                <p:cNvSpPr/>
                <p:nvPr/>
              </p:nvSpPr>
              <p:spPr>
                <a:xfrm>
                  <a:off x="2732595" y="5363345"/>
                  <a:ext cx="3160803" cy="31313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1100" b="1" i="1" dirty="0" smtClean="0">
                      <a:solidFill>
                        <a:schemeClr val="bg2"/>
                      </a:solidFill>
                    </a:rPr>
                    <a:t>Роль высоких технологий в экономике</a:t>
                  </a:r>
                  <a:endParaRPr lang="en-GB" sz="1100" b="1" i="1" dirty="0">
                    <a:solidFill>
                      <a:schemeClr val="bg2"/>
                    </a:solidFill>
                  </a:endParaRPr>
                </a:p>
              </p:txBody>
            </p:sp>
          </p:grpSp>
          <p:grpSp>
            <p:nvGrpSpPr>
              <p:cNvPr id="10" name="Группа 63"/>
              <p:cNvGrpSpPr/>
              <p:nvPr/>
            </p:nvGrpSpPr>
            <p:grpSpPr>
              <a:xfrm>
                <a:off x="467543" y="1844825"/>
                <a:ext cx="432048" cy="3420381"/>
                <a:chOff x="467543" y="1844824"/>
                <a:chExt cx="432048" cy="3420380"/>
              </a:xfrm>
            </p:grpSpPr>
            <p:sp>
              <p:nvSpPr>
                <p:cNvPr id="131" name="Стрелка вправо 130"/>
                <p:cNvSpPr/>
                <p:nvPr/>
              </p:nvSpPr>
              <p:spPr bwMode="auto">
                <a:xfrm rot="16200000">
                  <a:off x="-1026623" y="3338990"/>
                  <a:ext cx="3420380" cy="432048"/>
                </a:xfrm>
                <a:prstGeom prst="rightArrow">
                  <a:avLst>
                    <a:gd name="adj1" fmla="val 72046"/>
                    <a:gd name="adj2" fmla="val 50000"/>
                  </a:avLst>
                </a:prstGeom>
                <a:solidFill>
                  <a:schemeClr val="bg1"/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  <a:headEnd/>
                  <a:tailEnd/>
                </a:ln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lIns="90000" tIns="46800"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ru-RU" sz="2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2" name="Прямоугольник 131"/>
                <p:cNvSpPr/>
                <p:nvPr/>
              </p:nvSpPr>
              <p:spPr>
                <a:xfrm rot="16200000">
                  <a:off x="-959056" y="3417692"/>
                  <a:ext cx="3285250" cy="2746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1100" b="1" i="1" dirty="0" err="1" smtClean="0">
                      <a:solidFill>
                        <a:schemeClr val="bg2"/>
                      </a:solidFill>
                    </a:rPr>
                    <a:t>Нанотехнологическая</a:t>
                  </a:r>
                  <a:r>
                    <a:rPr lang="ru-RU" sz="1100" b="1" i="1" dirty="0" smtClean="0">
                      <a:solidFill>
                        <a:schemeClr val="bg2"/>
                      </a:solidFill>
                    </a:rPr>
                    <a:t> активность</a:t>
                  </a:r>
                  <a:endParaRPr lang="en-GB" sz="1100" b="1" i="1" dirty="0">
                    <a:solidFill>
                      <a:schemeClr val="bg2"/>
                    </a:solidFill>
                  </a:endParaRPr>
                </a:p>
              </p:txBody>
            </p:sp>
          </p:grpSp>
        </p:grpSp>
        <p:sp>
          <p:nvSpPr>
            <p:cNvPr id="99" name="Text Box 6"/>
            <p:cNvSpPr txBox="1">
              <a:spLocks noChangeArrowheads="1"/>
            </p:cNvSpPr>
            <p:nvPr/>
          </p:nvSpPr>
          <p:spPr bwMode="auto">
            <a:xfrm>
              <a:off x="4139952" y="1340768"/>
              <a:ext cx="383137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1200" b="1" i="1" dirty="0" smtClean="0">
                  <a:solidFill>
                    <a:srgbClr val="781D7E"/>
                  </a:solidFill>
                </a:rPr>
                <a:t>Источники</a:t>
              </a:r>
              <a:r>
                <a:rPr lang="en-US" sz="1200" b="1" i="1" dirty="0" smtClean="0">
                  <a:solidFill>
                    <a:srgbClr val="781D7E"/>
                  </a:solidFill>
                </a:rPr>
                <a:t>: </a:t>
              </a:r>
              <a:r>
                <a:rPr lang="en-US" sz="1200" b="1" i="1" dirty="0" err="1" smtClean="0">
                  <a:solidFill>
                    <a:srgbClr val="781D7E"/>
                  </a:solidFill>
                </a:rPr>
                <a:t>Lux</a:t>
              </a:r>
              <a:r>
                <a:rPr lang="en-US" sz="1200" b="1" i="1" dirty="0" smtClean="0">
                  <a:solidFill>
                    <a:srgbClr val="781D7E"/>
                  </a:solidFill>
                </a:rPr>
                <a:t> Research</a:t>
              </a:r>
              <a:r>
                <a:rPr lang="ru-RU" sz="1200" b="1" i="1" dirty="0" smtClean="0">
                  <a:solidFill>
                    <a:srgbClr val="781D7E"/>
                  </a:solidFill>
                </a:rPr>
                <a:t>, прогнозы РОСНАНО</a:t>
              </a:r>
              <a:endParaRPr lang="ru-RU" sz="1200" b="1" i="1" dirty="0">
                <a:solidFill>
                  <a:srgbClr val="781D7E"/>
                </a:solidFill>
              </a:endParaRPr>
            </a:p>
          </p:txBody>
        </p:sp>
        <p:sp>
          <p:nvSpPr>
            <p:cNvPr id="95" name="Овал 94"/>
            <p:cNvSpPr>
              <a:spLocks noChangeAspect="1"/>
            </p:cNvSpPr>
            <p:nvPr/>
          </p:nvSpPr>
          <p:spPr bwMode="auto">
            <a:xfrm rot="10800000">
              <a:off x="4343584" y="5354815"/>
              <a:ext cx="342910" cy="30076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charset="0"/>
                <a:ea typeface="Geneva" charset="0"/>
              </a:endParaRPr>
            </a:p>
          </p:txBody>
        </p:sp>
        <p:sp>
          <p:nvSpPr>
            <p:cNvPr id="96" name="Овал 95"/>
            <p:cNvSpPr>
              <a:spLocks noChangeAspect="1"/>
            </p:cNvSpPr>
            <p:nvPr/>
          </p:nvSpPr>
          <p:spPr bwMode="auto">
            <a:xfrm>
              <a:off x="3555603" y="5430006"/>
              <a:ext cx="171456" cy="15038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charset="0"/>
                <a:ea typeface="Geneva" charset="0"/>
              </a:endParaRPr>
            </a:p>
          </p:txBody>
        </p:sp>
        <p:cxnSp>
          <p:nvCxnSpPr>
            <p:cNvPr id="97" name="Прямая соединительная линия 96"/>
            <p:cNvCxnSpPr/>
            <p:nvPr/>
          </p:nvCxnSpPr>
          <p:spPr bwMode="auto">
            <a:xfrm flipV="1">
              <a:off x="3727059" y="5505196"/>
              <a:ext cx="616525" cy="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93" name="TextBox 92"/>
            <p:cNvSpPr txBox="1"/>
            <p:nvPr/>
          </p:nvSpPr>
          <p:spPr>
            <a:xfrm>
              <a:off x="2750996" y="5349143"/>
              <a:ext cx="608768" cy="312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2007</a:t>
              </a:r>
              <a:endPara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882335" y="5349143"/>
              <a:ext cx="608768" cy="312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2009</a:t>
              </a:r>
              <a:endPara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65" name="Круговая стрелка 64"/>
          <p:cNvSpPr>
            <a:spLocks/>
          </p:cNvSpPr>
          <p:nvPr/>
        </p:nvSpPr>
        <p:spPr>
          <a:xfrm rot="19090531" flipV="1">
            <a:off x="2954370" y="3479320"/>
            <a:ext cx="819322" cy="867087"/>
          </a:xfrm>
          <a:prstGeom prst="circularArrow">
            <a:avLst>
              <a:gd name="adj1" fmla="val 8446"/>
              <a:gd name="adj2" fmla="val 1109461"/>
              <a:gd name="adj3" fmla="val 20414496"/>
              <a:gd name="adj4" fmla="val 15383980"/>
              <a:gd name="adj5" fmla="val 10427"/>
            </a:avLst>
          </a:prstGeom>
          <a:solidFill>
            <a:srgbClr val="EC008C"/>
          </a:solidFill>
          <a:ln>
            <a:solidFill>
              <a:schemeClr val="bg1"/>
            </a:solidFill>
            <a:headEnd/>
            <a:tailEnd/>
          </a:ln>
          <a:scene3d>
            <a:camera prst="perspectiveAbove"/>
            <a:lightRig rig="threePt" dir="t"/>
          </a:scene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sp>
      <p:sp>
        <p:nvSpPr>
          <p:cNvPr id="11" name="Прямоугольник 10"/>
          <p:cNvSpPr/>
          <p:nvPr/>
        </p:nvSpPr>
        <p:spPr>
          <a:xfrm>
            <a:off x="4393648" y="2890843"/>
            <a:ext cx="639919" cy="338554"/>
          </a:xfrm>
          <a:prstGeom prst="rect">
            <a:avLst/>
          </a:prstGeom>
          <a:scene3d>
            <a:camera prst="perspectiveAbove"/>
            <a:lightRig rig="threePt" dir="t"/>
          </a:scene3d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EC008C"/>
                </a:solidFill>
              </a:rPr>
              <a:t>2015</a:t>
            </a:r>
            <a:endParaRPr lang="ru-RU" sz="1600" dirty="0"/>
          </a:p>
        </p:txBody>
      </p:sp>
      <p:sp>
        <p:nvSpPr>
          <p:cNvPr id="68" name="Rectangle 24"/>
          <p:cNvSpPr txBox="1">
            <a:spLocks noChangeArrowheads="1"/>
          </p:cNvSpPr>
          <p:nvPr/>
        </p:nvSpPr>
        <p:spPr bwMode="auto">
          <a:xfrm>
            <a:off x="251520" y="92467"/>
            <a:ext cx="8856984" cy="96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3200" dirty="0" err="1" smtClean="0">
                <a:solidFill>
                  <a:srgbClr val="781D7E"/>
                </a:solidFill>
                <a:ea typeface="Times New Roman" pitchFamily="18" charset="0"/>
              </a:rPr>
              <a:t>Наноиндустрия</a:t>
            </a:r>
            <a:r>
              <a:rPr lang="ru-RU" sz="3200" dirty="0" smtClean="0">
                <a:solidFill>
                  <a:srgbClr val="781D7E"/>
                </a:solidFill>
                <a:ea typeface="Times New Roman" pitchFamily="18" charset="0"/>
              </a:rPr>
              <a:t> в России: </a:t>
            </a:r>
          </a:p>
          <a:p>
            <a:pPr eaLnBrk="0" hangingPunct="0"/>
            <a:r>
              <a:rPr lang="ru-RU" sz="2000" dirty="0" smtClean="0">
                <a:solidFill>
                  <a:srgbClr val="781D7E"/>
                </a:solidFill>
                <a:ea typeface="Times New Roman" pitchFamily="18" charset="0"/>
              </a:rPr>
              <a:t>Поздний старт, но высокий потенциал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5364088" y="10289"/>
            <a:ext cx="31323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781D7E"/>
                </a:solidFill>
              </a:rPr>
              <a:t>Роль </a:t>
            </a:r>
            <a:r>
              <a:rPr lang="ru-RU" sz="1000" dirty="0" err="1" smtClean="0">
                <a:solidFill>
                  <a:srgbClr val="781D7E"/>
                </a:solidFill>
              </a:rPr>
              <a:t>наноиндустрии</a:t>
            </a:r>
            <a:r>
              <a:rPr lang="ru-RU" sz="1000" dirty="0" smtClean="0">
                <a:solidFill>
                  <a:srgbClr val="781D7E"/>
                </a:solidFill>
              </a:rPr>
              <a:t> в инновационной экономике</a:t>
            </a:r>
            <a:endParaRPr lang="ru-RU" sz="1000" dirty="0">
              <a:solidFill>
                <a:srgbClr val="781D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49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AutoShape 12"/>
          <p:cNvSpPr>
            <a:spLocks noChangeArrowheads="1"/>
          </p:cNvSpPr>
          <p:nvPr/>
        </p:nvSpPr>
        <p:spPr bwMode="auto">
          <a:xfrm>
            <a:off x="4283968" y="2348880"/>
            <a:ext cx="1944216" cy="3456384"/>
          </a:xfrm>
          <a:prstGeom prst="roundRect">
            <a:avLst>
              <a:gd name="adj" fmla="val 16667"/>
            </a:avLst>
          </a:prstGeom>
          <a:solidFill>
            <a:srgbClr val="781D7E"/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36000" tIns="46800" rIns="3600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ФЗ</a:t>
            </a:r>
            <a:r>
              <a:rPr lang="sv-SE" sz="1400" dirty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«О реорганизации Российской корпорации </a:t>
            </a:r>
            <a:r>
              <a:rPr lang="ru-RU" sz="1400" dirty="0" err="1">
                <a:solidFill>
                  <a:schemeClr val="bg1"/>
                </a:solidFill>
              </a:rPr>
              <a:t>нанотехнологий</a:t>
            </a:r>
            <a:r>
              <a:rPr lang="ru-RU" sz="1400" dirty="0" smtClean="0">
                <a:solidFill>
                  <a:schemeClr val="bg1"/>
                </a:solidFill>
              </a:rPr>
              <a:t>»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(июль 2010)</a:t>
            </a:r>
          </a:p>
          <a:p>
            <a:pPr algn="ctr"/>
            <a:endParaRPr lang="ru-RU" sz="1600" dirty="0" smtClean="0">
              <a:solidFill>
                <a:schemeClr val="bg1"/>
              </a:solidFill>
            </a:endParaRPr>
          </a:p>
        </p:txBody>
      </p:sp>
      <p:sp>
        <p:nvSpPr>
          <p:cNvPr id="24" name="Нашивка 23"/>
          <p:cNvSpPr/>
          <p:nvPr/>
        </p:nvSpPr>
        <p:spPr>
          <a:xfrm>
            <a:off x="179512" y="1772816"/>
            <a:ext cx="264816" cy="432048"/>
          </a:xfrm>
          <a:prstGeom prst="chevron">
            <a:avLst/>
          </a:prstGeom>
          <a:solidFill>
            <a:srgbClr val="009D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Нашивка 24"/>
          <p:cNvSpPr/>
          <p:nvPr/>
        </p:nvSpPr>
        <p:spPr>
          <a:xfrm>
            <a:off x="702770" y="1772816"/>
            <a:ext cx="264816" cy="432048"/>
          </a:xfrm>
          <a:prstGeom prst="chevron">
            <a:avLst/>
          </a:prstGeom>
          <a:solidFill>
            <a:srgbClr val="009D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Нашивка 25"/>
          <p:cNvSpPr/>
          <p:nvPr/>
        </p:nvSpPr>
        <p:spPr>
          <a:xfrm>
            <a:off x="1226028" y="1772816"/>
            <a:ext cx="264816" cy="432048"/>
          </a:xfrm>
          <a:prstGeom prst="chevron">
            <a:avLst/>
          </a:prstGeom>
          <a:solidFill>
            <a:srgbClr val="009D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Нашивка 26"/>
          <p:cNvSpPr/>
          <p:nvPr/>
        </p:nvSpPr>
        <p:spPr>
          <a:xfrm>
            <a:off x="1749286" y="1772816"/>
            <a:ext cx="264816" cy="432048"/>
          </a:xfrm>
          <a:prstGeom prst="chevron">
            <a:avLst/>
          </a:prstGeom>
          <a:solidFill>
            <a:srgbClr val="009D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Нашивка 27"/>
          <p:cNvSpPr/>
          <p:nvPr/>
        </p:nvSpPr>
        <p:spPr>
          <a:xfrm>
            <a:off x="2272544" y="1772816"/>
            <a:ext cx="264816" cy="432048"/>
          </a:xfrm>
          <a:prstGeom prst="chevron">
            <a:avLst/>
          </a:prstGeom>
          <a:solidFill>
            <a:srgbClr val="009D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Нашивка 28"/>
          <p:cNvSpPr/>
          <p:nvPr/>
        </p:nvSpPr>
        <p:spPr>
          <a:xfrm>
            <a:off x="2795802" y="1772816"/>
            <a:ext cx="264816" cy="432048"/>
          </a:xfrm>
          <a:prstGeom prst="chevron">
            <a:avLst/>
          </a:prstGeom>
          <a:solidFill>
            <a:srgbClr val="009D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Нашивка 29"/>
          <p:cNvSpPr/>
          <p:nvPr/>
        </p:nvSpPr>
        <p:spPr>
          <a:xfrm>
            <a:off x="3319060" y="1772816"/>
            <a:ext cx="264816" cy="432048"/>
          </a:xfrm>
          <a:prstGeom prst="chevron">
            <a:avLst/>
          </a:prstGeom>
          <a:solidFill>
            <a:srgbClr val="009D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Нашивка 30"/>
          <p:cNvSpPr/>
          <p:nvPr/>
        </p:nvSpPr>
        <p:spPr>
          <a:xfrm>
            <a:off x="3842318" y="1772816"/>
            <a:ext cx="264816" cy="432048"/>
          </a:xfrm>
          <a:prstGeom prst="chevron">
            <a:avLst/>
          </a:prstGeom>
          <a:solidFill>
            <a:srgbClr val="009D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Нашивка 31"/>
          <p:cNvSpPr/>
          <p:nvPr/>
        </p:nvSpPr>
        <p:spPr>
          <a:xfrm>
            <a:off x="4365576" y="1772816"/>
            <a:ext cx="264816" cy="432048"/>
          </a:xfrm>
          <a:prstGeom prst="chevron">
            <a:avLst/>
          </a:prstGeom>
          <a:solidFill>
            <a:srgbClr val="781D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Нашивка 32"/>
          <p:cNvSpPr/>
          <p:nvPr/>
        </p:nvSpPr>
        <p:spPr>
          <a:xfrm>
            <a:off x="4888834" y="1772816"/>
            <a:ext cx="264816" cy="432048"/>
          </a:xfrm>
          <a:prstGeom prst="chevron">
            <a:avLst/>
          </a:prstGeom>
          <a:solidFill>
            <a:srgbClr val="781D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Нашивка 33"/>
          <p:cNvSpPr/>
          <p:nvPr/>
        </p:nvSpPr>
        <p:spPr>
          <a:xfrm>
            <a:off x="5412092" y="1772816"/>
            <a:ext cx="264816" cy="432048"/>
          </a:xfrm>
          <a:prstGeom prst="chevron">
            <a:avLst/>
          </a:prstGeom>
          <a:solidFill>
            <a:srgbClr val="781D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Нашивка 34"/>
          <p:cNvSpPr/>
          <p:nvPr/>
        </p:nvSpPr>
        <p:spPr>
          <a:xfrm>
            <a:off x="5935350" y="1772816"/>
            <a:ext cx="264816" cy="432048"/>
          </a:xfrm>
          <a:prstGeom prst="chevron">
            <a:avLst/>
          </a:prstGeom>
          <a:solidFill>
            <a:srgbClr val="781D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Нашивка 35"/>
          <p:cNvSpPr/>
          <p:nvPr/>
        </p:nvSpPr>
        <p:spPr>
          <a:xfrm>
            <a:off x="6458608" y="1772816"/>
            <a:ext cx="264816" cy="432048"/>
          </a:xfrm>
          <a:prstGeom prst="chevron">
            <a:avLst/>
          </a:prstGeom>
          <a:solidFill>
            <a:srgbClr val="EC00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Нашивка 36"/>
          <p:cNvSpPr/>
          <p:nvPr/>
        </p:nvSpPr>
        <p:spPr>
          <a:xfrm>
            <a:off x="6981866" y="1772816"/>
            <a:ext cx="264816" cy="432048"/>
          </a:xfrm>
          <a:prstGeom prst="chevron">
            <a:avLst/>
          </a:prstGeom>
          <a:solidFill>
            <a:srgbClr val="EC00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Нашивка 37"/>
          <p:cNvSpPr/>
          <p:nvPr/>
        </p:nvSpPr>
        <p:spPr>
          <a:xfrm>
            <a:off x="8028384" y="1772816"/>
            <a:ext cx="264816" cy="432048"/>
          </a:xfrm>
          <a:prstGeom prst="chevron">
            <a:avLst/>
          </a:prstGeom>
          <a:solidFill>
            <a:srgbClr val="EC00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Нашивка 38"/>
          <p:cNvSpPr/>
          <p:nvPr/>
        </p:nvSpPr>
        <p:spPr>
          <a:xfrm>
            <a:off x="7505124" y="1772816"/>
            <a:ext cx="264816" cy="432048"/>
          </a:xfrm>
          <a:prstGeom prst="chevron">
            <a:avLst/>
          </a:prstGeom>
          <a:solidFill>
            <a:srgbClr val="EC00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0" name="AutoShape 12"/>
          <p:cNvSpPr>
            <a:spLocks noChangeArrowheads="1"/>
          </p:cNvSpPr>
          <p:nvPr/>
        </p:nvSpPr>
        <p:spPr bwMode="auto">
          <a:xfrm>
            <a:off x="216433" y="1327956"/>
            <a:ext cx="3890701" cy="36004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0000" tIns="46800" anchor="ctr"/>
          <a:lstStyle/>
          <a:p>
            <a:pPr algn="ctr">
              <a:lnSpc>
                <a:spcPct val="90000"/>
              </a:lnSpc>
              <a:defRPr/>
            </a:pPr>
            <a:r>
              <a:rPr lang="ru-RU" dirty="0" smtClean="0">
                <a:solidFill>
                  <a:schemeClr val="tx1"/>
                </a:solidFill>
                <a:cs typeface="Arial" charset="0"/>
              </a:rPr>
              <a:t>2007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1" name="AutoShape 12"/>
          <p:cNvSpPr>
            <a:spLocks noChangeArrowheads="1"/>
          </p:cNvSpPr>
          <p:nvPr/>
        </p:nvSpPr>
        <p:spPr bwMode="auto">
          <a:xfrm>
            <a:off x="395536" y="2319282"/>
            <a:ext cx="1080120" cy="258435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0000" tIns="46800" anchor="ctr"/>
          <a:lstStyle/>
          <a:p>
            <a:pPr algn="ctr">
              <a:lnSpc>
                <a:spcPct val="90000"/>
              </a:lnSpc>
              <a:defRPr/>
            </a:pP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24 апреля</a:t>
            </a: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65" name="AutoShape 12"/>
          <p:cNvSpPr>
            <a:spLocks noChangeArrowheads="1"/>
          </p:cNvSpPr>
          <p:nvPr/>
        </p:nvSpPr>
        <p:spPr bwMode="auto">
          <a:xfrm>
            <a:off x="4284433" y="1340769"/>
            <a:ext cx="1943751" cy="36004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0000" tIns="46800" anchor="ctr"/>
          <a:lstStyle/>
          <a:p>
            <a:pPr algn="ctr">
              <a:lnSpc>
                <a:spcPct val="90000"/>
              </a:lnSpc>
              <a:defRPr/>
            </a:pPr>
            <a:r>
              <a:rPr lang="ru-RU" dirty="0" smtClean="0">
                <a:solidFill>
                  <a:schemeClr val="tx1"/>
                </a:solidFill>
                <a:cs typeface="Arial" charset="0"/>
              </a:rPr>
              <a:t>2010</a:t>
            </a:r>
          </a:p>
        </p:txBody>
      </p:sp>
      <p:pic>
        <p:nvPicPr>
          <p:cNvPr id="5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2" cstate="screen"/>
          <a:srcRect t="-87354" b="-87354"/>
          <a:stretch>
            <a:fillRect/>
          </a:stretch>
        </p:blipFill>
        <p:spPr bwMode="auto">
          <a:xfrm flipV="1">
            <a:off x="216433" y="1196752"/>
            <a:ext cx="8136000" cy="85398"/>
          </a:xfrm>
          <a:prstGeom prst="rect">
            <a:avLst/>
          </a:prstGeom>
          <a:noFill/>
        </p:spPr>
      </p:pic>
      <p:sp>
        <p:nvSpPr>
          <p:cNvPr id="8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>
              <a:defRPr/>
            </a:pPr>
            <a:fld id="{10730853-7445-4A0E-911B-CF171C6982E7}" type="slidenum">
              <a:rPr lang="sv-SE" smtClean="0"/>
              <a:pPr>
                <a:defRPr/>
              </a:pPr>
              <a:t>23</a:t>
            </a:fld>
            <a:endParaRPr lang="sv-SE" dirty="0" smtClean="0"/>
          </a:p>
          <a:p>
            <a:pPr>
              <a:defRPr/>
            </a:pPr>
            <a:endParaRPr lang="sv-SE" dirty="0"/>
          </a:p>
        </p:txBody>
      </p:sp>
      <p:sp>
        <p:nvSpPr>
          <p:cNvPr id="21" name="Rectangle 24"/>
          <p:cNvSpPr txBox="1">
            <a:spLocks noChangeArrowheads="1"/>
          </p:cNvSpPr>
          <p:nvPr/>
        </p:nvSpPr>
        <p:spPr bwMode="auto">
          <a:xfrm>
            <a:off x="251520" y="92467"/>
            <a:ext cx="8856984" cy="96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3200" dirty="0" err="1" smtClean="0">
                <a:solidFill>
                  <a:srgbClr val="781D7E"/>
                </a:solidFill>
                <a:ea typeface="Times New Roman" pitchFamily="18" charset="0"/>
              </a:rPr>
              <a:t>Наноиндустрия</a:t>
            </a:r>
            <a:r>
              <a:rPr lang="ru-RU" sz="3200" dirty="0" smtClean="0">
                <a:solidFill>
                  <a:srgbClr val="781D7E"/>
                </a:solidFill>
                <a:ea typeface="Times New Roman" pitchFamily="18" charset="0"/>
              </a:rPr>
              <a:t> в России: </a:t>
            </a:r>
          </a:p>
          <a:p>
            <a:pPr eaLnBrk="0" hangingPunct="0"/>
            <a:r>
              <a:rPr lang="ru-RU" sz="2000" dirty="0" smtClean="0">
                <a:solidFill>
                  <a:srgbClr val="781D7E"/>
                </a:solidFill>
                <a:ea typeface="Times New Roman" pitchFamily="18" charset="0"/>
              </a:rPr>
              <a:t>Этапы строительства</a:t>
            </a:r>
            <a:r>
              <a:rPr lang="en-US" sz="2000" dirty="0" smtClean="0">
                <a:solidFill>
                  <a:srgbClr val="781D7E"/>
                </a:solidFill>
                <a:ea typeface="Times New Roman" pitchFamily="18" charset="0"/>
              </a:rPr>
              <a:t> </a:t>
            </a:r>
            <a:endParaRPr lang="ru-RU" sz="2000" dirty="0" smtClean="0">
              <a:solidFill>
                <a:srgbClr val="781D7E"/>
              </a:solidFill>
              <a:ea typeface="Times New Roman" pitchFamily="18" charset="0"/>
            </a:endParaRPr>
          </a:p>
        </p:txBody>
      </p:sp>
      <p:sp>
        <p:nvSpPr>
          <p:cNvPr id="68" name="AutoShape 12"/>
          <p:cNvSpPr>
            <a:spLocks noChangeArrowheads="1"/>
          </p:cNvSpPr>
          <p:nvPr/>
        </p:nvSpPr>
        <p:spPr bwMode="auto">
          <a:xfrm>
            <a:off x="1331640" y="4221088"/>
            <a:ext cx="1584176" cy="1584176"/>
          </a:xfrm>
          <a:prstGeom prst="roundRect">
            <a:avLst>
              <a:gd name="adj" fmla="val 16667"/>
            </a:avLst>
          </a:prstGeom>
          <a:solidFill>
            <a:srgbClr val="009DDC"/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36000" tIns="46800" rIns="3600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ФЗ</a:t>
            </a:r>
            <a:r>
              <a:rPr lang="sv-SE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«О Российской корпорации </a:t>
            </a:r>
            <a:r>
              <a:rPr lang="ru-RU" sz="1200" dirty="0" err="1" smtClean="0">
                <a:solidFill>
                  <a:schemeClr val="tx1"/>
                </a:solidFill>
              </a:rPr>
              <a:t>нанотехнологий</a:t>
            </a:r>
            <a:r>
              <a:rPr lang="ru-RU" sz="1200" dirty="0" smtClean="0">
                <a:solidFill>
                  <a:schemeClr val="tx1"/>
                </a:solidFill>
              </a:rPr>
              <a:t>»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63" name="AutoShape 12"/>
          <p:cNvSpPr>
            <a:spLocks noChangeArrowheads="1"/>
          </p:cNvSpPr>
          <p:nvPr/>
        </p:nvSpPr>
        <p:spPr bwMode="auto">
          <a:xfrm>
            <a:off x="1547664" y="2319282"/>
            <a:ext cx="1152128" cy="258435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0000" tIns="46800" anchor="ctr"/>
          <a:lstStyle/>
          <a:p>
            <a:pPr algn="ctr">
              <a:lnSpc>
                <a:spcPct val="90000"/>
              </a:lnSpc>
              <a:defRPr/>
            </a:pP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19 июля</a:t>
            </a: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64" name="AutoShape 12"/>
          <p:cNvSpPr>
            <a:spLocks noChangeArrowheads="1"/>
          </p:cNvSpPr>
          <p:nvPr/>
        </p:nvSpPr>
        <p:spPr bwMode="auto">
          <a:xfrm>
            <a:off x="2771800" y="2319282"/>
            <a:ext cx="1296144" cy="258435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0000" tIns="46800" anchor="ctr"/>
          <a:lstStyle/>
          <a:p>
            <a:pPr algn="ctr">
              <a:lnSpc>
                <a:spcPct val="90000"/>
              </a:lnSpc>
              <a:defRPr/>
            </a:pP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19 сентября</a:t>
            </a:r>
            <a:endParaRPr lang="ru-RU" sz="1400" dirty="0">
              <a:solidFill>
                <a:srgbClr val="000000"/>
              </a:solidFill>
            </a:endParaRPr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>
            <a:off x="971600" y="2592000"/>
            <a:ext cx="0" cy="288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>
            <a:stCxn id="63" idx="2"/>
            <a:endCxn id="68" idx="0"/>
          </p:cNvCxnSpPr>
          <p:nvPr/>
        </p:nvCxnSpPr>
        <p:spPr>
          <a:xfrm>
            <a:off x="2123728" y="2577717"/>
            <a:ext cx="0" cy="16433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AutoShape 12"/>
          <p:cNvSpPr>
            <a:spLocks noChangeArrowheads="1"/>
          </p:cNvSpPr>
          <p:nvPr/>
        </p:nvSpPr>
        <p:spPr bwMode="auto">
          <a:xfrm>
            <a:off x="6458607" y="1340769"/>
            <a:ext cx="1893825" cy="360040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0000" tIns="46800" anchor="ctr"/>
          <a:lstStyle/>
          <a:p>
            <a:pPr algn="ctr">
              <a:lnSpc>
                <a:spcPct val="90000"/>
              </a:lnSpc>
              <a:defRPr/>
            </a:pPr>
            <a:r>
              <a:rPr lang="ru-RU" dirty="0" smtClean="0">
                <a:solidFill>
                  <a:schemeClr val="tx1"/>
                </a:solidFill>
                <a:cs typeface="Arial" charset="0"/>
              </a:rPr>
              <a:t>2015</a:t>
            </a:r>
          </a:p>
        </p:txBody>
      </p:sp>
      <p:sp>
        <p:nvSpPr>
          <p:cNvPr id="87" name="AutoShape 12"/>
          <p:cNvSpPr>
            <a:spLocks noChangeArrowheads="1"/>
          </p:cNvSpPr>
          <p:nvPr/>
        </p:nvSpPr>
        <p:spPr bwMode="auto">
          <a:xfrm>
            <a:off x="6444208" y="2348880"/>
            <a:ext cx="1944216" cy="3456384"/>
          </a:xfrm>
          <a:prstGeom prst="roundRect">
            <a:avLst>
              <a:gd name="adj" fmla="val 16667"/>
            </a:avLst>
          </a:prstGeom>
          <a:solidFill>
            <a:srgbClr val="EC008C"/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36000" tIns="46800" rIns="3600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Цель: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е</a:t>
            </a:r>
            <a:r>
              <a:rPr lang="ru-RU" sz="1400" dirty="0" smtClean="0">
                <a:solidFill>
                  <a:schemeClr val="bg1"/>
                </a:solidFill>
              </a:rPr>
              <a:t>жегодный объем </a:t>
            </a:r>
            <a:r>
              <a:rPr lang="ru-RU" sz="1400" dirty="0">
                <a:solidFill>
                  <a:schemeClr val="bg1"/>
                </a:solidFill>
              </a:rPr>
              <a:t>продаж </a:t>
            </a:r>
            <a:r>
              <a:rPr lang="ru-RU" sz="1400" dirty="0" err="1">
                <a:solidFill>
                  <a:schemeClr val="bg1"/>
                </a:solidFill>
              </a:rPr>
              <a:t>наноиндустрии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900 млрд. руб.,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в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т.ч.в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результате реализации проектов </a:t>
            </a:r>
            <a:r>
              <a:rPr lang="ru-RU" sz="1400" dirty="0" smtClean="0">
                <a:solidFill>
                  <a:schemeClr val="bg1"/>
                </a:solidFill>
              </a:rPr>
              <a:t>с участием </a:t>
            </a:r>
            <a:r>
              <a:rPr lang="ru-RU" sz="1400" dirty="0">
                <a:solidFill>
                  <a:schemeClr val="bg1"/>
                </a:solidFill>
              </a:rPr>
              <a:t> </a:t>
            </a:r>
            <a:r>
              <a:rPr lang="ru-RU" sz="1400" dirty="0" smtClean="0">
                <a:solidFill>
                  <a:schemeClr val="bg1"/>
                </a:solidFill>
              </a:rPr>
              <a:t/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«</a:t>
            </a:r>
            <a:r>
              <a:rPr lang="ru-RU" sz="1400" dirty="0">
                <a:solidFill>
                  <a:schemeClr val="bg1"/>
                </a:solidFill>
              </a:rPr>
              <a:t>РОСНАНО» </a:t>
            </a:r>
            <a:r>
              <a:rPr lang="ru-RU" sz="1400" dirty="0" smtClean="0">
                <a:solidFill>
                  <a:schemeClr val="bg1"/>
                </a:solidFill>
              </a:rPr>
              <a:t>-</a:t>
            </a:r>
            <a:endParaRPr lang="ru-RU" sz="1400" dirty="0">
              <a:solidFill>
                <a:schemeClr val="bg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300 </a:t>
            </a:r>
            <a:r>
              <a:rPr lang="ru-RU" sz="1600" b="1" dirty="0" err="1" smtClean="0">
                <a:solidFill>
                  <a:schemeClr val="bg1"/>
                </a:solidFill>
              </a:rPr>
              <a:t>млрд.руб</a:t>
            </a:r>
            <a:r>
              <a:rPr lang="ru-RU" sz="1600" b="1" dirty="0" smtClean="0">
                <a:solidFill>
                  <a:schemeClr val="bg1"/>
                </a:solidFill>
              </a:rPr>
              <a:t>.</a:t>
            </a:r>
            <a:endParaRPr lang="ru-RU" sz="1600" b="1" dirty="0">
              <a:solidFill>
                <a:schemeClr val="bg1"/>
              </a:solidFill>
            </a:endParaRPr>
          </a:p>
        </p:txBody>
      </p:sp>
      <p:cxnSp>
        <p:nvCxnSpPr>
          <p:cNvPr id="124" name="Прямая соединительная линия 123"/>
          <p:cNvCxnSpPr/>
          <p:nvPr/>
        </p:nvCxnSpPr>
        <p:spPr>
          <a:xfrm>
            <a:off x="3347864" y="2592000"/>
            <a:ext cx="0" cy="288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Равнобедренный треугольник 90"/>
          <p:cNvSpPr/>
          <p:nvPr/>
        </p:nvSpPr>
        <p:spPr>
          <a:xfrm rot="5400000">
            <a:off x="5868144" y="4005064"/>
            <a:ext cx="1008112" cy="144016"/>
          </a:xfrm>
          <a:prstGeom prst="triangle">
            <a:avLst/>
          </a:prstGeom>
          <a:solidFill>
            <a:srgbClr val="781D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AutoShape 12"/>
          <p:cNvSpPr>
            <a:spLocks noChangeArrowheads="1"/>
          </p:cNvSpPr>
          <p:nvPr/>
        </p:nvSpPr>
        <p:spPr bwMode="auto">
          <a:xfrm>
            <a:off x="251520" y="2852936"/>
            <a:ext cx="1512168" cy="1296144"/>
          </a:xfrm>
          <a:prstGeom prst="roundRect">
            <a:avLst>
              <a:gd name="adj" fmla="val 16667"/>
            </a:avLst>
          </a:prstGeom>
          <a:solidFill>
            <a:srgbClr val="009DDC"/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36000" tIns="46800" rIns="3600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Президентская Инициатива «Стратегия развития </a:t>
            </a:r>
            <a:r>
              <a:rPr lang="ru-RU" sz="1200" dirty="0" err="1">
                <a:solidFill>
                  <a:schemeClr val="tx1"/>
                </a:solidFill>
              </a:rPr>
              <a:t>наноиндустрии</a:t>
            </a:r>
            <a:r>
              <a:rPr lang="ru-RU" sz="1200" dirty="0" smtClean="0">
                <a:solidFill>
                  <a:schemeClr val="tx1"/>
                </a:solidFill>
              </a:rPr>
              <a:t>»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69" name="AutoShape 12"/>
          <p:cNvSpPr>
            <a:spLocks noChangeArrowheads="1"/>
          </p:cNvSpPr>
          <p:nvPr/>
        </p:nvSpPr>
        <p:spPr bwMode="auto">
          <a:xfrm>
            <a:off x="2483768" y="2852936"/>
            <a:ext cx="1584176" cy="1296144"/>
          </a:xfrm>
          <a:prstGeom prst="roundRect">
            <a:avLst>
              <a:gd name="adj" fmla="val 16667"/>
            </a:avLst>
          </a:prstGeom>
          <a:solidFill>
            <a:srgbClr val="009DDC"/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36000" tIns="46800" rIns="36000" anchor="ctr"/>
          <a:lstStyle/>
          <a:p>
            <a:pPr algn="ctr"/>
            <a:r>
              <a:rPr lang="ru-RU" sz="1200" dirty="0">
                <a:solidFill>
                  <a:srgbClr val="000000"/>
                </a:solidFill>
              </a:rPr>
              <a:t>ГК «</a:t>
            </a:r>
            <a:r>
              <a:rPr lang="ru-RU" sz="1200" dirty="0" err="1">
                <a:solidFill>
                  <a:srgbClr val="000000"/>
                </a:solidFill>
              </a:rPr>
              <a:t>Роснанотех</a:t>
            </a:r>
            <a:r>
              <a:rPr lang="ru-RU" sz="1200" dirty="0">
                <a:solidFill>
                  <a:srgbClr val="000000"/>
                </a:solidFill>
              </a:rPr>
              <a:t>» </a:t>
            </a:r>
            <a:r>
              <a:rPr lang="ru-RU" sz="1200" dirty="0" smtClean="0">
                <a:solidFill>
                  <a:srgbClr val="000000"/>
                </a:solidFill>
              </a:rPr>
              <a:t>зарегистрирована </a:t>
            </a:r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364088" y="10289"/>
            <a:ext cx="31323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781D7E"/>
                </a:solidFill>
              </a:rPr>
              <a:t>Роль </a:t>
            </a:r>
            <a:r>
              <a:rPr lang="ru-RU" sz="1000" dirty="0" err="1" smtClean="0">
                <a:solidFill>
                  <a:srgbClr val="781D7E"/>
                </a:solidFill>
              </a:rPr>
              <a:t>наноиндустрии</a:t>
            </a:r>
            <a:r>
              <a:rPr lang="ru-RU" sz="1000" dirty="0" smtClean="0">
                <a:solidFill>
                  <a:srgbClr val="781D7E"/>
                </a:solidFill>
              </a:rPr>
              <a:t> в инновационной экономике</a:t>
            </a:r>
            <a:endParaRPr lang="ru-RU" sz="1000" dirty="0">
              <a:solidFill>
                <a:srgbClr val="781D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57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2" cstate="screen"/>
          <a:srcRect t="-87354" b="-87354"/>
          <a:stretch>
            <a:fillRect/>
          </a:stretch>
        </p:blipFill>
        <p:spPr bwMode="auto">
          <a:xfrm flipV="1">
            <a:off x="216433" y="1196752"/>
            <a:ext cx="8136000" cy="85398"/>
          </a:xfrm>
          <a:prstGeom prst="rect">
            <a:avLst/>
          </a:prstGeom>
          <a:noFill/>
        </p:spPr>
      </p:pic>
      <p:sp>
        <p:nvSpPr>
          <p:cNvPr id="7" name="Rectangle 24"/>
          <p:cNvSpPr txBox="1">
            <a:spLocks noChangeArrowheads="1"/>
          </p:cNvSpPr>
          <p:nvPr/>
        </p:nvSpPr>
        <p:spPr bwMode="auto">
          <a:xfrm>
            <a:off x="338400" y="92467"/>
            <a:ext cx="8683200" cy="96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3200" dirty="0" smtClean="0">
                <a:solidFill>
                  <a:srgbClr val="781D7E"/>
                </a:solidFill>
              </a:rPr>
              <a:t>Проекты, финансируемые </a:t>
            </a:r>
          </a:p>
          <a:p>
            <a:pPr eaLnBrk="0" hangingPunct="0"/>
            <a:r>
              <a:rPr lang="ru-RU" sz="3200" dirty="0" smtClean="0">
                <a:solidFill>
                  <a:srgbClr val="781D7E"/>
                </a:solidFill>
              </a:rPr>
              <a:t>ОАО «РОСНАНО»</a:t>
            </a:r>
          </a:p>
        </p:txBody>
      </p:sp>
      <p:sp>
        <p:nvSpPr>
          <p:cNvPr id="74" name="AutoShape 12"/>
          <p:cNvSpPr>
            <a:spLocks noChangeArrowheads="1"/>
          </p:cNvSpPr>
          <p:nvPr/>
        </p:nvSpPr>
        <p:spPr bwMode="auto">
          <a:xfrm>
            <a:off x="4278537" y="1353271"/>
            <a:ext cx="3984484" cy="47930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0000" tIns="46800" anchor="ctr"/>
          <a:lstStyle/>
          <a:p>
            <a:pPr algn="ctr">
              <a:lnSpc>
                <a:spcPct val="90000"/>
              </a:lnSpc>
              <a:defRPr/>
            </a:pP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Финансовая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инфраструктура</a:t>
            </a: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76" name="AutoShape 12"/>
          <p:cNvSpPr>
            <a:spLocks noChangeArrowheads="1"/>
          </p:cNvSpPr>
          <p:nvPr/>
        </p:nvSpPr>
        <p:spPr bwMode="auto">
          <a:xfrm>
            <a:off x="216433" y="1353271"/>
            <a:ext cx="3984484" cy="47930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0000" tIns="46800" anchor="ctr"/>
          <a:lstStyle/>
          <a:p>
            <a:pPr algn="ctr">
              <a:lnSpc>
                <a:spcPct val="90000"/>
              </a:lnSpc>
              <a:defRPr/>
            </a:pPr>
            <a:r>
              <a:rPr lang="ru-RU" sz="1400" dirty="0" smtClean="0">
                <a:solidFill>
                  <a:srgbClr val="000000"/>
                </a:solidFill>
              </a:rPr>
              <a:t>Производство</a:t>
            </a:r>
            <a:endParaRPr lang="ru-RU" sz="1400" dirty="0">
              <a:solidFill>
                <a:srgbClr val="000000"/>
              </a:solidFill>
            </a:endParaRPr>
          </a:p>
        </p:txBody>
      </p:sp>
      <p:grpSp>
        <p:nvGrpSpPr>
          <p:cNvPr id="78" name="Группа 77"/>
          <p:cNvGrpSpPr/>
          <p:nvPr/>
        </p:nvGrpSpPr>
        <p:grpSpPr>
          <a:xfrm>
            <a:off x="3537627" y="1371706"/>
            <a:ext cx="642868" cy="442433"/>
            <a:chOff x="2269157" y="1296000"/>
            <a:chExt cx="432000" cy="432000"/>
          </a:xfrm>
        </p:grpSpPr>
        <p:pic>
          <p:nvPicPr>
            <p:cNvPr id="82" name="Рисунок 20" descr="icon_00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69157" y="1296000"/>
              <a:ext cx="432000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" name="TextBox 82"/>
            <p:cNvSpPr txBox="1"/>
            <p:nvPr/>
          </p:nvSpPr>
          <p:spPr bwMode="auto">
            <a:xfrm>
              <a:off x="2287160" y="1314000"/>
              <a:ext cx="396000" cy="396000"/>
            </a:xfrm>
            <a:prstGeom prst="rect">
              <a:avLst/>
            </a:prstGeom>
            <a:noFill/>
          </p:spPr>
          <p:txBody>
            <a:bodyPr lIns="0" tIns="0" rIns="0" bIns="36000" anchor="ctr" anchorCtr="1"/>
            <a:lstStyle/>
            <a:p>
              <a:pPr>
                <a:spcAft>
                  <a:spcPts val="900"/>
                </a:spcAft>
                <a:defRPr/>
              </a:pPr>
              <a:r>
                <a:rPr lang="ru-RU" b="1" dirty="0" smtClean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781D7E"/>
                  </a:solidFill>
                </a:rPr>
                <a:t>9</a:t>
              </a:r>
              <a:r>
                <a:rPr lang="en-US" b="1" dirty="0" smtClean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781D7E"/>
                  </a:solidFill>
                </a:rPr>
                <a:t>3</a:t>
              </a:r>
              <a:endParaRPr lang="ru-RU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781D7E"/>
                </a:solidFill>
              </a:endParaRPr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7609581" y="1371706"/>
            <a:ext cx="642868" cy="442433"/>
            <a:chOff x="4998849" y="1210372"/>
            <a:chExt cx="432000" cy="432000"/>
          </a:xfrm>
        </p:grpSpPr>
        <p:pic>
          <p:nvPicPr>
            <p:cNvPr id="85" name="Рисунок 23" descr="icon_00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98849" y="1210372"/>
              <a:ext cx="432000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" name="TextBox 85"/>
            <p:cNvSpPr txBox="1"/>
            <p:nvPr/>
          </p:nvSpPr>
          <p:spPr bwMode="auto">
            <a:xfrm>
              <a:off x="5016849" y="1228372"/>
              <a:ext cx="396000" cy="396000"/>
            </a:xfrm>
            <a:prstGeom prst="rect">
              <a:avLst/>
            </a:prstGeom>
            <a:noFill/>
          </p:spPr>
          <p:txBody>
            <a:bodyPr lIns="0" tIns="0" rIns="0" bIns="36000" anchor="ctr" anchorCtr="1"/>
            <a:lstStyle/>
            <a:p>
              <a:pPr>
                <a:spcAft>
                  <a:spcPts val="900"/>
                </a:spcAft>
                <a:defRPr/>
              </a:pPr>
              <a:r>
                <a:rPr lang="ru-RU" b="1" dirty="0" smtClean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781D7E"/>
                  </a:solidFill>
                </a:rPr>
                <a:t>7</a:t>
              </a:r>
              <a:endParaRPr lang="ru-RU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781D7E"/>
                </a:solidFill>
              </a:endParaRPr>
            </a:p>
          </p:txBody>
        </p:sp>
      </p:grpSp>
      <p:sp>
        <p:nvSpPr>
          <p:cNvPr id="90" name="Правая фигурная скобка 89"/>
          <p:cNvSpPr/>
          <p:nvPr/>
        </p:nvSpPr>
        <p:spPr>
          <a:xfrm rot="16200000">
            <a:off x="2139421" y="-62949"/>
            <a:ext cx="138041" cy="3984016"/>
          </a:xfrm>
          <a:prstGeom prst="rightBrace">
            <a:avLst/>
          </a:prstGeom>
          <a:ln>
            <a:solidFill>
              <a:srgbClr val="009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92" name="AutoShape 12"/>
          <p:cNvSpPr>
            <a:spLocks noChangeArrowheads="1"/>
          </p:cNvSpPr>
          <p:nvPr/>
        </p:nvSpPr>
        <p:spPr bwMode="auto">
          <a:xfrm>
            <a:off x="216434" y="2009214"/>
            <a:ext cx="3984014" cy="379884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0000" tIns="46800" anchor="ctr"/>
          <a:lstStyle/>
          <a:p>
            <a:pPr lvl="0"/>
            <a:r>
              <a:rPr lang="ru-RU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Наноматериалы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Рисунок 60" descr="icon_0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8304" y="2049189"/>
            <a:ext cx="370800" cy="27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" name="TextBox 94"/>
          <p:cNvSpPr txBox="1"/>
          <p:nvPr/>
        </p:nvSpPr>
        <p:spPr bwMode="auto">
          <a:xfrm>
            <a:off x="3707904" y="2042519"/>
            <a:ext cx="451227" cy="284752"/>
          </a:xfrm>
          <a:prstGeom prst="rect">
            <a:avLst/>
          </a:prstGeom>
          <a:noFill/>
        </p:spPr>
        <p:txBody>
          <a:bodyPr lIns="0" tIns="0" rIns="0" bIns="36000" anchor="ctr" anchorCtr="1"/>
          <a:lstStyle/>
          <a:p>
            <a:pPr>
              <a:spcAft>
                <a:spcPts val="900"/>
              </a:spcAft>
              <a:defRPr/>
            </a:pPr>
            <a:r>
              <a:rPr lang="ru-RU" sz="1400" b="1" i="1" dirty="0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</a:rPr>
              <a:t>25</a:t>
            </a:r>
            <a:endParaRPr lang="ru-RU" sz="1400" b="1" i="1" dirty="0">
              <a:ln w="9525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</a:endParaRPr>
          </a:p>
        </p:txBody>
      </p:sp>
      <p:sp>
        <p:nvSpPr>
          <p:cNvPr id="97" name="AutoShape 12"/>
          <p:cNvSpPr>
            <a:spLocks noChangeArrowheads="1"/>
          </p:cNvSpPr>
          <p:nvPr/>
        </p:nvSpPr>
        <p:spPr bwMode="auto">
          <a:xfrm>
            <a:off x="216434" y="2501729"/>
            <a:ext cx="3984014" cy="38156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0000" tIns="46800" anchor="ctr"/>
          <a:lstStyle/>
          <a:p>
            <a:pPr lvl="0"/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Оптика и электроника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8" name="Рисунок 63" descr="icon_0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9152" y="2560172"/>
            <a:ext cx="370800" cy="281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TextBox 98"/>
          <p:cNvSpPr txBox="1"/>
          <p:nvPr/>
        </p:nvSpPr>
        <p:spPr bwMode="auto">
          <a:xfrm>
            <a:off x="3707904" y="2553739"/>
            <a:ext cx="449771" cy="286930"/>
          </a:xfrm>
          <a:prstGeom prst="rect">
            <a:avLst/>
          </a:prstGeom>
          <a:noFill/>
        </p:spPr>
        <p:txBody>
          <a:bodyPr lIns="0" tIns="0" rIns="0" bIns="36000" anchor="ctr" anchorCtr="1"/>
          <a:lstStyle/>
          <a:p>
            <a:pPr>
              <a:spcAft>
                <a:spcPts val="900"/>
              </a:spcAft>
              <a:defRPr/>
            </a:pPr>
            <a:r>
              <a:rPr lang="ru-RU" sz="1400" b="1" i="1" dirty="0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</a:rPr>
              <a:t>17</a:t>
            </a:r>
            <a:endParaRPr lang="ru-RU" sz="1400" b="1" i="1" dirty="0">
              <a:ln w="9525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</a:endParaRPr>
          </a:p>
        </p:txBody>
      </p:sp>
      <p:sp>
        <p:nvSpPr>
          <p:cNvPr id="101" name="AutoShape 12"/>
          <p:cNvSpPr>
            <a:spLocks noChangeArrowheads="1"/>
          </p:cNvSpPr>
          <p:nvPr/>
        </p:nvSpPr>
        <p:spPr bwMode="auto">
          <a:xfrm>
            <a:off x="216434" y="2995927"/>
            <a:ext cx="3984014" cy="38156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0000" tIns="46800" anchor="ctr"/>
          <a:lstStyle/>
          <a:p>
            <a:pPr lvl="0"/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Медицина и фармакология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" name="Рисунок 66" descr="icon_0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8304" y="3054927"/>
            <a:ext cx="370800" cy="279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" name="TextBox 103"/>
          <p:cNvSpPr txBox="1"/>
          <p:nvPr/>
        </p:nvSpPr>
        <p:spPr bwMode="auto">
          <a:xfrm>
            <a:off x="3707904" y="3048395"/>
            <a:ext cx="451227" cy="286015"/>
          </a:xfrm>
          <a:prstGeom prst="rect">
            <a:avLst/>
          </a:prstGeom>
          <a:noFill/>
        </p:spPr>
        <p:txBody>
          <a:bodyPr lIns="0" tIns="0" rIns="0" bIns="36000" anchor="ctr" anchorCtr="1"/>
          <a:lstStyle/>
          <a:p>
            <a:pPr>
              <a:spcAft>
                <a:spcPts val="900"/>
              </a:spcAft>
              <a:defRPr/>
            </a:pPr>
            <a:r>
              <a:rPr lang="ru-RU" sz="1400" b="1" i="1" dirty="0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</a:rPr>
              <a:t>16</a:t>
            </a:r>
            <a:endParaRPr lang="ru-RU" sz="1400" b="1" i="1" dirty="0">
              <a:ln w="9525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</a:endParaRPr>
          </a:p>
        </p:txBody>
      </p:sp>
      <p:sp>
        <p:nvSpPr>
          <p:cNvPr id="106" name="AutoShape 12"/>
          <p:cNvSpPr>
            <a:spLocks noChangeArrowheads="1"/>
          </p:cNvSpPr>
          <p:nvPr/>
        </p:nvSpPr>
        <p:spPr bwMode="auto">
          <a:xfrm>
            <a:off x="216434" y="3490126"/>
            <a:ext cx="3984014" cy="38004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0000" tIns="46800" anchor="ctr"/>
          <a:lstStyle/>
          <a:p>
            <a:pPr lvl="0"/>
            <a:r>
              <a:rPr lang="ru-RU" sz="1200" dirty="0" err="1" smtClean="0">
                <a:solidFill>
                  <a:schemeClr val="tx1"/>
                </a:solidFill>
                <a:latin typeface="Arial" pitchFamily="34" charset="0"/>
                <a:cs typeface="Tahoma" pitchFamily="34" charset="0"/>
              </a:rPr>
              <a:t>Энергоэффективность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108" name="Рисунок 69" descr="icon_0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8304" y="3549060"/>
            <a:ext cx="370800" cy="278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" name="TextBox 108"/>
          <p:cNvSpPr txBox="1"/>
          <p:nvPr/>
        </p:nvSpPr>
        <p:spPr bwMode="auto">
          <a:xfrm>
            <a:off x="3707904" y="3542403"/>
            <a:ext cx="450273" cy="284870"/>
          </a:xfrm>
          <a:prstGeom prst="rect">
            <a:avLst/>
          </a:prstGeom>
          <a:noFill/>
        </p:spPr>
        <p:txBody>
          <a:bodyPr lIns="0" tIns="0" rIns="0" bIns="36000" anchor="ctr" anchorCtr="1"/>
          <a:lstStyle/>
          <a:p>
            <a:pPr>
              <a:spcAft>
                <a:spcPts val="900"/>
              </a:spcAft>
              <a:defRPr/>
            </a:pPr>
            <a:r>
              <a:rPr lang="ru-RU" sz="1400" b="1" i="1" dirty="0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</a:rPr>
              <a:t>9</a:t>
            </a:r>
            <a:endParaRPr lang="ru-RU" sz="1400" b="1" i="1" dirty="0">
              <a:ln w="9525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</a:endParaRPr>
          </a:p>
        </p:txBody>
      </p:sp>
      <p:sp>
        <p:nvSpPr>
          <p:cNvPr id="111" name="AutoShape 12"/>
          <p:cNvSpPr>
            <a:spLocks noChangeArrowheads="1"/>
          </p:cNvSpPr>
          <p:nvPr/>
        </p:nvSpPr>
        <p:spPr bwMode="auto">
          <a:xfrm>
            <a:off x="216434" y="3982797"/>
            <a:ext cx="3984014" cy="38004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0000" tIns="46800" anchor="ctr"/>
          <a:lstStyle/>
          <a:p>
            <a:pPr lvl="0"/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Модификация поверхности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3" name="Рисунок 72" descr="icon_0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8304" y="4041731"/>
            <a:ext cx="370800" cy="278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" name="TextBox 113"/>
          <p:cNvSpPr txBox="1"/>
          <p:nvPr/>
        </p:nvSpPr>
        <p:spPr bwMode="auto">
          <a:xfrm>
            <a:off x="3707904" y="4035074"/>
            <a:ext cx="451227" cy="284870"/>
          </a:xfrm>
          <a:prstGeom prst="rect">
            <a:avLst/>
          </a:prstGeom>
          <a:noFill/>
        </p:spPr>
        <p:txBody>
          <a:bodyPr lIns="0" tIns="0" rIns="0" bIns="36000" anchor="ctr" anchorCtr="1"/>
          <a:lstStyle/>
          <a:p>
            <a:pPr>
              <a:spcAft>
                <a:spcPts val="900"/>
              </a:spcAft>
              <a:defRPr/>
            </a:pPr>
            <a:r>
              <a:rPr lang="en-US" sz="1400" b="1" i="1" dirty="0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</a:rPr>
              <a:t>1</a:t>
            </a:r>
            <a:r>
              <a:rPr lang="ru-RU" sz="1400" b="1" i="1" dirty="0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</a:rPr>
              <a:t>3</a:t>
            </a:r>
            <a:endParaRPr lang="ru-RU" sz="1400" b="1" i="1" dirty="0">
              <a:ln w="9525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</a:endParaRPr>
          </a:p>
        </p:txBody>
      </p:sp>
      <p:sp>
        <p:nvSpPr>
          <p:cNvPr id="116" name="AutoShape 12"/>
          <p:cNvSpPr>
            <a:spLocks noChangeArrowheads="1"/>
          </p:cNvSpPr>
          <p:nvPr/>
        </p:nvSpPr>
        <p:spPr bwMode="auto">
          <a:xfrm>
            <a:off x="216434" y="4475467"/>
            <a:ext cx="3984014" cy="38156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0000" tIns="46800" anchor="ctr"/>
          <a:lstStyle/>
          <a:p>
            <a:pPr>
              <a:lnSpc>
                <a:spcPct val="90000"/>
              </a:lnSpc>
              <a:defRPr/>
            </a:pPr>
            <a:r>
              <a:rPr lang="ru-RU" sz="1200" dirty="0" smtClean="0">
                <a:solidFill>
                  <a:srgbClr val="000000"/>
                </a:solidFill>
              </a:rPr>
              <a:t>Прочие</a:t>
            </a:r>
            <a:endParaRPr lang="ru-RU" sz="1200" dirty="0">
              <a:solidFill>
                <a:srgbClr val="000000"/>
              </a:solidFill>
            </a:endParaRPr>
          </a:p>
        </p:txBody>
      </p:sp>
      <p:pic>
        <p:nvPicPr>
          <p:cNvPr id="118" name="Рисунок 99" descr="icon_0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8304" y="4534461"/>
            <a:ext cx="370800" cy="279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" name="TextBox 118"/>
          <p:cNvSpPr txBox="1"/>
          <p:nvPr/>
        </p:nvSpPr>
        <p:spPr bwMode="auto">
          <a:xfrm>
            <a:off x="3707904" y="4527930"/>
            <a:ext cx="451227" cy="286014"/>
          </a:xfrm>
          <a:prstGeom prst="rect">
            <a:avLst/>
          </a:prstGeom>
          <a:noFill/>
        </p:spPr>
        <p:txBody>
          <a:bodyPr lIns="0" tIns="0" rIns="0" bIns="36000" anchor="ctr" anchorCtr="1"/>
          <a:lstStyle/>
          <a:p>
            <a:pPr>
              <a:spcAft>
                <a:spcPts val="900"/>
              </a:spcAft>
              <a:defRPr/>
            </a:pPr>
            <a:r>
              <a:rPr lang="en-US" sz="1400" b="1" i="1" dirty="0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</a:rPr>
              <a:t>13</a:t>
            </a:r>
            <a:endParaRPr lang="ru-RU" sz="1400" b="1" i="1" dirty="0">
              <a:ln w="9525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</a:endParaRPr>
          </a:p>
        </p:txBody>
      </p:sp>
      <p:sp>
        <p:nvSpPr>
          <p:cNvPr id="123" name="Правая фигурная скобка 122"/>
          <p:cNvSpPr/>
          <p:nvPr/>
        </p:nvSpPr>
        <p:spPr>
          <a:xfrm rot="16200000">
            <a:off x="6201527" y="-62948"/>
            <a:ext cx="138041" cy="3984014"/>
          </a:xfrm>
          <a:prstGeom prst="rightBrace">
            <a:avLst/>
          </a:prstGeom>
          <a:ln>
            <a:solidFill>
              <a:srgbClr val="009D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sz="1600" b="1">
              <a:solidFill>
                <a:srgbClr val="000000"/>
              </a:solidFill>
            </a:endParaRPr>
          </a:p>
        </p:txBody>
      </p:sp>
      <p:sp>
        <p:nvSpPr>
          <p:cNvPr id="124" name="AutoShape 12"/>
          <p:cNvSpPr>
            <a:spLocks noChangeArrowheads="1"/>
          </p:cNvSpPr>
          <p:nvPr/>
        </p:nvSpPr>
        <p:spPr bwMode="auto">
          <a:xfrm>
            <a:off x="4278538" y="2008970"/>
            <a:ext cx="3984014" cy="379883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0000" tIns="46800" anchor="ctr"/>
          <a:lstStyle/>
          <a:p>
            <a:r>
              <a:rPr lang="ru-RU" sz="1200" dirty="0" err="1" smtClean="0">
                <a:solidFill>
                  <a:srgbClr val="000000"/>
                </a:solidFill>
              </a:rPr>
              <a:t>Инвестфонды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25" name="AutoShape 12"/>
          <p:cNvSpPr>
            <a:spLocks noChangeArrowheads="1"/>
          </p:cNvSpPr>
          <p:nvPr/>
        </p:nvSpPr>
        <p:spPr bwMode="auto">
          <a:xfrm>
            <a:off x="4254908" y="2425806"/>
            <a:ext cx="4008114" cy="2454911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0000" tIns="46800" anchor="ctr"/>
          <a:lstStyle/>
          <a:p>
            <a:pPr>
              <a:lnSpc>
                <a:spcPct val="90000"/>
              </a:lnSpc>
              <a:defRPr/>
            </a:pPr>
            <a:endParaRPr lang="en-US" sz="1100" b="1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en-US" sz="1100" b="1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en-US" sz="1100" b="1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en-US" sz="1100" b="1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11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</a:rPr>
              <a:t>РОСНАНО Капитал</a:t>
            </a:r>
          </a:p>
          <a:p>
            <a:pPr>
              <a:buFont typeface="Arial" pitchFamily="34" charset="0"/>
              <a:buChar char="•"/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200" dirty="0" err="1" smtClean="0">
                <a:solidFill>
                  <a:schemeClr val="tx1"/>
                </a:solidFill>
              </a:rPr>
              <a:t>Burrill</a:t>
            </a:r>
            <a:r>
              <a:rPr lang="en-US" sz="1200" dirty="0" smtClean="0">
                <a:solidFill>
                  <a:schemeClr val="tx1"/>
                </a:solidFill>
              </a:rPr>
              <a:t> Capital Fund</a:t>
            </a:r>
            <a:endParaRPr lang="ru-RU" sz="12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</a:rPr>
              <a:t>Отраслевой </a:t>
            </a:r>
            <a:r>
              <a:rPr lang="ru-RU" sz="1200" dirty="0" err="1" smtClean="0">
                <a:solidFill>
                  <a:schemeClr val="tx1"/>
                </a:solidFill>
              </a:rPr>
              <a:t>фонд:Металлургия</a:t>
            </a:r>
            <a:endParaRPr lang="ru-RU" sz="12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</a:rPr>
              <a:t>Фонд </a:t>
            </a:r>
            <a:r>
              <a:rPr lang="en-US" sz="1200" dirty="0" smtClean="0">
                <a:solidFill>
                  <a:schemeClr val="tx1"/>
                </a:solidFill>
              </a:rPr>
              <a:t>DFJ-</a:t>
            </a:r>
            <a:r>
              <a:rPr lang="ru-RU" sz="1200" dirty="0" smtClean="0">
                <a:solidFill>
                  <a:schemeClr val="tx1"/>
                </a:solidFill>
              </a:rPr>
              <a:t>ВТБ Аврора</a:t>
            </a:r>
          </a:p>
          <a:p>
            <a:pPr>
              <a:buFont typeface="Arial" pitchFamily="34" charset="0"/>
              <a:buChar char="•"/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</a:rPr>
              <a:t>Российско-Казахстанский Фонд</a:t>
            </a:r>
          </a:p>
          <a:p>
            <a:pPr>
              <a:buFont typeface="Arial" pitchFamily="34" charset="0"/>
              <a:buChar char="•"/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200" dirty="0" err="1" smtClean="0">
                <a:solidFill>
                  <a:schemeClr val="tx1"/>
                </a:solidFill>
              </a:rPr>
              <a:t>Сколково-Нанотех</a:t>
            </a:r>
            <a:endParaRPr lang="ru-RU" sz="12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12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</a:rPr>
              <a:t>Фонд малобюджетных проектов (Красноярск)</a:t>
            </a:r>
          </a:p>
          <a:p>
            <a:pPr>
              <a:lnSpc>
                <a:spcPct val="90000"/>
              </a:lnSpc>
              <a:defRPr/>
            </a:pPr>
            <a:endParaRPr lang="en-US" sz="1200" b="1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en-US" sz="1200" b="1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en-US" sz="1200" b="1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en-US" sz="1100" b="1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ru-RU" sz="1100" b="1" dirty="0">
              <a:solidFill>
                <a:srgbClr val="000000"/>
              </a:solidFill>
            </a:endParaRPr>
          </a:p>
        </p:txBody>
      </p:sp>
      <p:sp>
        <p:nvSpPr>
          <p:cNvPr id="65" name="AutoShape 12"/>
          <p:cNvSpPr>
            <a:spLocks noChangeArrowheads="1"/>
          </p:cNvSpPr>
          <p:nvPr/>
        </p:nvSpPr>
        <p:spPr bwMode="auto">
          <a:xfrm>
            <a:off x="216432" y="4947492"/>
            <a:ext cx="8046589" cy="641748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0000" tIns="46800" anchor="ctr"/>
          <a:lstStyle/>
          <a:p>
            <a:pPr lvl="0"/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Итого профинансировано: </a:t>
            </a:r>
            <a:r>
              <a:rPr lang="en-US" sz="1600" dirty="0" smtClean="0">
                <a:solidFill>
                  <a:srgbClr val="781D7E"/>
                </a:solidFill>
                <a:latin typeface="Arial" pitchFamily="34" charset="0"/>
                <a:cs typeface="Arial" pitchFamily="34" charset="0"/>
              </a:rPr>
              <a:t>100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проектов на сумму более </a:t>
            </a:r>
            <a:r>
              <a:rPr lang="ru-RU" sz="1600" dirty="0" smtClean="0">
                <a:solidFill>
                  <a:srgbClr val="781D7E"/>
                </a:solidFill>
                <a:latin typeface="Arial" pitchFamily="34" charset="0"/>
                <a:cs typeface="Arial" pitchFamily="34" charset="0"/>
              </a:rPr>
              <a:t>26</a:t>
            </a:r>
            <a:r>
              <a:rPr lang="en-US" sz="1600" dirty="0" smtClean="0">
                <a:solidFill>
                  <a:srgbClr val="781D7E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600" dirty="0" smtClean="0">
                <a:solidFill>
                  <a:srgbClr val="781D7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solidFill>
                  <a:srgbClr val="781D7E"/>
                </a:solidFill>
                <a:latin typeface="Arial" pitchFamily="34" charset="0"/>
                <a:cs typeface="Arial" pitchFamily="34" charset="0"/>
              </a:rPr>
              <a:t>млрд.руб</a:t>
            </a:r>
            <a:r>
              <a:rPr lang="ru-RU" sz="1600" dirty="0" smtClean="0">
                <a:solidFill>
                  <a:srgbClr val="781D7E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lvl="0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(в </a:t>
            </a:r>
            <a:r>
              <a:rPr lang="ru-RU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т.ч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ОАО «РОСНАНО» – 133 </a:t>
            </a:r>
            <a:r>
              <a:rPr lang="ru-RU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млрд.руб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оинвесторы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более 130 </a:t>
            </a:r>
            <a:r>
              <a:rPr lang="ru-RU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млрд.руб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.)</a:t>
            </a:r>
          </a:p>
          <a:p>
            <a:pPr lvl="0"/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>
              <a:defRPr/>
            </a:pPr>
            <a:fld id="{10730853-7445-4A0E-911B-CF171C6982E7}" type="slidenum">
              <a:rPr lang="sv-SE" smtClean="0"/>
              <a:pPr>
                <a:defRPr/>
              </a:pPr>
              <a:t>24</a:t>
            </a:fld>
            <a:endParaRPr lang="sv-SE" dirty="0" smtClean="0"/>
          </a:p>
          <a:p>
            <a:pPr>
              <a:defRPr/>
            </a:pPr>
            <a:endParaRPr lang="sv-SE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6432" y="5733256"/>
            <a:ext cx="80465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81D7E"/>
                </a:solidFill>
              </a:rPr>
              <a:t>К сегодняшнему дню в стране построено и введено </a:t>
            </a:r>
            <a:r>
              <a:rPr lang="ru-RU" dirty="0" smtClean="0">
                <a:solidFill>
                  <a:srgbClr val="781D7E"/>
                </a:solidFill>
              </a:rPr>
              <a:t>38 новых </a:t>
            </a:r>
            <a:r>
              <a:rPr lang="ru-RU" dirty="0">
                <a:solidFill>
                  <a:srgbClr val="781D7E"/>
                </a:solidFill>
              </a:rPr>
              <a:t>заводов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5364088" y="10289"/>
            <a:ext cx="31323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781D7E"/>
                </a:solidFill>
              </a:rPr>
              <a:t>Роль </a:t>
            </a:r>
            <a:r>
              <a:rPr lang="ru-RU" sz="1000" dirty="0" err="1" smtClean="0">
                <a:solidFill>
                  <a:srgbClr val="781D7E"/>
                </a:solidFill>
              </a:rPr>
              <a:t>наноиндустрии</a:t>
            </a:r>
            <a:r>
              <a:rPr lang="ru-RU" sz="1000" dirty="0" smtClean="0">
                <a:solidFill>
                  <a:srgbClr val="781D7E"/>
                </a:solidFill>
              </a:rPr>
              <a:t> в инновационной экономике</a:t>
            </a:r>
            <a:endParaRPr lang="ru-RU" sz="1000" dirty="0">
              <a:solidFill>
                <a:srgbClr val="781D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53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2" cstate="screen"/>
          <a:srcRect t="-87354" b="-87354"/>
          <a:stretch>
            <a:fillRect/>
          </a:stretch>
        </p:blipFill>
        <p:spPr bwMode="auto">
          <a:xfrm flipV="1">
            <a:off x="216433" y="1196752"/>
            <a:ext cx="8136000" cy="85398"/>
          </a:xfrm>
          <a:prstGeom prst="rect">
            <a:avLst/>
          </a:prstGeom>
          <a:noFill/>
        </p:spPr>
      </p:pic>
      <p:sp>
        <p:nvSpPr>
          <p:cNvPr id="8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>
              <a:defRPr/>
            </a:pPr>
            <a:fld id="{10730853-7445-4A0E-911B-CF171C6982E7}" type="slidenum">
              <a:rPr lang="sv-SE" smtClean="0"/>
              <a:pPr>
                <a:defRPr/>
              </a:pPr>
              <a:t>25</a:t>
            </a:fld>
            <a:endParaRPr lang="sv-SE" dirty="0" smtClean="0"/>
          </a:p>
          <a:p>
            <a:pPr>
              <a:defRPr/>
            </a:pPr>
            <a:endParaRPr lang="sv-SE" dirty="0"/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216433" y="1440000"/>
            <a:ext cx="3945874" cy="239400"/>
          </a:xfrm>
          <a:prstGeom prst="roundRect">
            <a:avLst>
              <a:gd name="adj" fmla="val 16667"/>
            </a:avLst>
          </a:prstGeom>
          <a:solidFill>
            <a:srgbClr val="781D7E"/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0000" tIns="46800" anchor="ctr"/>
          <a:lstStyle/>
          <a:p>
            <a:pPr algn="ctr">
              <a:lnSpc>
                <a:spcPct val="90000"/>
              </a:lnSpc>
            </a:pPr>
            <a:endParaRPr lang="ru-RU" sz="1400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400" dirty="0" smtClean="0">
                <a:solidFill>
                  <a:schemeClr val="bg1"/>
                </a:solidFill>
              </a:rPr>
              <a:t>ОАО </a:t>
            </a:r>
            <a:r>
              <a:rPr lang="ru-RU" sz="1400" dirty="0">
                <a:solidFill>
                  <a:schemeClr val="bg1"/>
                </a:solidFill>
              </a:rPr>
              <a:t>«РОСНАНО» 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4406556" y="1440000"/>
            <a:ext cx="3945874" cy="238416"/>
          </a:xfrm>
          <a:prstGeom prst="roundRect">
            <a:avLst>
              <a:gd name="adj" fmla="val 16667"/>
            </a:avLst>
          </a:prstGeom>
          <a:solidFill>
            <a:srgbClr val="EC008C"/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0000" tIns="46800" anchor="ctr"/>
          <a:lstStyle/>
          <a:p>
            <a:pPr algn="ctr">
              <a:lnSpc>
                <a:spcPct val="90000"/>
              </a:lnSpc>
            </a:pPr>
            <a:r>
              <a:rPr lang="ru-RU" sz="1400" dirty="0" smtClean="0"/>
              <a:t>ФИОП</a:t>
            </a:r>
            <a:endParaRPr lang="ru-RU" sz="1400" b="1" dirty="0">
              <a:solidFill>
                <a:schemeClr val="bg1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07504" y="1772800"/>
            <a:ext cx="4068432" cy="4536520"/>
            <a:chOff x="216001" y="1772800"/>
            <a:chExt cx="4068432" cy="4536520"/>
          </a:xfrm>
        </p:grpSpPr>
        <p:graphicFrame>
          <p:nvGraphicFramePr>
            <p:cNvPr id="31" name="Диаграмма 30"/>
            <p:cNvGraphicFramePr/>
            <p:nvPr>
              <p:extLst>
                <p:ext uri="{D42A27DB-BD31-4B8C-83A1-F6EECF244321}">
                  <p14:modId xmlns:p14="http://schemas.microsoft.com/office/powerpoint/2010/main" val="2501603159"/>
                </p:ext>
              </p:extLst>
            </p:nvPr>
          </p:nvGraphicFramePr>
          <p:xfrm>
            <a:off x="216001" y="1772800"/>
            <a:ext cx="4068432" cy="45365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2" name="Прямоугольник 31"/>
            <p:cNvSpPr/>
            <p:nvPr/>
          </p:nvSpPr>
          <p:spPr>
            <a:xfrm>
              <a:off x="216002" y="1772800"/>
              <a:ext cx="4017873" cy="452576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3" name="Полилиния 32"/>
            <p:cNvSpPr/>
            <p:nvPr/>
          </p:nvSpPr>
          <p:spPr>
            <a:xfrm>
              <a:off x="2381525" y="1929229"/>
              <a:ext cx="1474218" cy="3515993"/>
            </a:xfrm>
            <a:custGeom>
              <a:avLst/>
              <a:gdLst>
                <a:gd name="connsiteX0" fmla="*/ 0 w 1447800"/>
                <a:gd name="connsiteY0" fmla="*/ 2733675 h 2733675"/>
                <a:gd name="connsiteX1" fmla="*/ 390525 w 1447800"/>
                <a:gd name="connsiteY1" fmla="*/ 2381250 h 2733675"/>
                <a:gd name="connsiteX2" fmla="*/ 771525 w 1447800"/>
                <a:gd name="connsiteY2" fmla="*/ 1905000 h 2733675"/>
                <a:gd name="connsiteX3" fmla="*/ 1200150 w 1447800"/>
                <a:gd name="connsiteY3" fmla="*/ 733425 h 2733675"/>
                <a:gd name="connsiteX4" fmla="*/ 1447800 w 1447800"/>
                <a:gd name="connsiteY4" fmla="*/ 0 h 273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7800" h="2733675">
                  <a:moveTo>
                    <a:pt x="0" y="2733675"/>
                  </a:moveTo>
                  <a:cubicBezTo>
                    <a:pt x="130968" y="2626519"/>
                    <a:pt x="261937" y="2519363"/>
                    <a:pt x="390525" y="2381250"/>
                  </a:cubicBezTo>
                  <a:cubicBezTo>
                    <a:pt x="519113" y="2243137"/>
                    <a:pt x="636588" y="2179637"/>
                    <a:pt x="771525" y="1905000"/>
                  </a:cubicBezTo>
                  <a:cubicBezTo>
                    <a:pt x="906463" y="1630362"/>
                    <a:pt x="1087438" y="1050925"/>
                    <a:pt x="1200150" y="733425"/>
                  </a:cubicBezTo>
                  <a:cubicBezTo>
                    <a:pt x="1312862" y="415925"/>
                    <a:pt x="1380331" y="207962"/>
                    <a:pt x="1447800" y="0"/>
                  </a:cubicBezTo>
                </a:path>
              </a:pathLst>
            </a:custGeom>
            <a:noFill/>
            <a:ln w="38100">
              <a:solidFill>
                <a:srgbClr val="EC008C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4058223094"/>
              </p:ext>
            </p:extLst>
          </p:nvPr>
        </p:nvGraphicFramePr>
        <p:xfrm>
          <a:off x="4297904" y="1773288"/>
          <a:ext cx="3946032" cy="453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" name="Группа 5"/>
          <p:cNvGrpSpPr/>
          <p:nvPr/>
        </p:nvGrpSpPr>
        <p:grpSpPr>
          <a:xfrm>
            <a:off x="4297905" y="1773290"/>
            <a:ext cx="3946031" cy="4505650"/>
            <a:chOff x="4406402" y="1773290"/>
            <a:chExt cx="3946031" cy="450565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4406402" y="1773290"/>
              <a:ext cx="3946031" cy="450565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6522177" y="1929216"/>
              <a:ext cx="1428807" cy="2346476"/>
            </a:xfrm>
            <a:custGeom>
              <a:avLst/>
              <a:gdLst>
                <a:gd name="connsiteX0" fmla="*/ 0 w 1428750"/>
                <a:gd name="connsiteY0" fmla="*/ 1809750 h 1809750"/>
                <a:gd name="connsiteX1" fmla="*/ 419100 w 1428750"/>
                <a:gd name="connsiteY1" fmla="*/ 1400175 h 1809750"/>
                <a:gd name="connsiteX2" fmla="*/ 771525 w 1428750"/>
                <a:gd name="connsiteY2" fmla="*/ 952500 h 1809750"/>
                <a:gd name="connsiteX3" fmla="*/ 990600 w 1428750"/>
                <a:gd name="connsiteY3" fmla="*/ 647700 h 1809750"/>
                <a:gd name="connsiteX4" fmla="*/ 1133475 w 1428750"/>
                <a:gd name="connsiteY4" fmla="*/ 361950 h 1809750"/>
                <a:gd name="connsiteX5" fmla="*/ 1276350 w 1428750"/>
                <a:gd name="connsiteY5" fmla="*/ 180975 h 1809750"/>
                <a:gd name="connsiteX6" fmla="*/ 1428750 w 1428750"/>
                <a:gd name="connsiteY6" fmla="*/ 0 h 180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0" h="1809750">
                  <a:moveTo>
                    <a:pt x="0" y="1809750"/>
                  </a:moveTo>
                  <a:cubicBezTo>
                    <a:pt x="145256" y="1676400"/>
                    <a:pt x="290513" y="1543050"/>
                    <a:pt x="419100" y="1400175"/>
                  </a:cubicBezTo>
                  <a:cubicBezTo>
                    <a:pt x="547687" y="1257300"/>
                    <a:pt x="676275" y="1077912"/>
                    <a:pt x="771525" y="952500"/>
                  </a:cubicBezTo>
                  <a:cubicBezTo>
                    <a:pt x="866775" y="827087"/>
                    <a:pt x="930275" y="746125"/>
                    <a:pt x="990600" y="647700"/>
                  </a:cubicBezTo>
                  <a:cubicBezTo>
                    <a:pt x="1050925" y="549275"/>
                    <a:pt x="1085850" y="439738"/>
                    <a:pt x="1133475" y="361950"/>
                  </a:cubicBezTo>
                  <a:cubicBezTo>
                    <a:pt x="1181100" y="284162"/>
                    <a:pt x="1227138" y="241300"/>
                    <a:pt x="1276350" y="180975"/>
                  </a:cubicBezTo>
                  <a:cubicBezTo>
                    <a:pt x="1325562" y="120650"/>
                    <a:pt x="1377156" y="60325"/>
                    <a:pt x="1428750" y="0"/>
                  </a:cubicBezTo>
                </a:path>
              </a:pathLst>
            </a:custGeom>
            <a:noFill/>
            <a:ln w="38100">
              <a:solidFill>
                <a:srgbClr val="EC008C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Rectangle 24"/>
          <p:cNvSpPr txBox="1">
            <a:spLocks noChangeArrowheads="1"/>
          </p:cNvSpPr>
          <p:nvPr/>
        </p:nvSpPr>
        <p:spPr bwMode="auto">
          <a:xfrm>
            <a:off x="338400" y="92467"/>
            <a:ext cx="8683200" cy="96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3200" dirty="0">
                <a:solidFill>
                  <a:srgbClr val="781D7E"/>
                </a:solidFill>
                <a:ea typeface="Times New Roman" pitchFamily="18" charset="0"/>
              </a:rPr>
              <a:t>ОАО «РОСНАНО» и ФИОП</a:t>
            </a:r>
            <a:r>
              <a:rPr lang="en-US" sz="3200" dirty="0">
                <a:solidFill>
                  <a:srgbClr val="781D7E"/>
                </a:solidFill>
                <a:ea typeface="Times New Roman" pitchFamily="18" charset="0"/>
              </a:rPr>
              <a:t>: </a:t>
            </a:r>
            <a:br>
              <a:rPr lang="en-US" sz="3200" dirty="0">
                <a:solidFill>
                  <a:srgbClr val="781D7E"/>
                </a:solidFill>
                <a:ea typeface="Times New Roman" pitchFamily="18" charset="0"/>
              </a:rPr>
            </a:br>
            <a:r>
              <a:rPr lang="ru-RU" sz="2000" dirty="0" smtClean="0">
                <a:solidFill>
                  <a:srgbClr val="781D7E"/>
                </a:solidFill>
                <a:ea typeface="Times New Roman" pitchFamily="18" charset="0"/>
              </a:rPr>
              <a:t>Выручка: планы, факты, задачи</a:t>
            </a:r>
            <a:endParaRPr lang="ru-RU" sz="2000" dirty="0">
              <a:solidFill>
                <a:srgbClr val="781D7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364088" y="10289"/>
            <a:ext cx="31323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781D7E"/>
                </a:solidFill>
              </a:rPr>
              <a:t>Роль </a:t>
            </a:r>
            <a:r>
              <a:rPr lang="ru-RU" sz="1000" dirty="0" err="1" smtClean="0">
                <a:solidFill>
                  <a:srgbClr val="781D7E"/>
                </a:solidFill>
              </a:rPr>
              <a:t>наноиндустрии</a:t>
            </a:r>
            <a:r>
              <a:rPr lang="ru-RU" sz="1000" dirty="0" smtClean="0">
                <a:solidFill>
                  <a:srgbClr val="781D7E"/>
                </a:solidFill>
              </a:rPr>
              <a:t> в инновационной экономике</a:t>
            </a:r>
            <a:endParaRPr lang="ru-RU" sz="1000" dirty="0">
              <a:solidFill>
                <a:srgbClr val="781D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10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2" cstate="screen"/>
          <a:srcRect t="-87354" b="-87354"/>
          <a:stretch>
            <a:fillRect/>
          </a:stretch>
        </p:blipFill>
        <p:spPr bwMode="auto">
          <a:xfrm flipV="1">
            <a:off x="216433" y="1196752"/>
            <a:ext cx="8136000" cy="85398"/>
          </a:xfrm>
          <a:prstGeom prst="rect">
            <a:avLst/>
          </a:prstGeom>
          <a:noFill/>
        </p:spPr>
      </p:pic>
      <p:sp>
        <p:nvSpPr>
          <p:cNvPr id="6" name="Rectangle 24"/>
          <p:cNvSpPr txBox="1">
            <a:spLocks noChangeArrowheads="1"/>
          </p:cNvSpPr>
          <p:nvPr/>
        </p:nvSpPr>
        <p:spPr bwMode="auto">
          <a:xfrm>
            <a:off x="338400" y="92467"/>
            <a:ext cx="8683200" cy="96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3200" dirty="0" smtClean="0">
                <a:solidFill>
                  <a:srgbClr val="781D7E"/>
                </a:solidFill>
                <a:ea typeface="Times New Roman" pitchFamily="18" charset="0"/>
              </a:rPr>
              <a:t>Проекты с участием РОСНАНО</a:t>
            </a:r>
            <a:r>
              <a:rPr lang="en-US" sz="3200" dirty="0" smtClean="0">
                <a:solidFill>
                  <a:srgbClr val="781D7E"/>
                </a:solidFill>
                <a:ea typeface="Times New Roman" pitchFamily="18" charset="0"/>
              </a:rPr>
              <a:t>: </a:t>
            </a:r>
            <a:r>
              <a:rPr lang="en-US" sz="3200" dirty="0">
                <a:solidFill>
                  <a:srgbClr val="781D7E"/>
                </a:solidFill>
                <a:ea typeface="Times New Roman" pitchFamily="18" charset="0"/>
              </a:rPr>
              <a:t/>
            </a:r>
            <a:br>
              <a:rPr lang="en-US" sz="3200" dirty="0">
                <a:solidFill>
                  <a:srgbClr val="781D7E"/>
                </a:solidFill>
                <a:ea typeface="Times New Roman" pitchFamily="18" charset="0"/>
              </a:rPr>
            </a:br>
            <a:r>
              <a:rPr lang="ru-RU" sz="2000" dirty="0">
                <a:solidFill>
                  <a:srgbClr val="781D7E"/>
                </a:solidFill>
                <a:ea typeface="Times New Roman" pitchFamily="18" charset="0"/>
              </a:rPr>
              <a:t>Твердотельная светотехника </a:t>
            </a:r>
            <a:r>
              <a:rPr lang="en-US" sz="2000" dirty="0">
                <a:solidFill>
                  <a:srgbClr val="781D7E"/>
                </a:solidFill>
                <a:ea typeface="Times New Roman" pitchFamily="18" charset="0"/>
              </a:rPr>
              <a:t>[</a:t>
            </a:r>
            <a:r>
              <a:rPr lang="ru-RU" sz="2000" dirty="0" err="1">
                <a:solidFill>
                  <a:srgbClr val="781D7E"/>
                </a:solidFill>
                <a:ea typeface="Times New Roman" pitchFamily="18" charset="0"/>
              </a:rPr>
              <a:t>Оптоган</a:t>
            </a:r>
            <a:r>
              <a:rPr lang="en-US" sz="2000" dirty="0">
                <a:solidFill>
                  <a:srgbClr val="781D7E"/>
                </a:solidFill>
                <a:ea typeface="Times New Roman" pitchFamily="18" charset="0"/>
              </a:rPr>
              <a:t>]</a:t>
            </a:r>
            <a:endParaRPr lang="ru-RU" sz="2000" dirty="0">
              <a:solidFill>
                <a:srgbClr val="781D7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64088" y="10289"/>
            <a:ext cx="31323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781D7E"/>
                </a:solidFill>
              </a:rPr>
              <a:t>Роль </a:t>
            </a:r>
            <a:r>
              <a:rPr lang="ru-RU" sz="1000" dirty="0" err="1" smtClean="0">
                <a:solidFill>
                  <a:srgbClr val="781D7E"/>
                </a:solidFill>
              </a:rPr>
              <a:t>наноиндустрии</a:t>
            </a:r>
            <a:r>
              <a:rPr lang="ru-RU" sz="1000" dirty="0" smtClean="0">
                <a:solidFill>
                  <a:srgbClr val="781D7E"/>
                </a:solidFill>
              </a:rPr>
              <a:t> в инновационной экономике</a:t>
            </a:r>
            <a:endParaRPr lang="ru-RU" sz="1000" dirty="0">
              <a:solidFill>
                <a:srgbClr val="781D7E"/>
              </a:solidFill>
            </a:endParaRPr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>
              <a:defRPr/>
            </a:pPr>
            <a:fld id="{10730853-7445-4A0E-911B-CF171C6982E7}" type="slidenum">
              <a:rPr lang="sv-SE" smtClean="0"/>
              <a:pPr>
                <a:defRPr/>
              </a:pPr>
              <a:t>26</a:t>
            </a:fld>
            <a:endParaRPr lang="sv-SE" dirty="0" smtClean="0"/>
          </a:p>
          <a:p>
            <a:pPr>
              <a:defRPr/>
            </a:pPr>
            <a:endParaRPr lang="sv-SE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6432" y="1556792"/>
            <a:ext cx="4859624" cy="37856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ru-RU" sz="2000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sz="2000" dirty="0" smtClean="0">
              <a:solidFill>
                <a:srgbClr val="EC008C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EC008C"/>
                </a:solidFill>
              </a:rPr>
              <a:t>Проект </a:t>
            </a:r>
            <a:r>
              <a:rPr lang="ru-RU" sz="2000" dirty="0">
                <a:solidFill>
                  <a:srgbClr val="EC008C"/>
                </a:solidFill>
              </a:rPr>
              <a:t>по производству светодиодов и систем освещения на их </a:t>
            </a:r>
            <a:r>
              <a:rPr lang="ru-RU" sz="2000" dirty="0" smtClean="0">
                <a:solidFill>
                  <a:srgbClr val="EC008C"/>
                </a:solidFill>
              </a:rPr>
              <a:t>основе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sz="20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  <a:ea typeface="SimSun" charset="-122"/>
              </a:rPr>
              <a:t>Бюджет: 4,6 млрд. руб. </a:t>
            </a:r>
          </a:p>
          <a:p>
            <a:pPr lvl="0"/>
            <a:endParaRPr lang="en-US" sz="2000" dirty="0" smtClean="0"/>
          </a:p>
          <a:p>
            <a:pPr lvl="0"/>
            <a:endParaRPr lang="ru-RU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/>
              <a:t>Пуск производства: ноябрь </a:t>
            </a:r>
            <a:r>
              <a:rPr lang="ru-RU" sz="2000" dirty="0"/>
              <a:t>2010 </a:t>
            </a:r>
            <a:r>
              <a:rPr lang="ru-RU" sz="2000" dirty="0" smtClean="0"/>
              <a:t>г. 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2000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5148064" y="1556792"/>
            <a:ext cx="3204369" cy="378565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://www.nanonewsnet.ru/files/users/u3/2010/optogan-lamp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618" y="2276872"/>
            <a:ext cx="2675774" cy="303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upload.wikimedia.org/wikipedia/ru/e/e4/LogoOptog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28800"/>
            <a:ext cx="2050535" cy="59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18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2" cstate="screen"/>
          <a:srcRect t="-87354" b="-87354"/>
          <a:stretch>
            <a:fillRect/>
          </a:stretch>
        </p:blipFill>
        <p:spPr bwMode="auto">
          <a:xfrm flipV="1">
            <a:off x="216433" y="1196752"/>
            <a:ext cx="8136000" cy="8539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364088" y="10289"/>
            <a:ext cx="31323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781D7E"/>
                </a:solidFill>
              </a:rPr>
              <a:t>Роль </a:t>
            </a:r>
            <a:r>
              <a:rPr lang="ru-RU" sz="1000" dirty="0" err="1" smtClean="0">
                <a:solidFill>
                  <a:srgbClr val="781D7E"/>
                </a:solidFill>
              </a:rPr>
              <a:t>наноиндустрии</a:t>
            </a:r>
            <a:r>
              <a:rPr lang="ru-RU" sz="1000" dirty="0" smtClean="0">
                <a:solidFill>
                  <a:srgbClr val="781D7E"/>
                </a:solidFill>
              </a:rPr>
              <a:t> в инновационной экономике</a:t>
            </a:r>
            <a:endParaRPr lang="ru-RU" sz="1000" dirty="0">
              <a:solidFill>
                <a:srgbClr val="781D7E"/>
              </a:solidFill>
            </a:endParaRPr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>
              <a:defRPr/>
            </a:pPr>
            <a:fld id="{10730853-7445-4A0E-911B-CF171C6982E7}" type="slidenum">
              <a:rPr lang="sv-SE" smtClean="0"/>
              <a:pPr>
                <a:defRPr/>
              </a:pPr>
              <a:t>27</a:t>
            </a:fld>
            <a:endParaRPr lang="sv-SE" dirty="0" smtClean="0"/>
          </a:p>
          <a:p>
            <a:pPr>
              <a:defRPr/>
            </a:pPr>
            <a:endParaRPr lang="sv-SE" dirty="0"/>
          </a:p>
        </p:txBody>
      </p:sp>
      <p:sp>
        <p:nvSpPr>
          <p:cNvPr id="9" name="Rectangle 24"/>
          <p:cNvSpPr txBox="1">
            <a:spLocks noChangeArrowheads="1"/>
          </p:cNvSpPr>
          <p:nvPr/>
        </p:nvSpPr>
        <p:spPr bwMode="auto">
          <a:xfrm>
            <a:off x="338400" y="92467"/>
            <a:ext cx="8683200" cy="96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3200" dirty="0">
                <a:solidFill>
                  <a:srgbClr val="781D7E"/>
                </a:solidFill>
                <a:ea typeface="Times New Roman" pitchFamily="18" charset="0"/>
              </a:rPr>
              <a:t>Проекты с участием РОСНАНО</a:t>
            </a:r>
            <a:r>
              <a:rPr lang="en-US" sz="3200" dirty="0" smtClean="0">
                <a:solidFill>
                  <a:srgbClr val="781D7E"/>
                </a:solidFill>
                <a:ea typeface="Times New Roman" pitchFamily="18" charset="0"/>
              </a:rPr>
              <a:t>: </a:t>
            </a:r>
            <a:r>
              <a:rPr lang="en-US" sz="3200" dirty="0">
                <a:solidFill>
                  <a:srgbClr val="781D7E"/>
                </a:solidFill>
                <a:ea typeface="Times New Roman" pitchFamily="18" charset="0"/>
              </a:rPr>
              <a:t/>
            </a:r>
            <a:br>
              <a:rPr lang="en-US" sz="3200" dirty="0">
                <a:solidFill>
                  <a:srgbClr val="781D7E"/>
                </a:solidFill>
                <a:ea typeface="Times New Roman" pitchFamily="18" charset="0"/>
              </a:rPr>
            </a:br>
            <a:r>
              <a:rPr lang="ru-RU" sz="2000" dirty="0" err="1">
                <a:solidFill>
                  <a:srgbClr val="781D7E"/>
                </a:solidFill>
                <a:ea typeface="Times New Roman" pitchFamily="18" charset="0"/>
              </a:rPr>
              <a:t>Глюкометр</a:t>
            </a:r>
            <a:r>
              <a:rPr lang="ru-RU" sz="2000" dirty="0">
                <a:solidFill>
                  <a:srgbClr val="781D7E"/>
                </a:solidFill>
                <a:ea typeface="Times New Roman" pitchFamily="18" charset="0"/>
              </a:rPr>
              <a:t> </a:t>
            </a:r>
            <a:r>
              <a:rPr lang="en-US" sz="2000" dirty="0">
                <a:solidFill>
                  <a:srgbClr val="781D7E"/>
                </a:solidFill>
                <a:ea typeface="Times New Roman" pitchFamily="18" charset="0"/>
              </a:rPr>
              <a:t>[</a:t>
            </a:r>
            <a:r>
              <a:rPr lang="ru-RU" sz="2000" dirty="0" err="1">
                <a:solidFill>
                  <a:srgbClr val="781D7E"/>
                </a:solidFill>
                <a:ea typeface="Times New Roman" pitchFamily="18" charset="0"/>
              </a:rPr>
              <a:t>Эрбитек</a:t>
            </a:r>
            <a:r>
              <a:rPr lang="en-US" sz="2000" dirty="0">
                <a:solidFill>
                  <a:srgbClr val="781D7E"/>
                </a:solidFill>
                <a:ea typeface="Times New Roman" pitchFamily="18" charset="0"/>
              </a:rPr>
              <a:t>]</a:t>
            </a:r>
            <a:endParaRPr lang="ru-RU" sz="2000" dirty="0">
              <a:solidFill>
                <a:srgbClr val="781D7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6432" y="1556792"/>
            <a:ext cx="4860000" cy="37856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ru-RU" sz="2000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EC008C"/>
                </a:solidFill>
              </a:rPr>
              <a:t>Проект по производству </a:t>
            </a:r>
            <a:r>
              <a:rPr lang="ru-RU" sz="2000" dirty="0" err="1" smtClean="0">
                <a:solidFill>
                  <a:srgbClr val="EC008C"/>
                </a:solidFill>
              </a:rPr>
              <a:t>глюкометров</a:t>
            </a:r>
            <a:r>
              <a:rPr lang="ru-RU" sz="2000" dirty="0" smtClean="0">
                <a:solidFill>
                  <a:srgbClr val="EC008C"/>
                </a:solidFill>
              </a:rPr>
              <a:t> </a:t>
            </a:r>
            <a:r>
              <a:rPr lang="ru-RU" sz="2000" dirty="0">
                <a:solidFill>
                  <a:srgbClr val="EC008C"/>
                </a:solidFill>
              </a:rPr>
              <a:t>(для инвазивного измерения сахара в крови) </a:t>
            </a:r>
            <a:endParaRPr lang="ru-RU" sz="2000" dirty="0" smtClean="0">
              <a:solidFill>
                <a:srgbClr val="EC008C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000" dirty="0" smtClean="0">
              <a:solidFill>
                <a:srgbClr val="000000"/>
              </a:solidFill>
              <a:ea typeface="SimSun" charset="-122"/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sz="2000" dirty="0">
              <a:solidFill>
                <a:srgbClr val="000000"/>
              </a:solidFill>
              <a:ea typeface="SimSun" charset="-12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  <a:ea typeface="SimSun" charset="-122"/>
              </a:rPr>
              <a:t>Бюджет: 800 млн. руб. </a:t>
            </a:r>
          </a:p>
          <a:p>
            <a:pPr lvl="0"/>
            <a:endParaRPr lang="en-US" sz="2000" dirty="0" smtClean="0"/>
          </a:p>
          <a:p>
            <a:pPr lvl="0"/>
            <a:endParaRPr lang="ru-RU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/>
              <a:t>Пуск производства: ноябрь 2012 г.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5148064" y="1556792"/>
            <a:ext cx="3204369" cy="378565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://ru.all.biz/img/ru/catalog/79361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251" y="2232000"/>
            <a:ext cx="1756662" cy="3060000"/>
          </a:xfrm>
          <a:prstGeom prst="rect">
            <a:avLst/>
          </a:prstGeom>
          <a:noFill/>
        </p:spPr>
      </p:pic>
      <p:pic>
        <p:nvPicPr>
          <p:cNvPr id="2052" name="Picture 4" descr="Эрбите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259" y="1628800"/>
            <a:ext cx="1693069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34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2" cstate="screen"/>
          <a:srcRect t="-87354" b="-87354"/>
          <a:stretch>
            <a:fillRect/>
          </a:stretch>
        </p:blipFill>
        <p:spPr bwMode="auto">
          <a:xfrm flipV="1">
            <a:off x="216433" y="1196752"/>
            <a:ext cx="8136000" cy="8539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364088" y="10289"/>
            <a:ext cx="31323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781D7E"/>
                </a:solidFill>
              </a:rPr>
              <a:t>Роль </a:t>
            </a:r>
            <a:r>
              <a:rPr lang="ru-RU" sz="1000" dirty="0" err="1" smtClean="0">
                <a:solidFill>
                  <a:srgbClr val="781D7E"/>
                </a:solidFill>
              </a:rPr>
              <a:t>наноиндустрии</a:t>
            </a:r>
            <a:r>
              <a:rPr lang="ru-RU" sz="1000" dirty="0" smtClean="0">
                <a:solidFill>
                  <a:srgbClr val="781D7E"/>
                </a:solidFill>
              </a:rPr>
              <a:t> в инновационной экономике</a:t>
            </a:r>
            <a:endParaRPr lang="ru-RU" sz="1000" dirty="0">
              <a:solidFill>
                <a:srgbClr val="781D7E"/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>
              <a:defRPr/>
            </a:pPr>
            <a:fld id="{10730853-7445-4A0E-911B-CF171C6982E7}" type="slidenum">
              <a:rPr lang="sv-SE" smtClean="0"/>
              <a:pPr>
                <a:defRPr/>
              </a:pPr>
              <a:t>28</a:t>
            </a:fld>
            <a:endParaRPr lang="sv-SE" dirty="0" smtClean="0"/>
          </a:p>
          <a:p>
            <a:pPr>
              <a:defRPr/>
            </a:pPr>
            <a:endParaRPr lang="sv-SE" dirty="0"/>
          </a:p>
        </p:txBody>
      </p:sp>
      <p:sp>
        <p:nvSpPr>
          <p:cNvPr id="6" name="Rectangle 24"/>
          <p:cNvSpPr txBox="1">
            <a:spLocks noChangeArrowheads="1"/>
          </p:cNvSpPr>
          <p:nvPr/>
        </p:nvSpPr>
        <p:spPr bwMode="auto">
          <a:xfrm>
            <a:off x="338400" y="92467"/>
            <a:ext cx="8683200" cy="96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3200" dirty="0">
                <a:solidFill>
                  <a:srgbClr val="781D7E"/>
                </a:solidFill>
                <a:ea typeface="Times New Roman" pitchFamily="18" charset="0"/>
              </a:rPr>
              <a:t>Проекты с участием РОСНАНО</a:t>
            </a:r>
            <a:r>
              <a:rPr lang="en-US" sz="3200" dirty="0" smtClean="0">
                <a:solidFill>
                  <a:srgbClr val="781D7E"/>
                </a:solidFill>
                <a:ea typeface="Times New Roman" pitchFamily="18" charset="0"/>
              </a:rPr>
              <a:t>:</a:t>
            </a:r>
            <a:endParaRPr lang="ru-RU" sz="3200" dirty="0" smtClean="0">
              <a:solidFill>
                <a:srgbClr val="781D7E"/>
              </a:solidFill>
              <a:ea typeface="Times New Roman" pitchFamily="18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781D7E"/>
                </a:solidFill>
              </a:rPr>
              <a:t>MRAM</a:t>
            </a:r>
            <a:r>
              <a:rPr lang="ru-RU" sz="2000" dirty="0" smtClean="0">
                <a:solidFill>
                  <a:srgbClr val="781D7E"/>
                </a:solidFill>
              </a:rPr>
              <a:t> </a:t>
            </a:r>
            <a:r>
              <a:rPr lang="en-US" sz="2000" dirty="0" smtClean="0">
                <a:solidFill>
                  <a:srgbClr val="781D7E"/>
                </a:solidFill>
              </a:rPr>
              <a:t>[Crocus]</a:t>
            </a:r>
            <a:endParaRPr lang="ru-RU" sz="2000" dirty="0">
              <a:solidFill>
                <a:srgbClr val="781D7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5900" y="1557338"/>
            <a:ext cx="4860925" cy="37856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endParaRPr lang="ru-RU" sz="2000" dirty="0" smtClean="0">
              <a:latin typeface="Arial" charset="0"/>
              <a:ea typeface="Geneva" charset="-128"/>
              <a:cs typeface="+mn-cs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000" dirty="0">
              <a:solidFill>
                <a:srgbClr val="EC008C"/>
              </a:solidFill>
              <a:latin typeface="Arial" charset="0"/>
              <a:ea typeface="Geneva" charset="-128"/>
              <a:cs typeface="+mn-cs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EC008C"/>
                </a:solidFill>
              </a:rPr>
              <a:t>Создание производства магниторезистивной оперативной памяти в </a:t>
            </a:r>
            <a:r>
              <a:rPr lang="ru-RU" sz="2000" dirty="0" smtClean="0">
                <a:solidFill>
                  <a:srgbClr val="EC008C"/>
                </a:solidFill>
              </a:rPr>
              <a:t>России</a:t>
            </a:r>
            <a:r>
              <a:rPr lang="en-US" sz="2000" dirty="0" smtClean="0">
                <a:solidFill>
                  <a:srgbClr val="EC008C"/>
                </a:solidFill>
              </a:rPr>
              <a:t>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000" dirty="0" smtClean="0">
              <a:solidFill>
                <a:srgbClr val="EC008C"/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000" dirty="0">
              <a:solidFill>
                <a:srgbClr val="EC008C"/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rgbClr val="000000"/>
                </a:solidFill>
                <a:latin typeface="Arial" charset="0"/>
                <a:ea typeface="SimSun" charset="-122"/>
                <a:cs typeface="+mn-cs"/>
              </a:rPr>
              <a:t>Бюджет: </a:t>
            </a:r>
            <a:r>
              <a:rPr lang="ru-RU" sz="2000" dirty="0" smtClean="0">
                <a:solidFill>
                  <a:srgbClr val="000000"/>
                </a:solidFill>
                <a:ea typeface="SimSun" charset="-122"/>
                <a:cs typeface="+mn-cs"/>
              </a:rPr>
              <a:t>11,1 </a:t>
            </a:r>
            <a:r>
              <a:rPr lang="ru-RU" sz="2000" dirty="0" err="1" smtClean="0">
                <a:solidFill>
                  <a:srgbClr val="000000"/>
                </a:solidFill>
                <a:ea typeface="SimSun" charset="-122"/>
              </a:rPr>
              <a:t>млрд.руб</a:t>
            </a:r>
            <a:r>
              <a:rPr lang="ru-RU" sz="2000" dirty="0" smtClean="0">
                <a:solidFill>
                  <a:srgbClr val="000000"/>
                </a:solidFill>
                <a:ea typeface="SimSun" charset="-122"/>
              </a:rPr>
              <a:t>.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SimSun" charset="-122"/>
                <a:cs typeface="+mn-cs"/>
              </a:rPr>
              <a:t> </a:t>
            </a:r>
            <a:endParaRPr lang="ru-RU" sz="2000" dirty="0">
              <a:solidFill>
                <a:srgbClr val="000000"/>
              </a:solidFill>
              <a:ea typeface="SimSun" charset="-122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000" dirty="0" smtClean="0">
              <a:solidFill>
                <a:srgbClr val="000000"/>
              </a:solidFill>
              <a:ea typeface="SimSun" charset="-122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000" dirty="0">
              <a:solidFill>
                <a:srgbClr val="000000"/>
              </a:solidFill>
              <a:ea typeface="SimSun" charset="-122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rgbClr val="000000"/>
                </a:solidFill>
                <a:ea typeface="SimSun" charset="-122"/>
              </a:rPr>
              <a:t>Пуск производства</a:t>
            </a:r>
            <a:r>
              <a:rPr lang="en-US" sz="2000" dirty="0">
                <a:solidFill>
                  <a:srgbClr val="000000"/>
                </a:solidFill>
                <a:ea typeface="SimSun" charset="-122"/>
              </a:rPr>
              <a:t>:</a:t>
            </a:r>
            <a:r>
              <a:rPr lang="ru-RU" sz="2000" dirty="0" smtClean="0">
                <a:solidFill>
                  <a:srgbClr val="000000"/>
                </a:solidFill>
                <a:ea typeface="SimSun" charset="-122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SimSun" charset="-122"/>
              </a:rPr>
              <a:t>IV </a:t>
            </a:r>
            <a:r>
              <a:rPr lang="ru-RU" sz="2000" dirty="0" smtClean="0">
                <a:solidFill>
                  <a:srgbClr val="000000"/>
                </a:solidFill>
                <a:ea typeface="SimSun" charset="-122"/>
              </a:rPr>
              <a:t>кв.2013 года</a:t>
            </a:r>
            <a:endParaRPr lang="ru-RU" sz="2000" dirty="0">
              <a:ea typeface="Geneva" charset="-128"/>
              <a:cs typeface="+mn-cs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000" dirty="0">
              <a:latin typeface="Arial" charset="0"/>
              <a:ea typeface="Geneva" charset="-128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48263" y="1557338"/>
            <a:ext cx="3203575" cy="37846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" name="Picture 2" descr="Crocus Technology SA (France) &amp; Crocus Nano Electronics (Russia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1628800"/>
            <a:ext cx="235862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t3.gstatic.com/images?q=tbn:ANd9GcQwByUj4UYEaEtnfxyb5sXLlrWRrXziEfJhDaIMGN6vOrvgVB6A3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392709"/>
            <a:ext cx="2301390" cy="289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80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2" cstate="screen"/>
          <a:srcRect t="-87354" b="-87354"/>
          <a:stretch>
            <a:fillRect/>
          </a:stretch>
        </p:blipFill>
        <p:spPr bwMode="auto">
          <a:xfrm flipV="1">
            <a:off x="216433" y="1196752"/>
            <a:ext cx="8136000" cy="8539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364088" y="10289"/>
            <a:ext cx="31323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781D7E"/>
                </a:solidFill>
              </a:rPr>
              <a:t>Роль </a:t>
            </a:r>
            <a:r>
              <a:rPr lang="ru-RU" sz="1000" dirty="0" err="1" smtClean="0">
                <a:solidFill>
                  <a:srgbClr val="781D7E"/>
                </a:solidFill>
              </a:rPr>
              <a:t>наноиндустрии</a:t>
            </a:r>
            <a:r>
              <a:rPr lang="ru-RU" sz="1000" dirty="0" smtClean="0">
                <a:solidFill>
                  <a:srgbClr val="781D7E"/>
                </a:solidFill>
              </a:rPr>
              <a:t> в инновационной экономике</a:t>
            </a:r>
            <a:endParaRPr lang="ru-RU" sz="1000" dirty="0">
              <a:solidFill>
                <a:srgbClr val="781D7E"/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>
              <a:defRPr/>
            </a:pPr>
            <a:fld id="{10730853-7445-4A0E-911B-CF171C6982E7}" type="slidenum">
              <a:rPr lang="sv-SE" smtClean="0"/>
              <a:pPr>
                <a:defRPr/>
              </a:pPr>
              <a:t>29</a:t>
            </a:fld>
            <a:endParaRPr lang="sv-SE" dirty="0" smtClean="0"/>
          </a:p>
          <a:p>
            <a:pPr>
              <a:defRPr/>
            </a:pPr>
            <a:endParaRPr lang="sv-SE" dirty="0"/>
          </a:p>
        </p:txBody>
      </p:sp>
      <p:sp>
        <p:nvSpPr>
          <p:cNvPr id="6" name="Rectangle 24"/>
          <p:cNvSpPr txBox="1">
            <a:spLocks noChangeArrowheads="1"/>
          </p:cNvSpPr>
          <p:nvPr/>
        </p:nvSpPr>
        <p:spPr bwMode="auto">
          <a:xfrm>
            <a:off x="338400" y="92467"/>
            <a:ext cx="8683200" cy="96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3200" dirty="0">
                <a:solidFill>
                  <a:srgbClr val="781D7E"/>
                </a:solidFill>
                <a:ea typeface="Times New Roman" pitchFamily="18" charset="0"/>
              </a:rPr>
              <a:t>Проекты с участием РОСНАНО</a:t>
            </a:r>
            <a:r>
              <a:rPr lang="en-US" sz="3200" dirty="0" smtClean="0">
                <a:solidFill>
                  <a:srgbClr val="781D7E"/>
                </a:solidFill>
                <a:ea typeface="Times New Roman" pitchFamily="18" charset="0"/>
              </a:rPr>
              <a:t>:</a:t>
            </a:r>
            <a:endParaRPr lang="ru-RU" sz="3200" dirty="0" smtClean="0">
              <a:solidFill>
                <a:srgbClr val="781D7E"/>
              </a:solidFill>
              <a:ea typeface="Times New Roman" pitchFamily="18" charset="0"/>
            </a:endParaRPr>
          </a:p>
          <a:p>
            <a:pPr>
              <a:defRPr/>
            </a:pPr>
            <a:r>
              <a:rPr lang="ru-RU" sz="2000" dirty="0" err="1" smtClean="0">
                <a:solidFill>
                  <a:srgbClr val="781D7E"/>
                </a:solidFill>
              </a:rPr>
              <a:t>Нанопокрытия</a:t>
            </a:r>
            <a:r>
              <a:rPr lang="ru-RU" sz="2000" dirty="0" smtClean="0">
                <a:solidFill>
                  <a:srgbClr val="781D7E"/>
                </a:solidFill>
              </a:rPr>
              <a:t> </a:t>
            </a:r>
            <a:r>
              <a:rPr lang="en-US" sz="2000" dirty="0">
                <a:solidFill>
                  <a:srgbClr val="781D7E"/>
                </a:solidFill>
              </a:rPr>
              <a:t>[</a:t>
            </a:r>
            <a:r>
              <a:rPr lang="ru-RU" sz="2000" dirty="0" err="1" smtClean="0">
                <a:solidFill>
                  <a:srgbClr val="781D7E"/>
                </a:solidFill>
              </a:rPr>
              <a:t>Плакарт</a:t>
            </a:r>
            <a:r>
              <a:rPr lang="en-US" sz="2000" dirty="0" smtClean="0">
                <a:solidFill>
                  <a:srgbClr val="781D7E"/>
                </a:solidFill>
              </a:rPr>
              <a:t>]</a:t>
            </a:r>
            <a:endParaRPr lang="ru-RU" sz="2000" dirty="0">
              <a:solidFill>
                <a:srgbClr val="781D7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5900" y="1557338"/>
            <a:ext cx="4860925" cy="37856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endParaRPr lang="ru-RU" sz="2000" dirty="0">
              <a:latin typeface="Arial" charset="0"/>
              <a:ea typeface="Geneva" charset="-128"/>
              <a:cs typeface="+mn-cs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000" dirty="0">
              <a:solidFill>
                <a:srgbClr val="EC008C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solidFill>
                  <a:srgbClr val="EC008C"/>
                </a:solidFill>
              </a:rPr>
              <a:t>Организация </a:t>
            </a:r>
            <a:r>
              <a:rPr lang="ru-RU" sz="2000" dirty="0" smtClean="0">
                <a:solidFill>
                  <a:srgbClr val="EC008C"/>
                </a:solidFill>
              </a:rPr>
              <a:t>производства и создание сервисных центров </a:t>
            </a:r>
            <a:r>
              <a:rPr lang="ru-RU" sz="2000" dirty="0">
                <a:solidFill>
                  <a:srgbClr val="EC008C"/>
                </a:solidFill>
              </a:rPr>
              <a:t>по нанесению многофункциональных </a:t>
            </a:r>
            <a:r>
              <a:rPr lang="ru-RU" sz="2000" dirty="0" err="1">
                <a:solidFill>
                  <a:srgbClr val="EC008C"/>
                </a:solidFill>
              </a:rPr>
              <a:t>нанопокрытий</a:t>
            </a:r>
            <a:r>
              <a:rPr lang="ru-RU" sz="2000" dirty="0">
                <a:solidFill>
                  <a:srgbClr val="EC008C"/>
                </a:solidFill>
              </a:rPr>
              <a:t> для </a:t>
            </a:r>
            <a:r>
              <a:rPr lang="ru-RU" sz="2000" dirty="0" smtClean="0">
                <a:solidFill>
                  <a:srgbClr val="EC008C"/>
                </a:solidFill>
              </a:rPr>
              <a:t>оборудования </a:t>
            </a:r>
            <a:r>
              <a:rPr lang="ru-RU" sz="2000" dirty="0">
                <a:solidFill>
                  <a:srgbClr val="EC008C"/>
                </a:solidFill>
              </a:rPr>
              <a:t>в </a:t>
            </a:r>
            <a:r>
              <a:rPr lang="ru-RU" sz="2000" dirty="0" smtClean="0">
                <a:solidFill>
                  <a:srgbClr val="EC008C"/>
                </a:solidFill>
              </a:rPr>
              <a:t>разных сферах промышленности</a:t>
            </a:r>
            <a:endParaRPr lang="ru-RU" sz="2000" dirty="0">
              <a:solidFill>
                <a:srgbClr val="EC008C"/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000" dirty="0">
              <a:latin typeface="Arial" charset="0"/>
              <a:ea typeface="Geneva" charset="-128"/>
              <a:cs typeface="+mn-cs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rgbClr val="000000"/>
                </a:solidFill>
                <a:latin typeface="Arial" charset="0"/>
                <a:ea typeface="SimSun" charset="-122"/>
                <a:cs typeface="+mn-cs"/>
              </a:rPr>
              <a:t>Бюджет: </a:t>
            </a:r>
            <a:r>
              <a:rPr lang="ru-RU" sz="2000" dirty="0" smtClean="0">
                <a:solidFill>
                  <a:srgbClr val="000000"/>
                </a:solidFill>
                <a:ea typeface="SimSun" charset="-122"/>
              </a:rPr>
              <a:t>3,3 </a:t>
            </a:r>
            <a:r>
              <a:rPr lang="ru-RU" sz="2000" dirty="0" err="1" smtClean="0">
                <a:solidFill>
                  <a:srgbClr val="000000"/>
                </a:solidFill>
                <a:ea typeface="SimSun" charset="-122"/>
              </a:rPr>
              <a:t>млрд.руб</a:t>
            </a:r>
            <a:r>
              <a:rPr lang="ru-RU" sz="2000" dirty="0" smtClean="0">
                <a:solidFill>
                  <a:srgbClr val="000000"/>
                </a:solidFill>
                <a:ea typeface="SimSun" charset="-122"/>
              </a:rPr>
              <a:t>.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SimSun" charset="-122"/>
                <a:cs typeface="+mn-cs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Arial" charset="0"/>
                <a:ea typeface="SimSun" charset="-122"/>
                <a:cs typeface="+mn-cs"/>
              </a:rPr>
              <a:t>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000" dirty="0">
              <a:solidFill>
                <a:srgbClr val="000000"/>
              </a:solidFill>
              <a:ea typeface="SimSun" charset="-122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2000" dirty="0" smtClean="0">
              <a:solidFill>
                <a:srgbClr val="000000"/>
              </a:solidFill>
              <a:ea typeface="SimSun" charset="-122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rgbClr val="000000"/>
                </a:solidFill>
                <a:ea typeface="SimSun" charset="-122"/>
              </a:rPr>
              <a:t>Пуск производства: декабрь 2011 г.</a:t>
            </a:r>
            <a:endParaRPr lang="ru-RU" sz="2000" dirty="0">
              <a:latin typeface="Arial" charset="0"/>
              <a:ea typeface="Geneva" charset="-128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48263" y="1557338"/>
            <a:ext cx="3203575" cy="37846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5310050" y="1988840"/>
            <a:ext cx="2880000" cy="2738597"/>
            <a:chOff x="5310050" y="1988840"/>
            <a:chExt cx="2880000" cy="2738597"/>
          </a:xfrm>
        </p:grpSpPr>
        <p:pic>
          <p:nvPicPr>
            <p:cNvPr id="15" name="Picture 2" descr="Plackar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5175" y="1988840"/>
              <a:ext cx="1809750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http://www.plackart.com/images/bl2/n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050" y="2957517"/>
              <a:ext cx="2880000" cy="1769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3343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>
              <a:defRPr/>
            </a:pPr>
            <a:fld id="{10730853-7445-4A0E-911B-CF171C6982E7}" type="slidenum">
              <a:rPr lang="sv-SE" smtClean="0"/>
              <a:pPr>
                <a:defRPr/>
              </a:pPr>
              <a:t>3</a:t>
            </a:fld>
            <a:endParaRPr lang="sv-SE" dirty="0" smtClean="0"/>
          </a:p>
          <a:p>
            <a:pPr>
              <a:defRPr/>
            </a:pPr>
            <a:endParaRPr lang="sv-SE" dirty="0"/>
          </a:p>
        </p:txBody>
      </p:sp>
      <p:pic>
        <p:nvPicPr>
          <p:cNvPr id="28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2" cstate="screen"/>
          <a:srcRect t="-87354" b="-87354"/>
          <a:stretch>
            <a:fillRect/>
          </a:stretch>
        </p:blipFill>
        <p:spPr bwMode="auto">
          <a:xfrm flipV="1">
            <a:off x="216433" y="1196752"/>
            <a:ext cx="8136000" cy="85398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043488" y="1700808"/>
            <a:ext cx="20162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81D7E"/>
                </a:solidFill>
                <a:latin typeface="+mn-lt"/>
              </a:rPr>
              <a:t>Атомный проект</a:t>
            </a:r>
            <a:endParaRPr lang="ru-RU" sz="1200" b="1" dirty="0">
              <a:solidFill>
                <a:srgbClr val="781D7E"/>
              </a:solidFill>
              <a:latin typeface="+mn-lt"/>
            </a:endParaRPr>
          </a:p>
        </p:txBody>
      </p:sp>
      <p:sp>
        <p:nvSpPr>
          <p:cNvPr id="16" name="Rectangle 24"/>
          <p:cNvSpPr>
            <a:spLocks noGrp="1" noChangeArrowheads="1"/>
          </p:cNvSpPr>
          <p:nvPr>
            <p:ph type="title"/>
          </p:nvPr>
        </p:nvSpPr>
        <p:spPr>
          <a:xfrm>
            <a:off x="339047" y="92467"/>
            <a:ext cx="8683200" cy="965771"/>
          </a:xfrm>
        </p:spPr>
        <p:txBody>
          <a:bodyPr/>
          <a:lstStyle/>
          <a:p>
            <a:r>
              <a:rPr lang="ru-RU" dirty="0" smtClean="0">
                <a:solidFill>
                  <a:srgbClr val="781D7E"/>
                </a:solidFill>
              </a:rPr>
              <a:t>Экономика СССР: </a:t>
            </a:r>
            <a:br>
              <a:rPr lang="ru-RU" dirty="0" smtClean="0">
                <a:solidFill>
                  <a:srgbClr val="781D7E"/>
                </a:solidFill>
              </a:rPr>
            </a:br>
            <a:r>
              <a:rPr lang="ru-RU" sz="2000" dirty="0" smtClean="0">
                <a:solidFill>
                  <a:srgbClr val="781D7E"/>
                </a:solidFill>
              </a:rPr>
              <a:t>Инновационный прорыв – </a:t>
            </a:r>
            <a:r>
              <a:rPr lang="ru-RU" sz="2000" dirty="0">
                <a:solidFill>
                  <a:srgbClr val="781D7E"/>
                </a:solidFill>
              </a:rPr>
              <a:t>т</a:t>
            </a:r>
            <a:r>
              <a:rPr lang="ru-RU" sz="2000" dirty="0" smtClean="0">
                <a:solidFill>
                  <a:srgbClr val="781D7E"/>
                </a:solidFill>
              </a:rPr>
              <a:t>олько по стратегическому госзаказу!</a:t>
            </a:r>
            <a:endParaRPr lang="ru-RU" sz="2000" dirty="0">
              <a:solidFill>
                <a:srgbClr val="781D7E"/>
              </a:solidFill>
            </a:endParaRPr>
          </a:p>
        </p:txBody>
      </p:sp>
      <p:pic>
        <p:nvPicPr>
          <p:cNvPr id="17" name="Содержимое 18" descr="1.jpg"/>
          <p:cNvPicPr>
            <a:picLocks noGrp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71600" y="1968767"/>
            <a:ext cx="2160000" cy="162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9525" cap="sq">
            <a:solidFill>
              <a:schemeClr val="bg1"/>
            </a:solidFill>
            <a:miter lim="800000"/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18" name="Содержимое 20" descr="2.jp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473698" y="1968767"/>
            <a:ext cx="2160000" cy="162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9525" cap="sq">
            <a:solidFill>
              <a:schemeClr val="bg1"/>
            </a:solidFill>
            <a:miter lim="800000"/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contourClr>
              <a:srgbClr val="C0C0C0"/>
            </a:contourClr>
          </a:sp3d>
        </p:spPr>
      </p:pic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419632" y="1700808"/>
            <a:ext cx="22322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81D7E"/>
                </a:solidFill>
                <a:latin typeface="+mn-lt"/>
              </a:rPr>
              <a:t>Космическая программа</a:t>
            </a:r>
            <a:endParaRPr lang="ru-RU" sz="1200" b="1" dirty="0">
              <a:solidFill>
                <a:srgbClr val="781D7E"/>
              </a:solidFill>
              <a:latin typeface="+mn-lt"/>
            </a:endParaRPr>
          </a:p>
        </p:txBody>
      </p:sp>
      <p:pic>
        <p:nvPicPr>
          <p:cNvPr id="21" name="Содержимое 18" descr="1.jp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976036" y="1968767"/>
            <a:ext cx="2160000" cy="162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9525" cap="sq">
            <a:solidFill>
              <a:schemeClr val="bg1"/>
            </a:solidFill>
            <a:miter lim="800000"/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contourClr>
              <a:srgbClr val="C0C0C0"/>
            </a:contourClr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5939912" y="1700808"/>
            <a:ext cx="22322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81D7E"/>
                </a:solidFill>
                <a:latin typeface="+mn-lt"/>
              </a:rPr>
              <a:t>Автомат Калашникова</a:t>
            </a:r>
            <a:endParaRPr lang="ru-RU" sz="1200" b="1" dirty="0">
              <a:solidFill>
                <a:srgbClr val="781D7E"/>
              </a:solidFill>
              <a:latin typeface="+mn-lt"/>
            </a:endParaRPr>
          </a:p>
        </p:txBody>
      </p:sp>
      <p:sp>
        <p:nvSpPr>
          <p:cNvPr id="27" name="Стрелка вверх 26"/>
          <p:cNvSpPr/>
          <p:nvPr/>
        </p:nvSpPr>
        <p:spPr>
          <a:xfrm>
            <a:off x="179512" y="1968767"/>
            <a:ext cx="576064" cy="1800000"/>
          </a:xfrm>
          <a:prstGeom prst="upArrow">
            <a:avLst>
              <a:gd name="adj1" fmla="val 66108"/>
              <a:gd name="adj2" fmla="val 59396"/>
            </a:avLst>
          </a:prstGeom>
          <a:solidFill>
            <a:srgbClr val="781D7E"/>
          </a:solidFill>
          <a:ln>
            <a:noFill/>
          </a:ln>
          <a:scene3d>
            <a:camera prst="orthographicFront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81D7E"/>
              </a:solidFill>
            </a:endParaRPr>
          </a:p>
        </p:txBody>
      </p:sp>
      <p:sp>
        <p:nvSpPr>
          <p:cNvPr id="29" name="Стрелка вверх 28"/>
          <p:cNvSpPr/>
          <p:nvPr/>
        </p:nvSpPr>
        <p:spPr>
          <a:xfrm rot="10800000">
            <a:off x="179512" y="4410580"/>
            <a:ext cx="576064" cy="1620000"/>
          </a:xfrm>
          <a:prstGeom prst="upArrow">
            <a:avLst>
              <a:gd name="adj1" fmla="val 66108"/>
              <a:gd name="adj2" fmla="val 59396"/>
            </a:avLst>
          </a:prstGeom>
          <a:solidFill>
            <a:srgbClr val="EC008C"/>
          </a:solidFill>
          <a:ln>
            <a:noFill/>
          </a:ln>
          <a:scene3d>
            <a:camera prst="orthographicFront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979712" y="1268760"/>
            <a:ext cx="5121530" cy="369332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wrap="none">
            <a:spAutoFit/>
          </a:bodyPr>
          <a:lstStyle/>
          <a:p>
            <a:r>
              <a:rPr lang="ru-RU" dirty="0" smtClean="0"/>
              <a:t>Спрос предъявляет государство. Результаты: </a:t>
            </a:r>
            <a:endParaRPr lang="ru-RU" dirty="0"/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1043488" y="4158372"/>
            <a:ext cx="20162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 smtClean="0">
                <a:solidFill>
                  <a:srgbClr val="EC008C"/>
                </a:solidFill>
                <a:latin typeface="+mn-lt"/>
              </a:rPr>
              <a:t>Автопром</a:t>
            </a:r>
            <a:endParaRPr lang="ru-RU" sz="1200" b="1" dirty="0">
              <a:solidFill>
                <a:srgbClr val="EC008C"/>
              </a:solidFill>
              <a:latin typeface="+mn-lt"/>
            </a:endParaRPr>
          </a:p>
        </p:txBody>
      </p:sp>
      <p:pic>
        <p:nvPicPr>
          <p:cNvPr id="33" name="Содержимое 18" descr="1.jpg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971600" y="4410580"/>
            <a:ext cx="2160000" cy="162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9525" cap="sq">
            <a:solidFill>
              <a:schemeClr val="bg1"/>
            </a:solidFill>
            <a:miter lim="800000"/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contourClr>
              <a:srgbClr val="C0C0C0"/>
            </a:contourClr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34" name="Содержимое 20" descr="2.jpg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492120" y="4410580"/>
            <a:ext cx="2160000" cy="162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9525" cap="sq">
            <a:solidFill>
              <a:schemeClr val="bg1"/>
            </a:solidFill>
            <a:miter lim="800000"/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contourClr>
              <a:srgbClr val="C0C0C0"/>
            </a:contourClr>
          </a:sp3d>
        </p:spPr>
      </p:pic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3275856" y="4158372"/>
            <a:ext cx="25202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EC008C"/>
                </a:solidFill>
                <a:latin typeface="+mn-lt"/>
              </a:rPr>
              <a:t>Бытовая электроника</a:t>
            </a:r>
            <a:endParaRPr lang="ru-RU" sz="1200" b="1" dirty="0">
              <a:solidFill>
                <a:srgbClr val="EC008C"/>
              </a:solidFill>
              <a:latin typeface="+mn-lt"/>
            </a:endParaRPr>
          </a:p>
        </p:txBody>
      </p:sp>
      <p:pic>
        <p:nvPicPr>
          <p:cNvPr id="36" name="Содержимое 18" descr="1.jpg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976036" y="4410580"/>
            <a:ext cx="2160000" cy="162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9525" cap="sq">
            <a:solidFill>
              <a:schemeClr val="bg1"/>
            </a:solidFill>
            <a:miter lim="800000"/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contourClr>
              <a:srgbClr val="C0C0C0"/>
            </a:contourClr>
          </a:sp3d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5939912" y="4158372"/>
            <a:ext cx="22322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EC008C"/>
                </a:solidFill>
                <a:latin typeface="+mn-lt"/>
              </a:rPr>
              <a:t>Легкая промышленность</a:t>
            </a:r>
            <a:endParaRPr lang="ru-RU" sz="1200" b="1" dirty="0">
              <a:solidFill>
                <a:srgbClr val="EC008C"/>
              </a:solidFill>
              <a:latin typeface="+mn-lt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979712" y="3717032"/>
            <a:ext cx="4968861" cy="369332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wrap="none">
            <a:spAutoFit/>
          </a:bodyPr>
          <a:lstStyle/>
          <a:p>
            <a:r>
              <a:rPr lang="ru-RU" dirty="0" smtClean="0"/>
              <a:t>Спрос предъявляет население. Результаты: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383615" y="0"/>
            <a:ext cx="52208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781D7E"/>
                </a:solidFill>
              </a:rPr>
              <a:t>Инновационная экономика в РФ: исторический</a:t>
            </a:r>
            <a:r>
              <a:rPr lang="en-US" sz="1000" dirty="0">
                <a:solidFill>
                  <a:srgbClr val="781D7E"/>
                </a:solidFill>
              </a:rPr>
              <a:t>,</a:t>
            </a:r>
            <a:r>
              <a:rPr lang="ru-RU" sz="1000" dirty="0">
                <a:solidFill>
                  <a:srgbClr val="781D7E"/>
                </a:solidFill>
              </a:rPr>
              <a:t> глобальный и технологический фон</a:t>
            </a:r>
          </a:p>
        </p:txBody>
      </p:sp>
    </p:spTree>
    <p:extLst>
      <p:ext uri="{BB962C8B-B14F-4D97-AF65-F5344CB8AC3E}">
        <p14:creationId xmlns:p14="http://schemas.microsoft.com/office/powerpoint/2010/main" val="268306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scene3d>
            <a:camera prst="orthographicFront"/>
            <a:lightRig rig="threePt" dir="t"/>
          </a:scene3d>
        </p:spPr>
        <p:txBody>
          <a:bodyPr/>
          <a:lstStyle/>
          <a:p>
            <a:pPr>
              <a:defRPr/>
            </a:pPr>
            <a:fld id="{10730853-7445-4A0E-911B-CF171C6982E7}" type="slidenum">
              <a:rPr lang="sv-SE" smtClean="0"/>
              <a:pPr>
                <a:defRPr/>
              </a:pPr>
              <a:t>30</a:t>
            </a:fld>
            <a:endParaRPr lang="sv-SE" dirty="0" smtClean="0"/>
          </a:p>
          <a:p>
            <a:pPr>
              <a:defRPr/>
            </a:pPr>
            <a:endParaRPr lang="sv-SE" dirty="0"/>
          </a:p>
        </p:txBody>
      </p:sp>
      <p:pic>
        <p:nvPicPr>
          <p:cNvPr id="28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2" cstate="screen"/>
          <a:srcRect t="-87354" b="-87354"/>
          <a:stretch>
            <a:fillRect/>
          </a:stretch>
        </p:blipFill>
        <p:spPr bwMode="auto">
          <a:xfrm flipV="1">
            <a:off x="216433" y="1196752"/>
            <a:ext cx="8136000" cy="853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</p:pic>
      <p:sp>
        <p:nvSpPr>
          <p:cNvPr id="8" name="Rectangle 24"/>
          <p:cNvSpPr>
            <a:spLocks noGrp="1" noChangeArrowheads="1"/>
          </p:cNvSpPr>
          <p:nvPr>
            <p:ph type="title"/>
          </p:nvPr>
        </p:nvSpPr>
        <p:spPr>
          <a:xfrm>
            <a:off x="339047" y="116632"/>
            <a:ext cx="8683200" cy="965771"/>
          </a:xfrm>
          <a:scene3d>
            <a:camera prst="orthographicFront"/>
            <a:lightRig rig="threePt" dir="t"/>
          </a:scene3d>
        </p:spPr>
        <p:txBody>
          <a:bodyPr/>
          <a:lstStyle/>
          <a:p>
            <a:r>
              <a:rPr lang="ru-RU" sz="3200" dirty="0" smtClean="0">
                <a:solidFill>
                  <a:srgbClr val="781D7E"/>
                </a:solidFill>
              </a:rPr>
              <a:t>«Дорожная карта» </a:t>
            </a:r>
            <a:br>
              <a:rPr lang="ru-RU" sz="3200" dirty="0" smtClean="0">
                <a:solidFill>
                  <a:srgbClr val="781D7E"/>
                </a:solidFill>
              </a:rPr>
            </a:br>
            <a:r>
              <a:rPr lang="ru-RU" sz="3200" dirty="0" err="1" smtClean="0">
                <a:solidFill>
                  <a:srgbClr val="781D7E"/>
                </a:solidFill>
              </a:rPr>
              <a:t>технологичского</a:t>
            </a:r>
            <a:r>
              <a:rPr lang="ru-RU" sz="3200" dirty="0" smtClean="0">
                <a:solidFill>
                  <a:srgbClr val="781D7E"/>
                </a:solidFill>
              </a:rPr>
              <a:t> предпринимателя</a:t>
            </a:r>
            <a:endParaRPr lang="ru-RU" sz="2000" dirty="0">
              <a:solidFill>
                <a:srgbClr val="781D7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64088" y="0"/>
            <a:ext cx="30963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781D7E"/>
                </a:solidFill>
              </a:rPr>
              <a:t>Как стать технологическим предпринимателем?</a:t>
            </a:r>
            <a:endParaRPr lang="ru-RU" sz="1000" dirty="0"/>
          </a:p>
        </p:txBody>
      </p:sp>
      <p:pic>
        <p:nvPicPr>
          <p:cNvPr id="1034" name="Picture 1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33" y="1932711"/>
            <a:ext cx="2160000" cy="2664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" name="TextBox 514"/>
          <p:cNvSpPr txBox="1"/>
          <p:nvPr/>
        </p:nvSpPr>
        <p:spPr>
          <a:xfrm>
            <a:off x="761126" y="1475492"/>
            <a:ext cx="10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EC008C"/>
                </a:solidFill>
              </a:rPr>
              <a:t>Сегодня</a:t>
            </a:r>
            <a:endParaRPr lang="ru-RU" dirty="0">
              <a:solidFill>
                <a:srgbClr val="EC008C"/>
              </a:solidFill>
            </a:endParaRPr>
          </a:p>
        </p:txBody>
      </p:sp>
      <p:pic>
        <p:nvPicPr>
          <p:cNvPr id="1033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04" y="1929029"/>
            <a:ext cx="2520000" cy="2664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3" name="TextBox 522"/>
          <p:cNvSpPr txBox="1"/>
          <p:nvPr/>
        </p:nvSpPr>
        <p:spPr>
          <a:xfrm>
            <a:off x="3799798" y="1475492"/>
            <a:ext cx="933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EC008C"/>
                </a:solidFill>
              </a:rPr>
              <a:t>Завтра</a:t>
            </a:r>
            <a:endParaRPr lang="ru-RU" dirty="0">
              <a:solidFill>
                <a:srgbClr val="EC008C"/>
              </a:solidFill>
            </a:endParaRPr>
          </a:p>
        </p:txBody>
      </p:sp>
      <p:sp>
        <p:nvSpPr>
          <p:cNvPr id="524" name="TextBox 523"/>
          <p:cNvSpPr txBox="1"/>
          <p:nvPr/>
        </p:nvSpPr>
        <p:spPr>
          <a:xfrm>
            <a:off x="6452404" y="1475492"/>
            <a:ext cx="15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EC008C"/>
                </a:solidFill>
              </a:rPr>
              <a:t>Послезавтра</a:t>
            </a:r>
            <a:endParaRPr lang="ru-RU" dirty="0">
              <a:solidFill>
                <a:srgbClr val="EC008C"/>
              </a:solidFill>
            </a:endParaRPr>
          </a:p>
        </p:txBody>
      </p:sp>
      <p:pic>
        <p:nvPicPr>
          <p:cNvPr id="1035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16832"/>
            <a:ext cx="2160000" cy="2664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0" name="TextBox 529"/>
          <p:cNvSpPr txBox="1"/>
          <p:nvPr/>
        </p:nvSpPr>
        <p:spPr>
          <a:xfrm>
            <a:off x="237030" y="4653136"/>
            <a:ext cx="2139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EC008C"/>
                </a:solidFill>
              </a:rPr>
              <a:t>Ты – </a:t>
            </a:r>
          </a:p>
          <a:p>
            <a:r>
              <a:rPr lang="ru-RU" dirty="0" smtClean="0">
                <a:solidFill>
                  <a:srgbClr val="EC008C"/>
                </a:solidFill>
              </a:rPr>
              <a:t>участник Школьной лиги «РОСНАНО»…</a:t>
            </a:r>
            <a:endParaRPr lang="ru-RU" dirty="0">
              <a:solidFill>
                <a:srgbClr val="EC008C"/>
              </a:solidFill>
            </a:endParaRPr>
          </a:p>
        </p:txBody>
      </p:sp>
      <p:sp>
        <p:nvSpPr>
          <p:cNvPr id="531" name="TextBox 530"/>
          <p:cNvSpPr txBox="1"/>
          <p:nvPr/>
        </p:nvSpPr>
        <p:spPr>
          <a:xfrm>
            <a:off x="3006304" y="4653136"/>
            <a:ext cx="25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EC008C"/>
                </a:solidFill>
              </a:rPr>
              <a:t>Ты – </a:t>
            </a:r>
          </a:p>
          <a:p>
            <a:r>
              <a:rPr lang="ru-RU" dirty="0" smtClean="0">
                <a:solidFill>
                  <a:srgbClr val="EC008C"/>
                </a:solidFill>
              </a:rPr>
              <a:t>студент одного из ведущих ВУЗов страны…</a:t>
            </a:r>
            <a:endParaRPr lang="ru-RU" dirty="0">
              <a:solidFill>
                <a:srgbClr val="EC008C"/>
              </a:solidFill>
            </a:endParaRPr>
          </a:p>
        </p:txBody>
      </p:sp>
      <p:sp>
        <p:nvSpPr>
          <p:cNvPr id="532" name="TextBox 531"/>
          <p:cNvSpPr txBox="1"/>
          <p:nvPr/>
        </p:nvSpPr>
        <p:spPr>
          <a:xfrm>
            <a:off x="6156175" y="4653136"/>
            <a:ext cx="21962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EC008C"/>
                </a:solidFill>
              </a:rPr>
              <a:t>Ты создаешь </a:t>
            </a:r>
            <a:r>
              <a:rPr lang="ru-RU" dirty="0" err="1" smtClean="0">
                <a:solidFill>
                  <a:srgbClr val="EC008C"/>
                </a:solidFill>
              </a:rPr>
              <a:t>стартапы</a:t>
            </a:r>
            <a:r>
              <a:rPr lang="ru-RU" dirty="0" smtClean="0">
                <a:solidFill>
                  <a:srgbClr val="EC008C"/>
                </a:solidFill>
              </a:rPr>
              <a:t>,</a:t>
            </a:r>
          </a:p>
          <a:p>
            <a:r>
              <a:rPr lang="ru-RU" dirty="0" smtClean="0">
                <a:solidFill>
                  <a:srgbClr val="EC008C"/>
                </a:solidFill>
              </a:rPr>
              <a:t>работаешь в инновационной компании</a:t>
            </a:r>
            <a:endParaRPr lang="ru-RU" dirty="0">
              <a:solidFill>
                <a:srgbClr val="EC008C"/>
              </a:solidFill>
            </a:endParaRPr>
          </a:p>
        </p:txBody>
      </p:sp>
      <p:sp>
        <p:nvSpPr>
          <p:cNvPr id="520" name="Стрелка вправо 519"/>
          <p:cNvSpPr/>
          <p:nvPr/>
        </p:nvSpPr>
        <p:spPr>
          <a:xfrm>
            <a:off x="2555776" y="2860530"/>
            <a:ext cx="360040" cy="792088"/>
          </a:xfrm>
          <a:prstGeom prst="rightArrow">
            <a:avLst/>
          </a:prstGeom>
          <a:solidFill>
            <a:srgbClr val="EC00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C008C"/>
              </a:solidFill>
            </a:endParaRPr>
          </a:p>
        </p:txBody>
      </p:sp>
      <p:sp>
        <p:nvSpPr>
          <p:cNvPr id="534" name="Стрелка вправо 533"/>
          <p:cNvSpPr/>
          <p:nvPr/>
        </p:nvSpPr>
        <p:spPr>
          <a:xfrm>
            <a:off x="5652120" y="2852936"/>
            <a:ext cx="360040" cy="792088"/>
          </a:xfrm>
          <a:prstGeom prst="rightArrow">
            <a:avLst/>
          </a:prstGeom>
          <a:solidFill>
            <a:srgbClr val="EC00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C00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47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scene3d>
            <a:camera prst="orthographicFront"/>
            <a:lightRig rig="threePt" dir="t"/>
          </a:scene3d>
        </p:spPr>
        <p:txBody>
          <a:bodyPr/>
          <a:lstStyle/>
          <a:p>
            <a:pPr>
              <a:defRPr/>
            </a:pPr>
            <a:fld id="{10730853-7445-4A0E-911B-CF171C6982E7}" type="slidenum">
              <a:rPr lang="sv-SE" smtClean="0"/>
              <a:pPr>
                <a:defRPr/>
              </a:pPr>
              <a:t>31</a:t>
            </a:fld>
            <a:endParaRPr lang="sv-SE" dirty="0" smtClean="0"/>
          </a:p>
          <a:p>
            <a:pPr>
              <a:defRPr/>
            </a:pPr>
            <a:endParaRPr lang="sv-SE" dirty="0"/>
          </a:p>
        </p:txBody>
      </p:sp>
      <p:pic>
        <p:nvPicPr>
          <p:cNvPr id="28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2" cstate="screen"/>
          <a:srcRect t="-87354" b="-87354"/>
          <a:stretch>
            <a:fillRect/>
          </a:stretch>
        </p:blipFill>
        <p:spPr bwMode="auto">
          <a:xfrm flipV="1">
            <a:off x="216433" y="1196752"/>
            <a:ext cx="8136000" cy="853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</p:pic>
      <p:sp>
        <p:nvSpPr>
          <p:cNvPr id="8" name="Rectangle 24"/>
          <p:cNvSpPr>
            <a:spLocks noGrp="1" noChangeArrowheads="1"/>
          </p:cNvSpPr>
          <p:nvPr>
            <p:ph type="title"/>
          </p:nvPr>
        </p:nvSpPr>
        <p:spPr>
          <a:xfrm>
            <a:off x="339047" y="116632"/>
            <a:ext cx="8683200" cy="965771"/>
          </a:xfrm>
          <a:scene3d>
            <a:camera prst="orthographicFront"/>
            <a:lightRig rig="threePt" dir="t"/>
          </a:scene3d>
        </p:spPr>
        <p:txBody>
          <a:bodyPr/>
          <a:lstStyle/>
          <a:p>
            <a:r>
              <a:rPr lang="ru-RU" sz="3200" dirty="0">
                <a:solidFill>
                  <a:srgbClr val="781D7E"/>
                </a:solidFill>
              </a:rPr>
              <a:t>К</a:t>
            </a:r>
            <a:r>
              <a:rPr lang="ru-RU" sz="3200" dirty="0" smtClean="0">
                <a:solidFill>
                  <a:srgbClr val="781D7E"/>
                </a:solidFill>
              </a:rPr>
              <a:t>адры </a:t>
            </a:r>
            <a:r>
              <a:rPr lang="ru-RU" sz="3200" dirty="0">
                <a:solidFill>
                  <a:srgbClr val="781D7E"/>
                </a:solidFill>
              </a:rPr>
              <a:t>для ведущих ВУЗов всей </a:t>
            </a:r>
            <a:r>
              <a:rPr lang="ru-RU" sz="3200" dirty="0" smtClean="0">
                <a:solidFill>
                  <a:srgbClr val="781D7E"/>
                </a:solidFill>
              </a:rPr>
              <a:t>страны</a:t>
            </a:r>
            <a:r>
              <a:rPr lang="ru-RU" sz="3200" dirty="0">
                <a:solidFill>
                  <a:srgbClr val="781D7E"/>
                </a:solidFill>
              </a:rPr>
              <a:t> </a:t>
            </a:r>
            <a:r>
              <a:rPr lang="ru-RU" sz="3200" dirty="0" smtClean="0">
                <a:solidFill>
                  <a:srgbClr val="781D7E"/>
                </a:solidFill>
              </a:rPr>
              <a:t>–</a:t>
            </a:r>
            <a:endParaRPr lang="ru-RU" sz="2000" dirty="0">
              <a:solidFill>
                <a:srgbClr val="781D7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64088" y="0"/>
            <a:ext cx="30963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781D7E"/>
                </a:solidFill>
              </a:rPr>
              <a:t>Как стать технологическим предпринимателем?</a:t>
            </a:r>
            <a:endParaRPr lang="ru-RU" sz="1000" dirty="0"/>
          </a:p>
        </p:txBody>
      </p:sp>
      <p:sp>
        <p:nvSpPr>
          <p:cNvPr id="372" name="Шестиугольник 371"/>
          <p:cNvSpPr/>
          <p:nvPr/>
        </p:nvSpPr>
        <p:spPr bwMode="auto">
          <a:xfrm>
            <a:off x="1444368" y="1644942"/>
            <a:ext cx="1688997" cy="1451276"/>
          </a:xfrm>
          <a:prstGeom prst="hexagon">
            <a:avLst/>
          </a:prstGeom>
          <a:noFill/>
          <a:ln w="57150">
            <a:solidFill>
              <a:srgbClr val="781D7E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</a:pPr>
            <a:r>
              <a:rPr lang="ru-RU" sz="1200" b="1" dirty="0" smtClean="0">
                <a:solidFill>
                  <a:schemeClr val="tx1"/>
                </a:solidFill>
              </a:rPr>
              <a:t>Санкт-Петербург</a:t>
            </a:r>
          </a:p>
          <a:p>
            <a:pPr algn="ctr">
              <a:lnSpc>
                <a:spcPct val="90000"/>
              </a:lnSpc>
            </a:pPr>
            <a:endParaRPr lang="ru-RU" sz="1200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200" dirty="0" err="1" smtClean="0">
                <a:solidFill>
                  <a:schemeClr val="tx1"/>
                </a:solidFill>
              </a:rPr>
              <a:t>СПбНИУ</a:t>
            </a:r>
            <a:r>
              <a:rPr lang="ru-RU" sz="1200" dirty="0" smtClean="0">
                <a:solidFill>
                  <a:schemeClr val="tx1"/>
                </a:solidFill>
              </a:rPr>
              <a:t> ИТМО;  </a:t>
            </a:r>
            <a:r>
              <a:rPr lang="ru-RU" sz="1200" dirty="0" err="1" smtClean="0">
                <a:solidFill>
                  <a:schemeClr val="tx1"/>
                </a:solidFill>
              </a:rPr>
              <a:t>СПбГЭТУ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 smtClean="0">
                <a:solidFill>
                  <a:schemeClr val="tx1"/>
                </a:solidFill>
              </a:rPr>
              <a:t>(ЛЭТИ)</a:t>
            </a:r>
          </a:p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373" name="Овал 372"/>
          <p:cNvSpPr/>
          <p:nvPr/>
        </p:nvSpPr>
        <p:spPr>
          <a:xfrm>
            <a:off x="1405173" y="2310890"/>
            <a:ext cx="165426" cy="16542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75" name="Овал 374"/>
          <p:cNvSpPr/>
          <p:nvPr/>
        </p:nvSpPr>
        <p:spPr>
          <a:xfrm>
            <a:off x="2714437" y="1557129"/>
            <a:ext cx="165426" cy="16542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76" name="Овал 375"/>
          <p:cNvSpPr/>
          <p:nvPr/>
        </p:nvSpPr>
        <p:spPr>
          <a:xfrm>
            <a:off x="1785758" y="1557129"/>
            <a:ext cx="165426" cy="16542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77" name="Овал 376"/>
          <p:cNvSpPr/>
          <p:nvPr/>
        </p:nvSpPr>
        <p:spPr>
          <a:xfrm>
            <a:off x="3072717" y="2310890"/>
            <a:ext cx="165426" cy="16542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78" name="Овал 377"/>
          <p:cNvSpPr/>
          <p:nvPr/>
        </p:nvSpPr>
        <p:spPr>
          <a:xfrm>
            <a:off x="2714437" y="3008405"/>
            <a:ext cx="165426" cy="16542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79" name="Овал 378"/>
          <p:cNvSpPr/>
          <p:nvPr/>
        </p:nvSpPr>
        <p:spPr>
          <a:xfrm>
            <a:off x="1785758" y="3008405"/>
            <a:ext cx="165426" cy="16542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64" name="Шестиугольник 363"/>
          <p:cNvSpPr/>
          <p:nvPr/>
        </p:nvSpPr>
        <p:spPr bwMode="auto">
          <a:xfrm>
            <a:off x="281098" y="3809634"/>
            <a:ext cx="1600541" cy="1410742"/>
          </a:xfrm>
          <a:prstGeom prst="hexagon">
            <a:avLst/>
          </a:prstGeom>
          <a:noFill/>
          <a:ln w="57150">
            <a:solidFill>
              <a:srgbClr val="781D7E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</a:pPr>
            <a:r>
              <a:rPr lang="ru-RU" sz="1200" b="1" dirty="0" smtClean="0">
                <a:solidFill>
                  <a:schemeClr val="tx1"/>
                </a:solidFill>
              </a:rPr>
              <a:t>Белгород</a:t>
            </a:r>
          </a:p>
          <a:p>
            <a:pPr algn="ctr">
              <a:lnSpc>
                <a:spcPct val="90000"/>
              </a:lnSpc>
            </a:pPr>
            <a:r>
              <a:rPr lang="ru-RU" sz="1200" dirty="0"/>
              <a:t>Белгородский </a:t>
            </a:r>
            <a:r>
              <a:rPr lang="ru-RU" sz="1200" dirty="0" smtClean="0">
                <a:solidFill>
                  <a:schemeClr val="tx1"/>
                </a:solidFill>
              </a:rPr>
              <a:t>БГТУ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66" name="Овал 365"/>
          <p:cNvSpPr/>
          <p:nvPr/>
        </p:nvSpPr>
        <p:spPr>
          <a:xfrm>
            <a:off x="1452281" y="3739263"/>
            <a:ext cx="156763" cy="16080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68" name="Овал 367"/>
          <p:cNvSpPr/>
          <p:nvPr/>
        </p:nvSpPr>
        <p:spPr>
          <a:xfrm>
            <a:off x="1791797" y="4432027"/>
            <a:ext cx="156763" cy="16080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69" name="Овал 368"/>
          <p:cNvSpPr/>
          <p:nvPr/>
        </p:nvSpPr>
        <p:spPr>
          <a:xfrm>
            <a:off x="1452281" y="5140402"/>
            <a:ext cx="156763" cy="16080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70" name="Овал 369"/>
          <p:cNvSpPr/>
          <p:nvPr/>
        </p:nvSpPr>
        <p:spPr>
          <a:xfrm>
            <a:off x="572238" y="5140402"/>
            <a:ext cx="156763" cy="16080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56" name="Шестиугольник 355"/>
          <p:cNvSpPr/>
          <p:nvPr/>
        </p:nvSpPr>
        <p:spPr bwMode="auto">
          <a:xfrm flipH="1">
            <a:off x="5257921" y="2359479"/>
            <a:ext cx="1688997" cy="1451276"/>
          </a:xfrm>
          <a:prstGeom prst="hexagon">
            <a:avLst/>
          </a:prstGeom>
          <a:noFill/>
          <a:ln w="57150">
            <a:solidFill>
              <a:srgbClr val="781D7E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</a:pPr>
            <a:r>
              <a:rPr lang="ru-RU" sz="1200" b="1" dirty="0" smtClean="0">
                <a:solidFill>
                  <a:schemeClr val="tx1"/>
                </a:solidFill>
              </a:rPr>
              <a:t>Екатеринбург</a:t>
            </a:r>
          </a:p>
          <a:p>
            <a:pPr algn="ctr">
              <a:lnSpc>
                <a:spcPct val="90000"/>
              </a:lnSpc>
            </a:pPr>
            <a:endParaRPr lang="ru-RU" sz="1200" dirty="0" smtClean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Уральский </a:t>
            </a:r>
            <a:r>
              <a:rPr lang="ru-RU" sz="1200" dirty="0">
                <a:solidFill>
                  <a:schemeClr val="tx1"/>
                </a:solidFill>
              </a:rPr>
              <a:t>федеральный </a:t>
            </a:r>
            <a:r>
              <a:rPr lang="ru-RU" sz="1200" dirty="0" smtClean="0">
                <a:solidFill>
                  <a:schemeClr val="tx1"/>
                </a:solidFill>
              </a:rPr>
              <a:t>университет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57" name="Овал 356"/>
          <p:cNvSpPr/>
          <p:nvPr/>
        </p:nvSpPr>
        <p:spPr>
          <a:xfrm flipH="1">
            <a:off x="6854846" y="3015815"/>
            <a:ext cx="165426" cy="16542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59" name="Овал 358"/>
          <p:cNvSpPr/>
          <p:nvPr/>
        </p:nvSpPr>
        <p:spPr>
          <a:xfrm flipH="1">
            <a:off x="5545582" y="2277208"/>
            <a:ext cx="165426" cy="16542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60" name="Овал 359"/>
          <p:cNvSpPr/>
          <p:nvPr/>
        </p:nvSpPr>
        <p:spPr>
          <a:xfrm flipH="1">
            <a:off x="6474261" y="2277208"/>
            <a:ext cx="165426" cy="16542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61" name="Овал 360"/>
          <p:cNvSpPr/>
          <p:nvPr/>
        </p:nvSpPr>
        <p:spPr>
          <a:xfrm flipH="1">
            <a:off x="5187302" y="3015815"/>
            <a:ext cx="165426" cy="16542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62" name="Овал 361"/>
          <p:cNvSpPr/>
          <p:nvPr/>
        </p:nvSpPr>
        <p:spPr>
          <a:xfrm flipH="1">
            <a:off x="5545582" y="3728484"/>
            <a:ext cx="165426" cy="16542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63" name="Овал 362"/>
          <p:cNvSpPr/>
          <p:nvPr/>
        </p:nvSpPr>
        <p:spPr>
          <a:xfrm flipH="1">
            <a:off x="6474261" y="3728484"/>
            <a:ext cx="165426" cy="16542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48" name="Шестиугольник 347"/>
          <p:cNvSpPr/>
          <p:nvPr/>
        </p:nvSpPr>
        <p:spPr bwMode="auto">
          <a:xfrm>
            <a:off x="2772901" y="2395483"/>
            <a:ext cx="1600541" cy="1410742"/>
          </a:xfrm>
          <a:prstGeom prst="hexagon">
            <a:avLst/>
          </a:prstGeom>
          <a:noFill/>
          <a:ln w="57150">
            <a:solidFill>
              <a:srgbClr val="781D7E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</a:pPr>
            <a:r>
              <a:rPr lang="ru-RU" sz="1200" b="1" dirty="0" smtClean="0">
                <a:solidFill>
                  <a:srgbClr val="EC008C"/>
                </a:solidFill>
              </a:rPr>
              <a:t>Москва</a:t>
            </a:r>
            <a:r>
              <a:rPr lang="ru-RU" sz="1200" dirty="0" smtClean="0">
                <a:solidFill>
                  <a:srgbClr val="EC008C"/>
                </a:solidFill>
              </a:rPr>
              <a:t> </a:t>
            </a:r>
          </a:p>
          <a:p>
            <a:pPr algn="ctr">
              <a:lnSpc>
                <a:spcPct val="90000"/>
              </a:lnSpc>
            </a:pPr>
            <a:endParaRPr lang="ru-RU" sz="1200" dirty="0">
              <a:solidFill>
                <a:srgbClr val="EC008C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rgbClr val="EC008C"/>
                </a:solidFill>
              </a:rPr>
              <a:t>МФТИ; </a:t>
            </a:r>
            <a:r>
              <a:rPr lang="ru-RU" sz="1200" dirty="0" err="1" smtClean="0">
                <a:solidFill>
                  <a:srgbClr val="EC008C"/>
                </a:solidFill>
              </a:rPr>
              <a:t>СколТех</a:t>
            </a:r>
            <a:r>
              <a:rPr lang="ru-RU" sz="1200" dirty="0" smtClean="0">
                <a:solidFill>
                  <a:srgbClr val="EC008C"/>
                </a:solidFill>
              </a:rPr>
              <a:t>; </a:t>
            </a:r>
            <a:r>
              <a:rPr lang="ru-RU" sz="1200" dirty="0" err="1" smtClean="0">
                <a:solidFill>
                  <a:srgbClr val="EC008C"/>
                </a:solidFill>
              </a:rPr>
              <a:t>МИСиС</a:t>
            </a:r>
            <a:r>
              <a:rPr lang="ru-RU" sz="1200" dirty="0" smtClean="0">
                <a:solidFill>
                  <a:srgbClr val="EC008C"/>
                </a:solidFill>
              </a:rPr>
              <a:t>; МИФИ; МИЭТ</a:t>
            </a:r>
          </a:p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rgbClr val="EC008C"/>
                </a:solidFill>
              </a:rPr>
              <a:t>…</a:t>
            </a:r>
            <a:endParaRPr lang="ru-RU" sz="1200" dirty="0">
              <a:solidFill>
                <a:srgbClr val="EC008C"/>
              </a:solidFill>
            </a:endParaRPr>
          </a:p>
        </p:txBody>
      </p:sp>
      <p:sp>
        <p:nvSpPr>
          <p:cNvPr id="350" name="Овал 349"/>
          <p:cNvSpPr/>
          <p:nvPr/>
        </p:nvSpPr>
        <p:spPr>
          <a:xfrm>
            <a:off x="3944085" y="2315510"/>
            <a:ext cx="156763" cy="16080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52" name="Овал 351"/>
          <p:cNvSpPr/>
          <p:nvPr/>
        </p:nvSpPr>
        <p:spPr>
          <a:xfrm>
            <a:off x="4283600" y="3033488"/>
            <a:ext cx="156763" cy="16080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53" name="Овал 352"/>
          <p:cNvSpPr/>
          <p:nvPr/>
        </p:nvSpPr>
        <p:spPr>
          <a:xfrm>
            <a:off x="3944085" y="3726252"/>
            <a:ext cx="156763" cy="16080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54" name="Овал 353"/>
          <p:cNvSpPr/>
          <p:nvPr/>
        </p:nvSpPr>
        <p:spPr>
          <a:xfrm>
            <a:off x="3064042" y="3726252"/>
            <a:ext cx="156763" cy="16080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42" name="Овал 341"/>
          <p:cNvSpPr/>
          <p:nvPr/>
        </p:nvSpPr>
        <p:spPr>
          <a:xfrm>
            <a:off x="2692452" y="4445043"/>
            <a:ext cx="156763" cy="16080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43" name="Овал 342"/>
          <p:cNvSpPr/>
          <p:nvPr/>
        </p:nvSpPr>
        <p:spPr>
          <a:xfrm>
            <a:off x="3933148" y="3727065"/>
            <a:ext cx="156763" cy="16080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45" name="Овал 344"/>
          <p:cNvSpPr/>
          <p:nvPr/>
        </p:nvSpPr>
        <p:spPr>
          <a:xfrm>
            <a:off x="4272663" y="4445043"/>
            <a:ext cx="156763" cy="16080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46" name="Овал 345"/>
          <p:cNvSpPr/>
          <p:nvPr/>
        </p:nvSpPr>
        <p:spPr>
          <a:xfrm>
            <a:off x="6431461" y="5137807"/>
            <a:ext cx="156763" cy="16080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47" name="Овал 346"/>
          <p:cNvSpPr/>
          <p:nvPr/>
        </p:nvSpPr>
        <p:spPr>
          <a:xfrm>
            <a:off x="5551418" y="5137807"/>
            <a:ext cx="156763" cy="16080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34" name="Шестиугольник 333"/>
          <p:cNvSpPr/>
          <p:nvPr/>
        </p:nvSpPr>
        <p:spPr bwMode="auto">
          <a:xfrm>
            <a:off x="1520011" y="3101259"/>
            <a:ext cx="1600541" cy="1410742"/>
          </a:xfrm>
          <a:prstGeom prst="hexagon">
            <a:avLst/>
          </a:prstGeom>
          <a:noFill/>
          <a:ln w="57150">
            <a:solidFill>
              <a:srgbClr val="781D7E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</a:pPr>
            <a:r>
              <a:rPr lang="ru-RU" sz="1200" b="1" dirty="0" smtClean="0">
                <a:solidFill>
                  <a:schemeClr val="tx1"/>
                </a:solidFill>
              </a:rPr>
              <a:t>Воронеж</a:t>
            </a:r>
          </a:p>
          <a:p>
            <a:pPr algn="ctr">
              <a:lnSpc>
                <a:spcPct val="90000"/>
              </a:lnSpc>
            </a:pPr>
            <a:endParaRPr lang="ru-RU" sz="1200" dirty="0" smtClean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Воронежский гос.</a:t>
            </a:r>
          </a:p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университет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35" name="Овал 334"/>
          <p:cNvSpPr/>
          <p:nvPr/>
        </p:nvSpPr>
        <p:spPr>
          <a:xfrm>
            <a:off x="1450498" y="3739263"/>
            <a:ext cx="156763" cy="16080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39" name="Овал 338"/>
          <p:cNvSpPr/>
          <p:nvPr/>
        </p:nvSpPr>
        <p:spPr>
          <a:xfrm>
            <a:off x="2691194" y="4432027"/>
            <a:ext cx="156763" cy="16080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40" name="Овал 339"/>
          <p:cNvSpPr/>
          <p:nvPr/>
        </p:nvSpPr>
        <p:spPr>
          <a:xfrm>
            <a:off x="1811151" y="4432027"/>
            <a:ext cx="156763" cy="16080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27" name="Шестиугольник 326"/>
          <p:cNvSpPr/>
          <p:nvPr/>
        </p:nvSpPr>
        <p:spPr bwMode="auto">
          <a:xfrm>
            <a:off x="4014861" y="3095788"/>
            <a:ext cx="1600541" cy="1410742"/>
          </a:xfrm>
          <a:prstGeom prst="hexagon">
            <a:avLst/>
          </a:prstGeom>
          <a:noFill/>
          <a:ln w="57150">
            <a:solidFill>
              <a:srgbClr val="781D7E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</a:pPr>
            <a:r>
              <a:rPr lang="ru-RU" sz="1200" b="1" dirty="0" smtClean="0">
                <a:solidFill>
                  <a:schemeClr val="tx1"/>
                </a:solidFill>
              </a:rPr>
              <a:t>Уфа</a:t>
            </a:r>
          </a:p>
          <a:p>
            <a:pPr algn="ctr">
              <a:lnSpc>
                <a:spcPct val="90000"/>
              </a:lnSpc>
            </a:pPr>
            <a:endParaRPr lang="ru-RU" sz="12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Башкирский </a:t>
            </a:r>
            <a:r>
              <a:rPr lang="ru-RU" sz="1200" dirty="0" smtClean="0">
                <a:solidFill>
                  <a:schemeClr val="tx1"/>
                </a:solidFill>
              </a:rPr>
              <a:t>гос. университет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28" name="Овал 327"/>
          <p:cNvSpPr/>
          <p:nvPr/>
        </p:nvSpPr>
        <p:spPr>
          <a:xfrm>
            <a:off x="3945348" y="3733793"/>
            <a:ext cx="156763" cy="16080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29" name="Овал 328"/>
          <p:cNvSpPr/>
          <p:nvPr/>
        </p:nvSpPr>
        <p:spPr>
          <a:xfrm>
            <a:off x="5186044" y="3015815"/>
            <a:ext cx="156763" cy="16080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32" name="Овал 331"/>
          <p:cNvSpPr/>
          <p:nvPr/>
        </p:nvSpPr>
        <p:spPr>
          <a:xfrm>
            <a:off x="5186044" y="4426557"/>
            <a:ext cx="156763" cy="16080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33" name="Овал 332"/>
          <p:cNvSpPr/>
          <p:nvPr/>
        </p:nvSpPr>
        <p:spPr>
          <a:xfrm>
            <a:off x="4284117" y="4426557"/>
            <a:ext cx="156763" cy="16080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81" name="Овал 380"/>
          <p:cNvSpPr/>
          <p:nvPr/>
        </p:nvSpPr>
        <p:spPr>
          <a:xfrm>
            <a:off x="209565" y="4432027"/>
            <a:ext cx="165426" cy="16542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82" name="Овал 381"/>
          <p:cNvSpPr/>
          <p:nvPr/>
        </p:nvSpPr>
        <p:spPr>
          <a:xfrm>
            <a:off x="590150" y="3734643"/>
            <a:ext cx="165426" cy="16542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83" name="Шестиугольник 382"/>
          <p:cNvSpPr/>
          <p:nvPr/>
        </p:nvSpPr>
        <p:spPr bwMode="auto">
          <a:xfrm>
            <a:off x="5275715" y="3818458"/>
            <a:ext cx="1600541" cy="1410742"/>
          </a:xfrm>
          <a:prstGeom prst="hexagon">
            <a:avLst/>
          </a:prstGeom>
          <a:noFill/>
          <a:ln w="57150">
            <a:solidFill>
              <a:srgbClr val="781D7E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</a:pPr>
            <a:r>
              <a:rPr lang="ru-RU" sz="1200" b="1" dirty="0" smtClean="0">
                <a:solidFill>
                  <a:schemeClr val="tx1"/>
                </a:solidFill>
              </a:rPr>
              <a:t>Новосибирск</a:t>
            </a:r>
          </a:p>
          <a:p>
            <a:pPr algn="ctr">
              <a:lnSpc>
                <a:spcPct val="90000"/>
              </a:lnSpc>
            </a:pPr>
            <a:endParaRPr lang="ru-RU" sz="1100" dirty="0" smtClean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100" dirty="0" smtClean="0">
                <a:solidFill>
                  <a:schemeClr val="tx1"/>
                </a:solidFill>
              </a:rPr>
              <a:t>Новосибирский гос.</a:t>
            </a:r>
          </a:p>
          <a:p>
            <a:pPr algn="ctr">
              <a:lnSpc>
                <a:spcPct val="90000"/>
              </a:lnSpc>
            </a:pPr>
            <a:r>
              <a:rPr lang="ru-RU" sz="1100" dirty="0" smtClean="0">
                <a:solidFill>
                  <a:schemeClr val="tx1"/>
                </a:solidFill>
              </a:rPr>
              <a:t>технический </a:t>
            </a:r>
            <a:r>
              <a:rPr lang="ru-RU" sz="1100" dirty="0">
                <a:solidFill>
                  <a:schemeClr val="tx1"/>
                </a:solidFill>
              </a:rPr>
              <a:t>университет </a:t>
            </a:r>
          </a:p>
        </p:txBody>
      </p:sp>
      <p:sp>
        <p:nvSpPr>
          <p:cNvPr id="384" name="Шестиугольник 383"/>
          <p:cNvSpPr/>
          <p:nvPr/>
        </p:nvSpPr>
        <p:spPr bwMode="auto">
          <a:xfrm>
            <a:off x="6571859" y="3140968"/>
            <a:ext cx="1600541" cy="1410742"/>
          </a:xfrm>
          <a:prstGeom prst="hexagon">
            <a:avLst/>
          </a:prstGeom>
          <a:noFill/>
          <a:ln w="57150">
            <a:solidFill>
              <a:srgbClr val="781D7E"/>
            </a:solidFill>
            <a:headEnd/>
            <a:tailEnd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</a:pPr>
            <a:r>
              <a:rPr lang="ru-RU" sz="1200" b="1" dirty="0" smtClean="0">
                <a:solidFill>
                  <a:schemeClr val="tx1"/>
                </a:solidFill>
              </a:rPr>
              <a:t>Томск</a:t>
            </a:r>
          </a:p>
          <a:p>
            <a:pPr algn="ctr">
              <a:lnSpc>
                <a:spcPct val="90000"/>
              </a:lnSpc>
            </a:pPr>
            <a:endParaRPr lang="ru-RU" sz="1200" dirty="0" smtClean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Томский </a:t>
            </a:r>
            <a:r>
              <a:rPr lang="ru-RU" sz="1200" dirty="0" err="1" smtClean="0">
                <a:solidFill>
                  <a:schemeClr val="tx1"/>
                </a:solidFill>
              </a:rPr>
              <a:t>политех</a:t>
            </a:r>
            <a:r>
              <a:rPr lang="ru-RU" sz="1200" dirty="0" smtClean="0">
                <a:solidFill>
                  <a:schemeClr val="tx1"/>
                </a:solidFill>
              </a:rPr>
              <a:t>.</a:t>
            </a:r>
          </a:p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chemeClr val="tx1"/>
                </a:solidFill>
              </a:rPr>
              <a:t>у</a:t>
            </a:r>
            <a:r>
              <a:rPr lang="ru-RU" sz="1200" dirty="0" smtClean="0">
                <a:solidFill>
                  <a:schemeClr val="tx1"/>
                </a:solidFill>
              </a:rPr>
              <a:t>ниверситет</a:t>
            </a:r>
            <a:r>
              <a:rPr lang="ru-RU" sz="1200" dirty="0">
                <a:solidFill>
                  <a:schemeClr val="tx1"/>
                </a:solidFill>
              </a:rPr>
              <a:t>;</a:t>
            </a:r>
            <a:r>
              <a:rPr lang="ru-RU" sz="1200" dirty="0" smtClean="0">
                <a:solidFill>
                  <a:schemeClr val="tx1"/>
                </a:solidFill>
              </a:rPr>
              <a:t> ТУСУР</a:t>
            </a:r>
          </a:p>
          <a:p>
            <a:pPr algn="ctr">
              <a:lnSpc>
                <a:spcPct val="90000"/>
              </a:lnSpc>
            </a:pPr>
            <a:r>
              <a:rPr lang="ru-RU" sz="1200" dirty="0" smtClean="0">
                <a:solidFill>
                  <a:schemeClr val="tx1"/>
                </a:solidFill>
              </a:rPr>
              <a:t>…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85" name="Овал 384"/>
          <p:cNvSpPr/>
          <p:nvPr/>
        </p:nvSpPr>
        <p:spPr>
          <a:xfrm>
            <a:off x="7727605" y="4437112"/>
            <a:ext cx="156763" cy="16080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386" name="Овал 385"/>
          <p:cNvSpPr/>
          <p:nvPr/>
        </p:nvSpPr>
        <p:spPr>
          <a:xfrm>
            <a:off x="6847562" y="4437112"/>
            <a:ext cx="156763" cy="16080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60" name="Овал 59"/>
          <p:cNvSpPr/>
          <p:nvPr/>
        </p:nvSpPr>
        <p:spPr>
          <a:xfrm>
            <a:off x="7742135" y="3015815"/>
            <a:ext cx="156763" cy="16080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  <p:sp>
        <p:nvSpPr>
          <p:cNvPr id="61" name="Овал 60"/>
          <p:cNvSpPr/>
          <p:nvPr/>
        </p:nvSpPr>
        <p:spPr>
          <a:xfrm>
            <a:off x="8081651" y="3728484"/>
            <a:ext cx="156763" cy="160806"/>
          </a:xfrm>
          <a:prstGeom prst="ellipse">
            <a:avLst/>
          </a:prstGeom>
          <a:solidFill>
            <a:srgbClr val="781D7E"/>
          </a:solidFill>
          <a:ln w="57150">
            <a:solidFill>
              <a:srgbClr val="781D7E"/>
            </a:solidFill>
          </a:ln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  <a:scene3d>
            <a:camera prst="orthographicFront"/>
            <a:lightRig rig="flat" dir="t">
              <a:rot lat="0" lon="0" rev="18900000"/>
            </a:lightRig>
          </a:scene3d>
          <a:sp3d>
            <a:bevelT w="5715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ru-RU" sz="1100" dirty="0" smtClean="0"/>
          </a:p>
        </p:txBody>
      </p:sp>
    </p:spTree>
    <p:extLst>
      <p:ext uri="{BB962C8B-B14F-4D97-AF65-F5344CB8AC3E}">
        <p14:creationId xmlns:p14="http://schemas.microsoft.com/office/powerpoint/2010/main" val="214421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>
              <a:defRPr/>
            </a:pPr>
            <a:fld id="{10730853-7445-4A0E-911B-CF171C6982E7}" type="slidenum">
              <a:rPr lang="sv-SE" smtClean="0"/>
              <a:pPr>
                <a:defRPr/>
              </a:pPr>
              <a:t>32</a:t>
            </a:fld>
            <a:endParaRPr lang="sv-SE" dirty="0" smtClean="0"/>
          </a:p>
          <a:p>
            <a:pPr>
              <a:defRPr/>
            </a:pPr>
            <a:endParaRPr lang="sv-SE" dirty="0"/>
          </a:p>
        </p:txBody>
      </p:sp>
      <p:pic>
        <p:nvPicPr>
          <p:cNvPr id="28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2" cstate="screen"/>
          <a:srcRect t="-87354" b="-87354"/>
          <a:stretch>
            <a:fillRect/>
          </a:stretch>
        </p:blipFill>
        <p:spPr bwMode="auto">
          <a:xfrm flipV="1">
            <a:off x="216433" y="1196752"/>
            <a:ext cx="8136000" cy="85398"/>
          </a:xfrm>
          <a:prstGeom prst="rect">
            <a:avLst/>
          </a:prstGeom>
          <a:noFill/>
        </p:spPr>
      </p:pic>
      <p:sp>
        <p:nvSpPr>
          <p:cNvPr id="8" name="Rectangle 24"/>
          <p:cNvSpPr>
            <a:spLocks noGrp="1" noChangeArrowheads="1"/>
          </p:cNvSpPr>
          <p:nvPr>
            <p:ph type="title"/>
          </p:nvPr>
        </p:nvSpPr>
        <p:spPr>
          <a:xfrm>
            <a:off x="339047" y="116632"/>
            <a:ext cx="8683200" cy="965771"/>
          </a:xfrm>
        </p:spPr>
        <p:txBody>
          <a:bodyPr/>
          <a:lstStyle/>
          <a:p>
            <a:r>
              <a:rPr lang="ru-RU" sz="3200" dirty="0" smtClean="0">
                <a:solidFill>
                  <a:srgbClr val="781D7E"/>
                </a:solidFill>
              </a:rPr>
              <a:t>– Будущее инновационной экономики!</a:t>
            </a:r>
            <a:endParaRPr lang="ru-RU" sz="2400" dirty="0">
              <a:solidFill>
                <a:srgbClr val="781D7E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35496" y="1340768"/>
            <a:ext cx="8676456" cy="2952328"/>
            <a:chOff x="72008" y="1556792"/>
            <a:chExt cx="8676456" cy="2952328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2008" y="2371237"/>
              <a:ext cx="255577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/>
              <a:r>
                <a:rPr lang="ru-RU" sz="2000" dirty="0" smtClean="0">
                  <a:solidFill>
                    <a:srgbClr val="781D7E"/>
                  </a:solidFill>
                </a:rPr>
                <a:t>Предприниматели, понимающие научно-технические тренды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012160" y="2371237"/>
              <a:ext cx="273630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2000" dirty="0" smtClean="0">
                  <a:solidFill>
                    <a:srgbClr val="781D7E"/>
                  </a:solidFill>
                  <a:latin typeface="Arial" pitchFamily="34" charset="0"/>
                  <a:ea typeface="Calibri" pitchFamily="34" charset="0"/>
                  <a:cs typeface="Arial" pitchFamily="34" charset="0"/>
                </a:rPr>
                <a:t>Ученые и инженеры, понимающие потребности </a:t>
              </a:r>
              <a:endParaRPr lang="en-US" sz="2000" dirty="0" smtClean="0">
                <a:solidFill>
                  <a:srgbClr val="781D7E"/>
                </a:solidFill>
                <a:latin typeface="Arial" pitchFamily="34" charset="0"/>
                <a:ea typeface="Calibri" pitchFamily="34" charset="0"/>
                <a:cs typeface="Arial" pitchFamily="34" charset="0"/>
              </a:endParaRPr>
            </a:p>
            <a:p>
              <a:pPr lvl="0"/>
              <a:r>
                <a:rPr lang="ru-RU" sz="2000" dirty="0" smtClean="0">
                  <a:solidFill>
                    <a:srgbClr val="781D7E"/>
                  </a:solidFill>
                  <a:latin typeface="Arial" pitchFamily="34" charset="0"/>
                  <a:ea typeface="Calibri" pitchFamily="34" charset="0"/>
                  <a:cs typeface="Arial" pitchFamily="34" charset="0"/>
                </a:rPr>
                <a:t>рынка </a:t>
              </a:r>
            </a:p>
          </p:txBody>
        </p:sp>
        <p:pic>
          <p:nvPicPr>
            <p:cNvPr id="11266" name="Picture 2" descr="C:\Documents and Settings\vladislav.maximov\My Documents\My Pictures\МФТИ_преза\рукопожатие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77403" y="1556792"/>
              <a:ext cx="3285139" cy="2952328"/>
            </a:xfrm>
            <a:prstGeom prst="rect">
              <a:avLst/>
            </a:prstGeom>
            <a:noFill/>
          </p:spPr>
        </p:pic>
      </p:grpSp>
      <p:sp>
        <p:nvSpPr>
          <p:cNvPr id="13" name="Прямоугольник 12"/>
          <p:cNvSpPr/>
          <p:nvPr/>
        </p:nvSpPr>
        <p:spPr>
          <a:xfrm>
            <a:off x="297682" y="4263479"/>
            <a:ext cx="8064896" cy="461665"/>
          </a:xfrm>
          <a:prstGeom prst="rect">
            <a:avLst/>
          </a:prstGeom>
          <a:solidFill>
            <a:srgbClr val="EC008C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ВУЗы</a:t>
            </a:r>
          </a:p>
        </p:txBody>
      </p:sp>
      <p:sp>
        <p:nvSpPr>
          <p:cNvPr id="15" name="Правая фигурная скобка 14"/>
          <p:cNvSpPr/>
          <p:nvPr/>
        </p:nvSpPr>
        <p:spPr>
          <a:xfrm rot="5400000">
            <a:off x="4131854" y="-81136"/>
            <a:ext cx="396552" cy="7992888"/>
          </a:xfrm>
          <a:prstGeom prst="rightBrace">
            <a:avLst>
              <a:gd name="adj1" fmla="val 20135"/>
              <a:gd name="adj2" fmla="val 50000"/>
            </a:avLst>
          </a:prstGeom>
          <a:ln w="38100">
            <a:solidFill>
              <a:srgbClr val="EC008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97682" y="5343599"/>
            <a:ext cx="8064896" cy="461665"/>
          </a:xfrm>
          <a:prstGeom prst="rect">
            <a:avLst/>
          </a:prstGeom>
          <a:solidFill>
            <a:srgbClr val="EC008C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Школы</a:t>
            </a:r>
          </a:p>
        </p:txBody>
      </p:sp>
      <p:sp>
        <p:nvSpPr>
          <p:cNvPr id="2" name="Стрелка вниз 1"/>
          <p:cNvSpPr/>
          <p:nvPr/>
        </p:nvSpPr>
        <p:spPr>
          <a:xfrm rot="10800000">
            <a:off x="4078102" y="4797151"/>
            <a:ext cx="504056" cy="432048"/>
          </a:xfrm>
          <a:prstGeom prst="downArrow">
            <a:avLst/>
          </a:prstGeom>
          <a:solidFill>
            <a:srgbClr val="EC00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364088" y="0"/>
            <a:ext cx="30963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781D7E"/>
                </a:solidFill>
              </a:rPr>
              <a:t>Как стать технологическим предпринимателем?</a:t>
            </a:r>
            <a:endParaRPr lang="ru-RU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>
              <a:defRPr/>
            </a:pPr>
            <a:fld id="{10730853-7445-4A0E-911B-CF171C6982E7}" type="slidenum">
              <a:rPr lang="sv-SE" smtClean="0"/>
              <a:pPr>
                <a:defRPr/>
              </a:pPr>
              <a:t>4</a:t>
            </a:fld>
            <a:endParaRPr lang="sv-SE" dirty="0" smtClean="0"/>
          </a:p>
          <a:p>
            <a:pPr>
              <a:defRPr/>
            </a:pPr>
            <a:endParaRPr lang="sv-SE" dirty="0"/>
          </a:p>
        </p:txBody>
      </p:sp>
      <p:sp>
        <p:nvSpPr>
          <p:cNvPr id="116" name="Rectangle 24"/>
          <p:cNvSpPr txBox="1">
            <a:spLocks noChangeArrowheads="1"/>
          </p:cNvSpPr>
          <p:nvPr/>
        </p:nvSpPr>
        <p:spPr bwMode="auto">
          <a:xfrm>
            <a:off x="339047" y="92467"/>
            <a:ext cx="8683200" cy="96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/>
            <a:r>
              <a:rPr lang="ru-RU" sz="3600" dirty="0" smtClean="0">
                <a:solidFill>
                  <a:srgbClr val="781D7E"/>
                </a:solidFill>
              </a:rPr>
              <a:t>Постсоветская экономика России: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781D7E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781D7E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781D7E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</a:t>
            </a:r>
            <a:r>
              <a:rPr lang="ru-RU" sz="2000" dirty="0" err="1" smtClean="0">
                <a:solidFill>
                  <a:srgbClr val="781D7E"/>
                </a:solidFill>
              </a:rPr>
              <a:t>ысокотехнологичные</a:t>
            </a:r>
            <a:r>
              <a:rPr lang="ru-RU" sz="2000" dirty="0">
                <a:solidFill>
                  <a:srgbClr val="781D7E"/>
                </a:solidFill>
              </a:rPr>
              <a:t> </a:t>
            </a:r>
            <a:r>
              <a:rPr lang="ru-RU" sz="2000" dirty="0" smtClean="0">
                <a:solidFill>
                  <a:srgbClr val="781D7E"/>
                </a:solidFill>
              </a:rPr>
              <a:t>отрасли: достижения и потери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781D7E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5" name="Диаграмма 7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9025610"/>
              </p:ext>
            </p:extLst>
          </p:nvPr>
        </p:nvGraphicFramePr>
        <p:xfrm>
          <a:off x="107504" y="1268760"/>
          <a:ext cx="3851954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6" name="TextBox 75"/>
          <p:cNvSpPr txBox="1"/>
          <p:nvPr/>
        </p:nvSpPr>
        <p:spPr>
          <a:xfrm>
            <a:off x="575546" y="1460684"/>
            <a:ext cx="3600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>
              <a:defRPr/>
            </a:pPr>
            <a:r>
              <a:rPr lang="ru-RU" sz="1100" kern="0" dirty="0" smtClean="0">
                <a:solidFill>
                  <a:srgbClr val="781D7E"/>
                </a:solidFill>
              </a:rPr>
              <a:t>Розничная торговля в России: </a:t>
            </a:r>
          </a:p>
          <a:p>
            <a:pPr lvl="0" eaLnBrk="0" hangingPunct="0">
              <a:defRPr/>
            </a:pPr>
            <a:r>
              <a:rPr lang="ru-RU" sz="1100" kern="0" dirty="0" smtClean="0">
                <a:solidFill>
                  <a:srgbClr val="781D7E"/>
                </a:solidFill>
              </a:rPr>
              <a:t>Индекс физического объема оборота </a:t>
            </a:r>
          </a:p>
          <a:p>
            <a:pPr lvl="0" eaLnBrk="0" hangingPunct="0">
              <a:defRPr/>
            </a:pPr>
            <a:r>
              <a:rPr lang="ru-RU" sz="1100" kern="0" dirty="0" smtClean="0">
                <a:solidFill>
                  <a:srgbClr val="781D7E"/>
                </a:solidFill>
              </a:rPr>
              <a:t>(в % к 1990 г.)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75546" y="2215896"/>
            <a:ext cx="1387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781D7E"/>
                </a:solidFill>
              </a:rPr>
              <a:t>1990 год = 100%</a:t>
            </a:r>
            <a:endParaRPr lang="ru-RU" sz="1200" dirty="0">
              <a:solidFill>
                <a:srgbClr val="781D7E"/>
              </a:solidFill>
            </a:endParaRPr>
          </a:p>
        </p:txBody>
      </p:sp>
      <p:graphicFrame>
        <p:nvGraphicFramePr>
          <p:cNvPr id="81" name="Диаграмма 8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7086958"/>
              </p:ext>
            </p:extLst>
          </p:nvPr>
        </p:nvGraphicFramePr>
        <p:xfrm>
          <a:off x="4048508" y="1196752"/>
          <a:ext cx="4303925" cy="2880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2" name="Прямоугольник 81"/>
          <p:cNvSpPr/>
          <p:nvPr/>
        </p:nvSpPr>
        <p:spPr>
          <a:xfrm>
            <a:off x="5157492" y="1329898"/>
            <a:ext cx="29523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EC008C"/>
                </a:solidFill>
              </a:rPr>
              <a:t>Совокупные активы банковского сектора </a:t>
            </a:r>
          </a:p>
          <a:p>
            <a:r>
              <a:rPr lang="ru-RU" sz="1100" dirty="0" smtClean="0">
                <a:solidFill>
                  <a:srgbClr val="EC008C"/>
                </a:solidFill>
              </a:rPr>
              <a:t>в % к ВВП, 2000-2012 гг.</a:t>
            </a:r>
            <a:endParaRPr lang="ru-RU" sz="1100" dirty="0">
              <a:solidFill>
                <a:srgbClr val="EC008C"/>
              </a:solidFill>
            </a:endParaRPr>
          </a:p>
        </p:txBody>
      </p:sp>
      <p:sp>
        <p:nvSpPr>
          <p:cNvPr id="83" name="Text Box 922"/>
          <p:cNvSpPr txBox="1">
            <a:spLocks noChangeArrowheads="1"/>
          </p:cNvSpPr>
          <p:nvPr/>
        </p:nvSpPr>
        <p:spPr bwMode="auto">
          <a:xfrm>
            <a:off x="2555776" y="3559588"/>
            <a:ext cx="1370888" cy="217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900" dirty="0">
                <a:latin typeface="+mn-lt"/>
              </a:rPr>
              <a:t>Источник: </a:t>
            </a:r>
            <a:r>
              <a:rPr lang="ru-RU" sz="900" dirty="0" smtClean="0">
                <a:latin typeface="+mn-lt"/>
              </a:rPr>
              <a:t>Росстат РФ</a:t>
            </a:r>
            <a:endParaRPr lang="ru-RU" sz="900" dirty="0">
              <a:latin typeface="+mn-lt"/>
            </a:endParaRPr>
          </a:p>
        </p:txBody>
      </p:sp>
      <p:sp>
        <p:nvSpPr>
          <p:cNvPr id="84" name="Text Box 922"/>
          <p:cNvSpPr txBox="1">
            <a:spLocks noChangeArrowheads="1"/>
          </p:cNvSpPr>
          <p:nvPr/>
        </p:nvSpPr>
        <p:spPr bwMode="auto">
          <a:xfrm>
            <a:off x="7092280" y="3559588"/>
            <a:ext cx="110479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900" dirty="0">
                <a:latin typeface="+mn-lt"/>
              </a:rPr>
              <a:t>Источник: </a:t>
            </a:r>
            <a:r>
              <a:rPr lang="ru-RU" sz="900" dirty="0" smtClean="0">
                <a:latin typeface="+mn-lt"/>
              </a:rPr>
              <a:t>ЦБ РФ</a:t>
            </a:r>
            <a:endParaRPr lang="ru-RU" sz="900" dirty="0">
              <a:latin typeface="+mn-lt"/>
            </a:endParaRPr>
          </a:p>
        </p:txBody>
      </p:sp>
      <p:graphicFrame>
        <p:nvGraphicFramePr>
          <p:cNvPr id="85" name="Диаграмма 8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2924994"/>
              </p:ext>
            </p:extLst>
          </p:nvPr>
        </p:nvGraphicFramePr>
        <p:xfrm>
          <a:off x="216433" y="3933056"/>
          <a:ext cx="3779503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6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5" cstate="screen"/>
          <a:srcRect t="-87354" b="-87354"/>
          <a:stretch>
            <a:fillRect/>
          </a:stretch>
        </p:blipFill>
        <p:spPr bwMode="auto">
          <a:xfrm flipV="1">
            <a:off x="216433" y="1196752"/>
            <a:ext cx="8136000" cy="85398"/>
          </a:xfrm>
          <a:prstGeom prst="rect">
            <a:avLst/>
          </a:prstGeom>
          <a:noFill/>
        </p:spPr>
      </p:pic>
      <p:sp>
        <p:nvSpPr>
          <p:cNvPr id="87" name="TextBox 86"/>
          <p:cNvSpPr txBox="1"/>
          <p:nvPr/>
        </p:nvSpPr>
        <p:spPr>
          <a:xfrm>
            <a:off x="612195" y="4149080"/>
            <a:ext cx="3023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>
              <a:defRPr/>
            </a:pPr>
            <a:r>
              <a:rPr lang="ru-RU" sz="1100" kern="0" dirty="0" smtClean="0">
                <a:solidFill>
                  <a:srgbClr val="009DDC"/>
                </a:solidFill>
              </a:rPr>
              <a:t>Телекоммуникации: Число мобильных устройств на 100 чел. </a:t>
            </a:r>
            <a:r>
              <a:rPr lang="ru-RU" sz="1100" kern="0" dirty="0">
                <a:solidFill>
                  <a:srgbClr val="009DDC"/>
                </a:solidFill>
              </a:rPr>
              <a:t>н</a:t>
            </a:r>
            <a:r>
              <a:rPr lang="ru-RU" sz="1100" kern="0" dirty="0" smtClean="0">
                <a:solidFill>
                  <a:srgbClr val="009DDC"/>
                </a:solidFill>
              </a:rPr>
              <a:t>аселения,</a:t>
            </a:r>
          </a:p>
          <a:p>
            <a:pPr lvl="0" eaLnBrk="0" hangingPunct="0">
              <a:defRPr/>
            </a:pPr>
            <a:endParaRPr lang="ru-RU" sz="1100" kern="0" dirty="0" smtClean="0">
              <a:solidFill>
                <a:srgbClr val="009DDC"/>
              </a:solidFill>
            </a:endParaRPr>
          </a:p>
          <a:p>
            <a:pPr lvl="0" eaLnBrk="0" hangingPunct="0">
              <a:defRPr/>
            </a:pPr>
            <a:r>
              <a:rPr lang="ru-RU" sz="1100" kern="0" dirty="0" smtClean="0">
                <a:solidFill>
                  <a:srgbClr val="009DDC"/>
                </a:solidFill>
              </a:rPr>
              <a:t>1990-2012</a:t>
            </a:r>
          </a:p>
        </p:txBody>
      </p:sp>
      <p:sp>
        <p:nvSpPr>
          <p:cNvPr id="88" name="Text Box 922"/>
          <p:cNvSpPr txBox="1">
            <a:spLocks noChangeArrowheads="1"/>
          </p:cNvSpPr>
          <p:nvPr/>
        </p:nvSpPr>
        <p:spPr bwMode="auto">
          <a:xfrm>
            <a:off x="2555776" y="5742917"/>
            <a:ext cx="1370888" cy="217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900" dirty="0">
                <a:latin typeface="+mn-lt"/>
              </a:rPr>
              <a:t>Источник: </a:t>
            </a:r>
            <a:r>
              <a:rPr lang="ru-RU" sz="900" dirty="0" smtClean="0">
                <a:latin typeface="+mn-lt"/>
              </a:rPr>
              <a:t>Росстат РФ</a:t>
            </a:r>
            <a:endParaRPr lang="ru-RU" sz="900" dirty="0">
              <a:latin typeface="+mn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83615" y="0"/>
            <a:ext cx="52208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781D7E"/>
                </a:solidFill>
              </a:rPr>
              <a:t>Инновационная экономика в РФ: исторический</a:t>
            </a:r>
            <a:r>
              <a:rPr lang="en-US" sz="1000" dirty="0">
                <a:solidFill>
                  <a:srgbClr val="781D7E"/>
                </a:solidFill>
              </a:rPr>
              <a:t>,</a:t>
            </a:r>
            <a:r>
              <a:rPr lang="ru-RU" sz="1000" dirty="0">
                <a:solidFill>
                  <a:srgbClr val="781D7E"/>
                </a:solidFill>
              </a:rPr>
              <a:t> глобальный и технологический фон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20072" y="4077072"/>
            <a:ext cx="30237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>
              <a:defRPr/>
            </a:pPr>
            <a:r>
              <a:rPr lang="ru-RU" sz="1100" kern="0" dirty="0"/>
              <a:t>Производство турбин паровых, </a:t>
            </a:r>
            <a:r>
              <a:rPr lang="ru-RU" sz="1100" kern="0" dirty="0" smtClean="0"/>
              <a:t>1990-2011 млн</a:t>
            </a:r>
            <a:r>
              <a:rPr lang="ru-RU" sz="1100" kern="0" dirty="0"/>
              <a:t>. кВт</a:t>
            </a:r>
            <a:endParaRPr lang="ru-RU" sz="1100" kern="0" dirty="0" smtClean="0"/>
          </a:p>
        </p:txBody>
      </p:sp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7055297"/>
              </p:ext>
            </p:extLst>
          </p:nvPr>
        </p:nvGraphicFramePr>
        <p:xfrm>
          <a:off x="4067944" y="3933056"/>
          <a:ext cx="4284489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28901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>
              <a:defRPr/>
            </a:pPr>
            <a:fld id="{10730853-7445-4A0E-911B-CF171C6982E7}" type="slidenum">
              <a:rPr lang="sv-SE" smtClean="0"/>
              <a:pPr>
                <a:defRPr/>
              </a:pPr>
              <a:t>5</a:t>
            </a:fld>
            <a:endParaRPr lang="sv-SE" dirty="0" smtClean="0"/>
          </a:p>
          <a:p>
            <a:pPr>
              <a:defRPr/>
            </a:pPr>
            <a:endParaRPr lang="sv-SE" dirty="0"/>
          </a:p>
        </p:txBody>
      </p:sp>
      <p:pic>
        <p:nvPicPr>
          <p:cNvPr id="28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2" cstate="screen"/>
          <a:srcRect t="-87354" b="-87354"/>
          <a:stretch>
            <a:fillRect/>
          </a:stretch>
        </p:blipFill>
        <p:spPr bwMode="auto">
          <a:xfrm flipV="1">
            <a:off x="216433" y="1196752"/>
            <a:ext cx="8136000" cy="85398"/>
          </a:xfrm>
          <a:prstGeom prst="rect">
            <a:avLst/>
          </a:prstGeom>
          <a:noFill/>
        </p:spPr>
      </p:pic>
      <p:grpSp>
        <p:nvGrpSpPr>
          <p:cNvPr id="16" name="Группа 15"/>
          <p:cNvGrpSpPr/>
          <p:nvPr/>
        </p:nvGrpSpPr>
        <p:grpSpPr>
          <a:xfrm>
            <a:off x="395536" y="1340768"/>
            <a:ext cx="7992888" cy="4833247"/>
            <a:chOff x="395536" y="1340768"/>
            <a:chExt cx="7776864" cy="4833247"/>
          </a:xfrm>
        </p:grpSpPr>
        <p:pic>
          <p:nvPicPr>
            <p:cNvPr id="10" name="Содержимое 11" descr="img1002251901066351.jp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95536" y="1340768"/>
              <a:ext cx="7632848" cy="4824536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9525" cap="sq">
              <a:solidFill>
                <a:schemeClr val="bg1"/>
              </a:solidFill>
              <a:miter lim="800000"/>
            </a:ln>
            <a:effectLst>
              <a:outerShdw blurRad="40005" dist="22860" dir="5400000" algn="tl" rotWithShape="0">
                <a:prstClr val="black">
                  <a:alpha val="35000"/>
                </a:prstClr>
              </a:outerShdw>
            </a:effectLst>
          </p:spPr>
        </p:pic>
        <p:sp>
          <p:nvSpPr>
            <p:cNvPr id="12" name="Rectangle 2"/>
            <p:cNvSpPr>
              <a:spLocks noChangeArrowheads="1"/>
            </p:cNvSpPr>
            <p:nvPr/>
          </p:nvSpPr>
          <p:spPr bwMode="auto">
            <a:xfrm>
              <a:off x="2771800" y="5589240"/>
              <a:ext cx="410445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+mn-lt"/>
                </a:rPr>
                <a:t>1990-</a:t>
              </a:r>
              <a:r>
                <a:rPr lang="ru-RU" b="1" dirty="0">
                  <a:solidFill>
                    <a:srgbClr val="FF0000"/>
                  </a:solidFill>
                  <a:latin typeface="+mn-lt"/>
                </a:rPr>
                <a:t>2000 </a:t>
              </a:r>
              <a:endParaRPr lang="ru-RU" b="1" dirty="0" smtClean="0">
                <a:solidFill>
                  <a:srgbClr val="FF0000"/>
                </a:solidFill>
                <a:latin typeface="+mn-lt"/>
              </a:endParaRPr>
            </a:p>
            <a:p>
              <a:r>
                <a:rPr lang="ru-RU" sz="1400" b="1" dirty="0" smtClean="0">
                  <a:latin typeface="+mn-lt"/>
                </a:rPr>
                <a:t>Строительство </a:t>
              </a:r>
              <a:r>
                <a:rPr lang="ru-RU" sz="1400" b="1" dirty="0">
                  <a:latin typeface="+mn-lt"/>
                </a:rPr>
                <a:t>основ рыночной экономики</a:t>
              </a:r>
              <a:endParaRPr lang="ru-RU" sz="1600" b="1" dirty="0">
                <a:latin typeface="+mn-lt"/>
              </a:endParaRPr>
            </a:p>
          </p:txBody>
        </p:sp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4716016" y="4212957"/>
              <a:ext cx="3384376" cy="800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FF0000"/>
                  </a:solidFill>
                  <a:latin typeface="+mn-lt"/>
                </a:rPr>
                <a:t>2000 – 2010 </a:t>
              </a:r>
            </a:p>
            <a:p>
              <a:r>
                <a:rPr lang="ru-RU" sz="1400" b="1" dirty="0">
                  <a:latin typeface="+mn-lt"/>
                </a:rPr>
                <a:t>Экономический рост, </a:t>
              </a:r>
              <a:endParaRPr lang="ru-RU" sz="1400" b="1" dirty="0" smtClean="0">
                <a:latin typeface="+mn-lt"/>
              </a:endParaRPr>
            </a:p>
            <a:p>
              <a:r>
                <a:rPr lang="ru-RU" sz="1400" b="1" dirty="0" smtClean="0">
                  <a:latin typeface="+mn-lt"/>
                </a:rPr>
                <a:t>основанный </a:t>
              </a:r>
              <a:r>
                <a:rPr lang="ru-RU" sz="1400" b="1" dirty="0">
                  <a:latin typeface="+mn-lt"/>
                </a:rPr>
                <a:t>на сырьевом экспорте</a:t>
              </a:r>
            </a:p>
          </p:txBody>
        </p:sp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5615508" y="2204864"/>
              <a:ext cx="2556892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FF0000"/>
                  </a:solidFill>
                  <a:latin typeface="+mn-lt"/>
                </a:rPr>
                <a:t>2010 - </a:t>
              </a:r>
              <a:r>
                <a:rPr lang="ru-RU" b="1" dirty="0" smtClean="0">
                  <a:solidFill>
                    <a:srgbClr val="FF0000"/>
                  </a:solidFill>
                  <a:latin typeface="+mn-lt"/>
                </a:rPr>
                <a:t>…</a:t>
              </a:r>
              <a:endParaRPr lang="ru-RU" b="1" dirty="0">
                <a:solidFill>
                  <a:srgbClr val="FF0000"/>
                </a:solidFill>
                <a:latin typeface="+mn-lt"/>
              </a:endParaRPr>
            </a:p>
            <a:p>
              <a:r>
                <a:rPr lang="ru-RU" sz="1400" b="1" dirty="0" smtClean="0">
                  <a:latin typeface="+mn-lt"/>
                </a:rPr>
                <a:t>Экономический рост,</a:t>
              </a:r>
              <a:endParaRPr lang="ru-RU" sz="1400" b="1" dirty="0">
                <a:latin typeface="+mn-lt"/>
              </a:endParaRPr>
            </a:p>
            <a:p>
              <a:r>
                <a:rPr lang="ru-RU" sz="1400" b="1" dirty="0" smtClean="0">
                  <a:latin typeface="+mn-lt"/>
                </a:rPr>
                <a:t>основанный </a:t>
              </a:r>
              <a:r>
                <a:rPr lang="ru-RU" sz="1400" b="1" dirty="0">
                  <a:latin typeface="+mn-lt"/>
                </a:rPr>
                <a:t>на </a:t>
              </a:r>
              <a:r>
                <a:rPr lang="ru-RU" sz="1400" b="1" dirty="0" smtClean="0">
                  <a:latin typeface="+mn-lt"/>
                </a:rPr>
                <a:t>инновационном развитии</a:t>
              </a:r>
              <a:endParaRPr lang="ru-RU" sz="1400" b="1" dirty="0">
                <a:latin typeface="+mn-lt"/>
              </a:endParaRPr>
            </a:p>
          </p:txBody>
        </p:sp>
      </p:grpSp>
      <p:sp>
        <p:nvSpPr>
          <p:cNvPr id="15" name="Rectangle 24"/>
          <p:cNvSpPr txBox="1">
            <a:spLocks noChangeArrowheads="1"/>
          </p:cNvSpPr>
          <p:nvPr/>
        </p:nvSpPr>
        <p:spPr bwMode="auto">
          <a:xfrm>
            <a:off x="339047" y="92467"/>
            <a:ext cx="8683200" cy="96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/>
            <a:r>
              <a:rPr lang="ru-RU" sz="2800" dirty="0" smtClean="0">
                <a:solidFill>
                  <a:srgbClr val="781D7E"/>
                </a:solidFill>
              </a:rPr>
              <a:t>1990-2020: </a:t>
            </a:r>
          </a:p>
          <a:p>
            <a:pPr lvl="0" eaLnBrk="0" hangingPunct="0"/>
            <a:r>
              <a:rPr lang="ru-RU" sz="2000" dirty="0" smtClean="0">
                <a:solidFill>
                  <a:srgbClr val="781D7E"/>
                </a:solidFill>
              </a:rPr>
              <a:t>Этапы становления и развития российской экономики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781D7E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83615" y="0"/>
            <a:ext cx="52208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781D7E"/>
                </a:solidFill>
              </a:rPr>
              <a:t>Инновационная экономика в РФ: исторический</a:t>
            </a:r>
            <a:r>
              <a:rPr lang="en-US" sz="1000" dirty="0">
                <a:solidFill>
                  <a:srgbClr val="781D7E"/>
                </a:solidFill>
              </a:rPr>
              <a:t>,</a:t>
            </a:r>
            <a:r>
              <a:rPr lang="ru-RU" sz="1000" dirty="0">
                <a:solidFill>
                  <a:srgbClr val="781D7E"/>
                </a:solidFill>
              </a:rPr>
              <a:t> глобальный и технологический фон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>
              <a:defRPr/>
            </a:pPr>
            <a:fld id="{10730853-7445-4A0E-911B-CF171C6982E7}" type="slidenum">
              <a:rPr lang="sv-SE" smtClean="0"/>
              <a:pPr>
                <a:defRPr/>
              </a:pPr>
              <a:t>6</a:t>
            </a:fld>
            <a:endParaRPr lang="sv-SE" dirty="0" smtClean="0"/>
          </a:p>
          <a:p>
            <a:pPr>
              <a:defRPr/>
            </a:pPr>
            <a:endParaRPr lang="sv-SE" dirty="0"/>
          </a:p>
        </p:txBody>
      </p:sp>
      <p:pic>
        <p:nvPicPr>
          <p:cNvPr id="28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2" cstate="screen"/>
          <a:srcRect t="-87354" b="-87354"/>
          <a:stretch>
            <a:fillRect/>
          </a:stretch>
        </p:blipFill>
        <p:spPr bwMode="auto">
          <a:xfrm flipV="1">
            <a:off x="216433" y="1196752"/>
            <a:ext cx="8136000" cy="85398"/>
          </a:xfrm>
          <a:prstGeom prst="rect">
            <a:avLst/>
          </a:prstGeom>
          <a:noFill/>
        </p:spPr>
      </p:pic>
      <p:sp>
        <p:nvSpPr>
          <p:cNvPr id="4" name="Text Box 187"/>
          <p:cNvSpPr txBox="1">
            <a:spLocks noChangeArrowheads="1"/>
          </p:cNvSpPr>
          <p:nvPr/>
        </p:nvSpPr>
        <p:spPr bwMode="auto">
          <a:xfrm>
            <a:off x="437901" y="5991091"/>
            <a:ext cx="759735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latin typeface="+mn-lt"/>
              </a:rPr>
              <a:t>Источник: </a:t>
            </a:r>
            <a:r>
              <a:rPr lang="ru-RU" sz="1000" dirty="0" err="1" smtClean="0">
                <a:latin typeface="+mn-lt"/>
              </a:rPr>
              <a:t>The</a:t>
            </a:r>
            <a:r>
              <a:rPr lang="ru-RU" sz="1000" dirty="0" smtClean="0">
                <a:latin typeface="+mn-lt"/>
              </a:rPr>
              <a:t> </a:t>
            </a:r>
            <a:r>
              <a:rPr lang="ru-RU" sz="1000" dirty="0" err="1" smtClean="0">
                <a:latin typeface="+mn-lt"/>
              </a:rPr>
              <a:t>Global</a:t>
            </a:r>
            <a:r>
              <a:rPr lang="ru-RU" sz="1000" dirty="0" smtClean="0">
                <a:latin typeface="+mn-lt"/>
              </a:rPr>
              <a:t> </a:t>
            </a:r>
            <a:r>
              <a:rPr lang="ru-RU" sz="1000" dirty="0" err="1" smtClean="0">
                <a:latin typeface="+mn-lt"/>
              </a:rPr>
              <a:t>Competitiveness</a:t>
            </a:r>
            <a:r>
              <a:rPr lang="ru-RU" sz="1000" dirty="0" smtClean="0">
                <a:latin typeface="+mn-lt"/>
              </a:rPr>
              <a:t> </a:t>
            </a:r>
            <a:r>
              <a:rPr lang="ru-RU" sz="1000" dirty="0" err="1" smtClean="0">
                <a:latin typeface="+mn-lt"/>
              </a:rPr>
              <a:t>Report</a:t>
            </a:r>
            <a:r>
              <a:rPr lang="ru-RU" sz="1000" dirty="0" smtClean="0">
                <a:latin typeface="+mn-lt"/>
              </a:rPr>
              <a:t> 2012–2013 (</a:t>
            </a:r>
            <a:r>
              <a:rPr lang="ru-RU" sz="1000" dirty="0" err="1" smtClean="0">
                <a:latin typeface="+mn-lt"/>
              </a:rPr>
              <a:t>World</a:t>
            </a:r>
            <a:r>
              <a:rPr lang="ru-RU" sz="1000" dirty="0" smtClean="0">
                <a:latin typeface="+mn-lt"/>
              </a:rPr>
              <a:t> </a:t>
            </a:r>
            <a:r>
              <a:rPr lang="ru-RU" sz="1000" dirty="0" err="1" smtClean="0">
                <a:latin typeface="+mn-lt"/>
              </a:rPr>
              <a:t>Economic</a:t>
            </a:r>
            <a:r>
              <a:rPr lang="ru-RU" sz="1000" dirty="0" smtClean="0">
                <a:latin typeface="+mn-lt"/>
              </a:rPr>
              <a:t> </a:t>
            </a:r>
            <a:r>
              <a:rPr lang="ru-RU" sz="1000" dirty="0" err="1" smtClean="0">
                <a:latin typeface="+mn-lt"/>
              </a:rPr>
              <a:t>Forum</a:t>
            </a:r>
            <a:r>
              <a:rPr lang="ru-RU" sz="1000" dirty="0" smtClean="0">
                <a:latin typeface="+mn-lt"/>
              </a:rPr>
              <a:t>) </a:t>
            </a:r>
            <a:endParaRPr lang="ru-RU" sz="1000" dirty="0">
              <a:latin typeface="+mn-lt"/>
            </a:endParaRPr>
          </a:p>
        </p:txBody>
      </p:sp>
      <p:sp>
        <p:nvSpPr>
          <p:cNvPr id="5" name="Rectangle 189"/>
          <p:cNvSpPr>
            <a:spLocks noChangeArrowheads="1"/>
          </p:cNvSpPr>
          <p:nvPr/>
        </p:nvSpPr>
        <p:spPr bwMode="auto">
          <a:xfrm>
            <a:off x="329703" y="5374957"/>
            <a:ext cx="79216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800" b="1" dirty="0" smtClean="0">
                <a:solidFill>
                  <a:srgbClr val="EC008C"/>
                </a:solidFill>
                <a:latin typeface="+mn-lt"/>
              </a:rPr>
              <a:t>Россия: 67 </a:t>
            </a:r>
            <a:r>
              <a:rPr lang="ru-RU" sz="1800" b="1" dirty="0">
                <a:solidFill>
                  <a:srgbClr val="EC008C"/>
                </a:solidFill>
                <a:latin typeface="+mn-lt"/>
              </a:rPr>
              <a:t>место из </a:t>
            </a:r>
            <a:r>
              <a:rPr lang="ru-RU" sz="1800" b="1" dirty="0" smtClean="0">
                <a:solidFill>
                  <a:srgbClr val="EC008C"/>
                </a:solidFill>
                <a:latin typeface="+mn-lt"/>
              </a:rPr>
              <a:t>144 </a:t>
            </a:r>
            <a:r>
              <a:rPr lang="ru-RU" sz="1800" b="1" dirty="0">
                <a:solidFill>
                  <a:srgbClr val="EC008C"/>
                </a:solidFill>
                <a:latin typeface="+mn-lt"/>
              </a:rPr>
              <a:t>стран </a:t>
            </a:r>
            <a:endParaRPr lang="ru-RU" sz="1800" b="1" dirty="0" smtClean="0">
              <a:solidFill>
                <a:srgbClr val="EC008C"/>
              </a:solidFill>
              <a:latin typeface="+mn-lt"/>
            </a:endParaRPr>
          </a:p>
          <a:p>
            <a:pPr algn="ctr"/>
            <a:r>
              <a:rPr lang="ru-RU" dirty="0" smtClean="0">
                <a:latin typeface="+mn-lt"/>
              </a:rPr>
              <a:t>в мировом рейтинге конкурентоспособности</a:t>
            </a:r>
            <a:r>
              <a:rPr lang="es-ES_tradnl" dirty="0" smtClean="0">
                <a:latin typeface="+mn-lt"/>
              </a:rPr>
              <a:t> WEF</a:t>
            </a:r>
            <a:endParaRPr lang="ru-RU" sz="1400" dirty="0">
              <a:latin typeface="+mn-lt"/>
            </a:endParaRPr>
          </a:p>
        </p:txBody>
      </p:sp>
      <p:graphicFrame>
        <p:nvGraphicFramePr>
          <p:cNvPr id="91" name="Диаграмма 9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5314227"/>
              </p:ext>
            </p:extLst>
          </p:nvPr>
        </p:nvGraphicFramePr>
        <p:xfrm>
          <a:off x="339047" y="1412776"/>
          <a:ext cx="8013386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156176" y="378904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781D7E"/>
                </a:solidFill>
              </a:rPr>
              <a:t>…</a:t>
            </a:r>
            <a:endParaRPr lang="ru-RU" sz="3600" dirty="0">
              <a:solidFill>
                <a:srgbClr val="781D7E"/>
              </a:solidFill>
            </a:endParaRPr>
          </a:p>
        </p:txBody>
      </p:sp>
      <p:sp>
        <p:nvSpPr>
          <p:cNvPr id="96" name="Rectangle 24"/>
          <p:cNvSpPr txBox="1">
            <a:spLocks noChangeArrowheads="1"/>
          </p:cNvSpPr>
          <p:nvPr/>
        </p:nvSpPr>
        <p:spPr bwMode="auto">
          <a:xfrm>
            <a:off x="339047" y="92467"/>
            <a:ext cx="8683200" cy="96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/>
            <a:r>
              <a:rPr lang="ru-RU" sz="2800" dirty="0" smtClean="0">
                <a:solidFill>
                  <a:srgbClr val="781D7E"/>
                </a:solidFill>
              </a:rPr>
              <a:t>Конкурентоспособность экономики России: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781D7E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781D7E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000" dirty="0" smtClean="0">
                <a:solidFill>
                  <a:srgbClr val="781D7E"/>
                </a:solidFill>
              </a:rPr>
              <a:t>Место в мире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781D7E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83615" y="0"/>
            <a:ext cx="52208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781D7E"/>
                </a:solidFill>
              </a:rPr>
              <a:t>Инновационная экономика в РФ: исторический</a:t>
            </a:r>
            <a:r>
              <a:rPr lang="en-US" sz="1000" dirty="0">
                <a:solidFill>
                  <a:srgbClr val="781D7E"/>
                </a:solidFill>
              </a:rPr>
              <a:t>,</a:t>
            </a:r>
            <a:r>
              <a:rPr lang="ru-RU" sz="1000" dirty="0">
                <a:solidFill>
                  <a:srgbClr val="781D7E"/>
                </a:solidFill>
              </a:rPr>
              <a:t> глобальный и технологический фон</a:t>
            </a:r>
          </a:p>
        </p:txBody>
      </p:sp>
    </p:spTree>
    <p:extLst>
      <p:ext uri="{BB962C8B-B14F-4D97-AF65-F5344CB8AC3E}">
        <p14:creationId xmlns:p14="http://schemas.microsoft.com/office/powerpoint/2010/main" val="260860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>
              <a:defRPr/>
            </a:pPr>
            <a:fld id="{10730853-7445-4A0E-911B-CF171C6982E7}" type="slidenum">
              <a:rPr lang="sv-SE" smtClean="0"/>
              <a:pPr>
                <a:defRPr/>
              </a:pPr>
              <a:t>7</a:t>
            </a:fld>
            <a:endParaRPr lang="sv-SE" dirty="0" smtClean="0"/>
          </a:p>
          <a:p>
            <a:pPr>
              <a:defRPr/>
            </a:pPr>
            <a:endParaRPr lang="sv-SE" dirty="0"/>
          </a:p>
        </p:txBody>
      </p:sp>
      <p:pic>
        <p:nvPicPr>
          <p:cNvPr id="28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2" cstate="screen"/>
          <a:srcRect t="-87354" b="-87354"/>
          <a:stretch>
            <a:fillRect/>
          </a:stretch>
        </p:blipFill>
        <p:spPr bwMode="auto">
          <a:xfrm flipV="1">
            <a:off x="216433" y="1196752"/>
            <a:ext cx="8136000" cy="85398"/>
          </a:xfrm>
          <a:prstGeom prst="rect">
            <a:avLst/>
          </a:prstGeom>
          <a:noFill/>
        </p:spPr>
      </p:pic>
      <p:sp>
        <p:nvSpPr>
          <p:cNvPr id="4" name="Rectangle 45"/>
          <p:cNvSpPr>
            <a:spLocks noChangeArrowheads="1"/>
          </p:cNvSpPr>
          <p:nvPr/>
        </p:nvSpPr>
        <p:spPr bwMode="auto">
          <a:xfrm>
            <a:off x="323527" y="4523636"/>
            <a:ext cx="7993385" cy="1569660"/>
          </a:xfrm>
          <a:prstGeom prst="rect">
            <a:avLst/>
          </a:prstGeom>
          <a:noFill/>
          <a:ln w="25400">
            <a:solidFill>
              <a:srgbClr val="800080"/>
            </a:solidFill>
            <a:prstDash val="sysDot"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1600" dirty="0">
                <a:solidFill>
                  <a:srgbClr val="781D7E"/>
                </a:solidFill>
                <a:latin typeface="+mn-lt"/>
              </a:rPr>
              <a:t> В 1980–1990-е гг. сформировался пул стран-лидеров </a:t>
            </a:r>
            <a:r>
              <a:rPr lang="ru-RU" sz="1600" dirty="0" smtClean="0">
                <a:solidFill>
                  <a:srgbClr val="781D7E"/>
                </a:solidFill>
                <a:latin typeface="+mn-lt"/>
              </a:rPr>
              <a:t>инновационного развития</a:t>
            </a:r>
            <a:endParaRPr lang="ru-RU" sz="1600" dirty="0">
              <a:solidFill>
                <a:srgbClr val="781D7E"/>
              </a:solidFill>
              <a:latin typeface="+mn-lt"/>
            </a:endParaRPr>
          </a:p>
          <a:p>
            <a:pPr>
              <a:buFont typeface="Wingdings" pitchFamily="2" charset="2"/>
              <a:buChar char="v"/>
            </a:pPr>
            <a:endParaRPr lang="ru-RU" sz="1600" dirty="0">
              <a:solidFill>
                <a:srgbClr val="781D7E"/>
              </a:solidFill>
              <a:latin typeface="+mn-lt"/>
            </a:endParaRPr>
          </a:p>
          <a:p>
            <a:pPr>
              <a:buFont typeface="Wingdings" pitchFamily="2" charset="2"/>
              <a:buChar char="v"/>
            </a:pPr>
            <a:r>
              <a:rPr lang="ru-RU" sz="1600" dirty="0">
                <a:solidFill>
                  <a:srgbClr val="781D7E"/>
                </a:solidFill>
                <a:latin typeface="+mn-lt"/>
              </a:rPr>
              <a:t> Дальнейшее отставание России от лидеров грозит стать необратимым</a:t>
            </a:r>
          </a:p>
          <a:p>
            <a:pPr>
              <a:buFont typeface="Wingdings" pitchFamily="2" charset="2"/>
              <a:buChar char="v"/>
            </a:pPr>
            <a:endParaRPr lang="ru-RU" sz="1600" dirty="0">
              <a:solidFill>
                <a:srgbClr val="781D7E"/>
              </a:solidFill>
              <a:latin typeface="+mn-lt"/>
            </a:endParaRPr>
          </a:p>
          <a:p>
            <a:pPr>
              <a:buFont typeface="Wingdings" pitchFamily="2" charset="2"/>
              <a:buChar char="v"/>
            </a:pPr>
            <a:r>
              <a:rPr lang="ru-RU" sz="1600" dirty="0">
                <a:solidFill>
                  <a:srgbClr val="781D7E"/>
                </a:solidFill>
                <a:latin typeface="+mn-lt"/>
              </a:rPr>
              <a:t> Задача строительства </a:t>
            </a:r>
            <a:r>
              <a:rPr lang="ru-RU" sz="1600" dirty="0" err="1">
                <a:solidFill>
                  <a:srgbClr val="781D7E"/>
                </a:solidFill>
                <a:latin typeface="+mn-lt"/>
              </a:rPr>
              <a:t>страновой</a:t>
            </a:r>
            <a:r>
              <a:rPr lang="ru-RU" sz="1600" dirty="0">
                <a:solidFill>
                  <a:srgbClr val="781D7E"/>
                </a:solidFill>
                <a:latin typeface="+mn-lt"/>
              </a:rPr>
              <a:t> инновационной модели </a:t>
            </a:r>
            <a:r>
              <a:rPr lang="ru-RU" sz="1600" dirty="0" smtClean="0">
                <a:solidFill>
                  <a:srgbClr val="781D7E"/>
                </a:solidFill>
                <a:latin typeface="+mn-lt"/>
              </a:rPr>
              <a:t>разрешима </a:t>
            </a:r>
          </a:p>
          <a:p>
            <a:r>
              <a:rPr lang="ru-RU" sz="1600" dirty="0" smtClean="0">
                <a:solidFill>
                  <a:srgbClr val="781D7E"/>
                </a:solidFill>
                <a:latin typeface="+mn-lt"/>
              </a:rPr>
              <a:t>    в </a:t>
            </a:r>
            <a:r>
              <a:rPr lang="ru-RU" sz="1600" dirty="0">
                <a:solidFill>
                  <a:srgbClr val="781D7E"/>
                </a:solidFill>
                <a:latin typeface="+mn-lt"/>
              </a:rPr>
              <a:t>исторически короткие сроки</a:t>
            </a:r>
          </a:p>
        </p:txBody>
      </p:sp>
      <p:pic>
        <p:nvPicPr>
          <p:cNvPr id="8" name="Picture 2" descr="C:\Documents and Settings\vladislav.maximov\My Documents\My Pictures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361" y="1403846"/>
            <a:ext cx="8120063" cy="2889250"/>
          </a:xfrm>
          <a:prstGeom prst="rect">
            <a:avLst/>
          </a:prstGeom>
          <a:noFill/>
        </p:spPr>
      </p:pic>
      <p:sp>
        <p:nvSpPr>
          <p:cNvPr id="11" name="Rectangle 24"/>
          <p:cNvSpPr txBox="1">
            <a:spLocks noChangeArrowheads="1"/>
          </p:cNvSpPr>
          <p:nvPr/>
        </p:nvSpPr>
        <p:spPr bwMode="auto">
          <a:xfrm>
            <a:off x="339047" y="92467"/>
            <a:ext cx="8683200" cy="96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/>
            <a:r>
              <a:rPr lang="ru-RU" sz="2800" kern="0" dirty="0" err="1" smtClean="0">
                <a:solidFill>
                  <a:srgbClr val="781D7E"/>
                </a:solidFill>
              </a:rPr>
              <a:t>Страновые</a:t>
            </a:r>
            <a:r>
              <a:rPr lang="ru-RU" sz="2800" kern="0" dirty="0" smtClean="0">
                <a:solidFill>
                  <a:srgbClr val="781D7E"/>
                </a:solidFill>
              </a:rPr>
              <a:t> инновационные модели:</a:t>
            </a:r>
            <a:br>
              <a:rPr lang="ru-RU" sz="2800" kern="0" dirty="0" smtClean="0">
                <a:solidFill>
                  <a:srgbClr val="781D7E"/>
                </a:solidFill>
              </a:rPr>
            </a:br>
            <a:r>
              <a:rPr lang="ru-RU" sz="2000" kern="0" dirty="0" smtClean="0">
                <a:solidFill>
                  <a:srgbClr val="781D7E"/>
                </a:solidFill>
              </a:rPr>
              <a:t>Сроки строительства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781D7E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83615" y="0"/>
            <a:ext cx="52208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781D7E"/>
                </a:solidFill>
              </a:rPr>
              <a:t>Инновационная экономика в РФ: исторический</a:t>
            </a:r>
            <a:r>
              <a:rPr lang="en-US" sz="1000" dirty="0">
                <a:solidFill>
                  <a:srgbClr val="781D7E"/>
                </a:solidFill>
              </a:rPr>
              <a:t>,</a:t>
            </a:r>
            <a:r>
              <a:rPr lang="ru-RU" sz="1000" dirty="0">
                <a:solidFill>
                  <a:srgbClr val="781D7E"/>
                </a:solidFill>
              </a:rPr>
              <a:t> глобальный и технологический фон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>
              <a:defRPr/>
            </a:pPr>
            <a:fld id="{10730853-7445-4A0E-911B-CF171C6982E7}" type="slidenum">
              <a:rPr lang="sv-SE" smtClean="0"/>
              <a:pPr>
                <a:defRPr/>
              </a:pPr>
              <a:t>8</a:t>
            </a:fld>
            <a:endParaRPr lang="sv-SE" dirty="0" smtClean="0"/>
          </a:p>
          <a:p>
            <a:pPr>
              <a:defRPr/>
            </a:pPr>
            <a:endParaRPr lang="sv-SE" dirty="0"/>
          </a:p>
        </p:txBody>
      </p:sp>
      <p:pic>
        <p:nvPicPr>
          <p:cNvPr id="28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2" cstate="screen"/>
          <a:srcRect t="-87354" b="-87354"/>
          <a:stretch>
            <a:fillRect/>
          </a:stretch>
        </p:blipFill>
        <p:spPr bwMode="auto">
          <a:xfrm flipV="1">
            <a:off x="216433" y="1196752"/>
            <a:ext cx="8136000" cy="85398"/>
          </a:xfrm>
          <a:prstGeom prst="rect">
            <a:avLst/>
          </a:prstGeom>
          <a:noFill/>
        </p:spPr>
      </p:pic>
      <p:sp>
        <p:nvSpPr>
          <p:cNvPr id="4" name="Дуга 3"/>
          <p:cNvSpPr/>
          <p:nvPr/>
        </p:nvSpPr>
        <p:spPr>
          <a:xfrm>
            <a:off x="286395" y="4857750"/>
            <a:ext cx="1285875" cy="1143000"/>
          </a:xfrm>
          <a:prstGeom prst="arc">
            <a:avLst>
              <a:gd name="adj1" fmla="val 10827289"/>
              <a:gd name="adj2" fmla="val 21278074"/>
            </a:avLst>
          </a:prstGeom>
          <a:blipFill>
            <a:blip r:embed="rId3" cstate="print"/>
            <a:tile tx="0" ty="0" sx="100000" sy="100000" flip="none" algn="tl"/>
          </a:blip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n>
                <a:solidFill>
                  <a:schemeClr val="tx1"/>
                </a:solidFill>
              </a:ln>
              <a:solidFill>
                <a:srgbClr val="003399"/>
              </a:solidFill>
            </a:endParaRPr>
          </a:p>
        </p:txBody>
      </p:sp>
      <p:sp>
        <p:nvSpPr>
          <p:cNvPr id="5" name="Дуга 4"/>
          <p:cNvSpPr/>
          <p:nvPr/>
        </p:nvSpPr>
        <p:spPr>
          <a:xfrm>
            <a:off x="1500832" y="4374803"/>
            <a:ext cx="1357313" cy="1214437"/>
          </a:xfrm>
          <a:prstGeom prst="arc">
            <a:avLst>
              <a:gd name="adj1" fmla="val 10207631"/>
              <a:gd name="adj2" fmla="val 21313575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Дуга 6"/>
          <p:cNvSpPr/>
          <p:nvPr/>
        </p:nvSpPr>
        <p:spPr>
          <a:xfrm>
            <a:off x="2643832" y="3727871"/>
            <a:ext cx="1285875" cy="1357313"/>
          </a:xfrm>
          <a:prstGeom prst="arc">
            <a:avLst>
              <a:gd name="adj1" fmla="val 10114446"/>
              <a:gd name="adj2" fmla="val 20577678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Дуга 7"/>
          <p:cNvSpPr/>
          <p:nvPr/>
        </p:nvSpPr>
        <p:spPr>
          <a:xfrm>
            <a:off x="3786832" y="3071813"/>
            <a:ext cx="1500188" cy="1428750"/>
          </a:xfrm>
          <a:prstGeom prst="arc">
            <a:avLst>
              <a:gd name="adj1" fmla="val 9957599"/>
              <a:gd name="adj2" fmla="val 20814125"/>
            </a:avLst>
          </a:prstGeom>
          <a:blipFill dpi="0" rotWithShape="1">
            <a:blip r:embed="rId6" cstate="print"/>
            <a:srcRect/>
            <a:tile tx="0" ty="0" sx="100000" sy="100000" flip="none" algn="tl"/>
          </a:blip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Дуга 8"/>
          <p:cNvSpPr/>
          <p:nvPr/>
        </p:nvSpPr>
        <p:spPr>
          <a:xfrm>
            <a:off x="5072707" y="2571750"/>
            <a:ext cx="1500188" cy="1143000"/>
          </a:xfrm>
          <a:prstGeom prst="arc">
            <a:avLst>
              <a:gd name="adj1" fmla="val 10394340"/>
              <a:gd name="adj2" fmla="val 21221016"/>
            </a:avLst>
          </a:prstGeom>
          <a:blipFill dpi="0" rotWithShape="1">
            <a:blip r:embed="rId7" cstate="print"/>
            <a:srcRect/>
            <a:stretch>
              <a:fillRect/>
            </a:stretch>
          </a:blip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Дуга 9"/>
          <p:cNvSpPr/>
          <p:nvPr/>
        </p:nvSpPr>
        <p:spPr>
          <a:xfrm rot="237120">
            <a:off x="6501457" y="2143125"/>
            <a:ext cx="1714500" cy="1643063"/>
          </a:xfrm>
          <a:prstGeom prst="arc">
            <a:avLst>
              <a:gd name="adj1" fmla="val 10905308"/>
              <a:gd name="adj2" fmla="val 19398371"/>
            </a:avLst>
          </a:prstGeom>
          <a:blipFill>
            <a:blip r:embed="rId8" cstate="print"/>
            <a:stretch>
              <a:fillRect/>
            </a:stretch>
          </a:blipFill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9270" y="5804694"/>
            <a:ext cx="7643812" cy="1587"/>
          </a:xfrm>
          <a:prstGeom prst="straightConnector1">
            <a:avLst/>
          </a:prstGeom>
          <a:ln w="31750"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>
            <a:off x="500707" y="5804694"/>
            <a:ext cx="142875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>
            <a:off x="1572269" y="5804694"/>
            <a:ext cx="142875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>
            <a:off x="2786707" y="5804694"/>
            <a:ext cx="142875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5400000">
            <a:off x="3858269" y="5804694"/>
            <a:ext cx="142875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5400000">
            <a:off x="5501332" y="5804694"/>
            <a:ext cx="142875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5400000">
            <a:off x="6787207" y="5804694"/>
            <a:ext cx="142875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5400000">
            <a:off x="7573019" y="5804694"/>
            <a:ext cx="142875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9"/>
          <p:cNvSpPr txBox="1">
            <a:spLocks noChangeArrowheads="1"/>
          </p:cNvSpPr>
          <p:nvPr/>
        </p:nvSpPr>
        <p:spPr bwMode="auto">
          <a:xfrm>
            <a:off x="286395" y="5876132"/>
            <a:ext cx="5822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solidFill>
                  <a:schemeClr val="bg1">
                    <a:lumMod val="50000"/>
                  </a:schemeClr>
                </a:solidFill>
                <a:latin typeface="+mn-lt"/>
              </a:rPr>
              <a:t>1771</a:t>
            </a:r>
          </a:p>
        </p:txBody>
      </p:sp>
      <p:sp>
        <p:nvSpPr>
          <p:cNvPr id="20" name="TextBox 70"/>
          <p:cNvSpPr txBox="1">
            <a:spLocks noChangeArrowheads="1"/>
          </p:cNvSpPr>
          <p:nvPr/>
        </p:nvSpPr>
        <p:spPr bwMode="auto">
          <a:xfrm>
            <a:off x="1429501" y="5876132"/>
            <a:ext cx="5822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solidFill>
                  <a:schemeClr val="bg1">
                    <a:lumMod val="50000"/>
                  </a:schemeClr>
                </a:solidFill>
                <a:latin typeface="+mn-lt"/>
              </a:rPr>
              <a:t>1829</a:t>
            </a:r>
          </a:p>
        </p:txBody>
      </p:sp>
      <p:sp>
        <p:nvSpPr>
          <p:cNvPr id="21" name="TextBox 71"/>
          <p:cNvSpPr txBox="1">
            <a:spLocks noChangeArrowheads="1"/>
          </p:cNvSpPr>
          <p:nvPr/>
        </p:nvSpPr>
        <p:spPr bwMode="auto">
          <a:xfrm>
            <a:off x="2593963" y="5876132"/>
            <a:ext cx="5822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solidFill>
                  <a:schemeClr val="bg1">
                    <a:lumMod val="50000"/>
                  </a:schemeClr>
                </a:solidFill>
                <a:latin typeface="+mn-lt"/>
              </a:rPr>
              <a:t>1875</a:t>
            </a:r>
          </a:p>
        </p:txBody>
      </p:sp>
      <p:sp>
        <p:nvSpPr>
          <p:cNvPr id="22" name="TextBox 72"/>
          <p:cNvSpPr txBox="1">
            <a:spLocks noChangeArrowheads="1"/>
          </p:cNvSpPr>
          <p:nvPr/>
        </p:nvSpPr>
        <p:spPr bwMode="auto">
          <a:xfrm>
            <a:off x="3644270" y="5876132"/>
            <a:ext cx="5822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solidFill>
                  <a:schemeClr val="bg1">
                    <a:lumMod val="50000"/>
                  </a:schemeClr>
                </a:solidFill>
                <a:latin typeface="+mn-lt"/>
              </a:rPr>
              <a:t>1908</a:t>
            </a:r>
          </a:p>
        </p:txBody>
      </p:sp>
      <p:sp>
        <p:nvSpPr>
          <p:cNvPr id="23" name="TextBox 73"/>
          <p:cNvSpPr txBox="1">
            <a:spLocks noChangeArrowheads="1"/>
          </p:cNvSpPr>
          <p:nvPr/>
        </p:nvSpPr>
        <p:spPr bwMode="auto">
          <a:xfrm>
            <a:off x="5237396" y="5876132"/>
            <a:ext cx="5822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solidFill>
                  <a:schemeClr val="bg1">
                    <a:lumMod val="50000"/>
                  </a:schemeClr>
                </a:solidFill>
                <a:latin typeface="+mn-lt"/>
              </a:rPr>
              <a:t>1971</a:t>
            </a:r>
          </a:p>
        </p:txBody>
      </p:sp>
      <p:sp>
        <p:nvSpPr>
          <p:cNvPr id="24" name="TextBox 74"/>
          <p:cNvSpPr txBox="1">
            <a:spLocks noChangeArrowheads="1"/>
          </p:cNvSpPr>
          <p:nvPr/>
        </p:nvSpPr>
        <p:spPr bwMode="auto">
          <a:xfrm>
            <a:off x="6572908" y="5876150"/>
            <a:ext cx="5822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solidFill>
                  <a:schemeClr val="bg1">
                    <a:lumMod val="50000"/>
                  </a:schemeClr>
                </a:solidFill>
                <a:latin typeface="+mn-lt"/>
              </a:rPr>
              <a:t>2010</a:t>
            </a:r>
          </a:p>
        </p:txBody>
      </p:sp>
      <p:sp>
        <p:nvSpPr>
          <p:cNvPr id="25" name="TextBox 75"/>
          <p:cNvSpPr txBox="1">
            <a:spLocks noChangeArrowheads="1"/>
          </p:cNvSpPr>
          <p:nvPr/>
        </p:nvSpPr>
        <p:spPr bwMode="auto">
          <a:xfrm>
            <a:off x="7380721" y="5876132"/>
            <a:ext cx="5822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solidFill>
                  <a:schemeClr val="bg1">
                    <a:lumMod val="50000"/>
                  </a:schemeClr>
                </a:solidFill>
                <a:latin typeface="+mn-lt"/>
              </a:rPr>
              <a:t>2050</a:t>
            </a:r>
          </a:p>
        </p:txBody>
      </p:sp>
      <p:sp>
        <p:nvSpPr>
          <p:cNvPr id="26" name="Rectangle 76"/>
          <p:cNvSpPr>
            <a:spLocks noChangeArrowheads="1"/>
          </p:cNvSpPr>
          <p:nvPr/>
        </p:nvSpPr>
        <p:spPr bwMode="auto">
          <a:xfrm>
            <a:off x="1500832" y="3711575"/>
            <a:ext cx="107156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latin typeface="+mn-lt"/>
              </a:rPr>
              <a:t>Эра пара и железных дорог</a:t>
            </a:r>
          </a:p>
          <a:p>
            <a:endParaRPr lang="ru-RU" sz="2000">
              <a:latin typeface="+mn-lt"/>
            </a:endParaRPr>
          </a:p>
        </p:txBody>
      </p:sp>
      <p:sp>
        <p:nvSpPr>
          <p:cNvPr id="27" name="Rectangle 76"/>
          <p:cNvSpPr>
            <a:spLocks noChangeArrowheads="1"/>
          </p:cNvSpPr>
          <p:nvPr/>
        </p:nvSpPr>
        <p:spPr bwMode="auto">
          <a:xfrm>
            <a:off x="72082" y="4068763"/>
            <a:ext cx="1571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latin typeface="+mn-lt"/>
              </a:rPr>
              <a:t>Механизация текстильной промышленности </a:t>
            </a:r>
          </a:p>
        </p:txBody>
      </p:sp>
      <p:sp>
        <p:nvSpPr>
          <p:cNvPr id="29" name="Rectangle 76"/>
          <p:cNvSpPr>
            <a:spLocks noChangeArrowheads="1"/>
          </p:cNvSpPr>
          <p:nvPr/>
        </p:nvSpPr>
        <p:spPr bwMode="auto">
          <a:xfrm>
            <a:off x="2500957" y="3071813"/>
            <a:ext cx="1357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latin typeface="+mn-lt"/>
              </a:rPr>
              <a:t>Эра стали </a:t>
            </a:r>
          </a:p>
          <a:p>
            <a:pPr algn="ctr"/>
            <a:r>
              <a:rPr lang="ru-RU" sz="1200">
                <a:latin typeface="+mn-lt"/>
              </a:rPr>
              <a:t>и электричества </a:t>
            </a:r>
          </a:p>
        </p:txBody>
      </p:sp>
      <p:sp>
        <p:nvSpPr>
          <p:cNvPr id="30" name="Rectangle 76"/>
          <p:cNvSpPr>
            <a:spLocks noChangeArrowheads="1"/>
          </p:cNvSpPr>
          <p:nvPr/>
        </p:nvSpPr>
        <p:spPr bwMode="auto">
          <a:xfrm>
            <a:off x="3715395" y="1997075"/>
            <a:ext cx="1285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latin typeface="+mn-lt"/>
              </a:rPr>
              <a:t>Эра нефти, автомобиле-строения и массового производства </a:t>
            </a:r>
          </a:p>
        </p:txBody>
      </p:sp>
      <p:sp>
        <p:nvSpPr>
          <p:cNvPr id="31" name="Rectangle 76"/>
          <p:cNvSpPr>
            <a:spLocks noChangeArrowheads="1"/>
          </p:cNvSpPr>
          <p:nvPr/>
        </p:nvSpPr>
        <p:spPr bwMode="auto">
          <a:xfrm>
            <a:off x="5001270" y="1782763"/>
            <a:ext cx="1714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latin typeface="+mn-lt"/>
              </a:rPr>
              <a:t>Эра информатизации и телекоммуникаций</a:t>
            </a:r>
          </a:p>
        </p:txBody>
      </p:sp>
      <p:sp>
        <p:nvSpPr>
          <p:cNvPr id="32" name="Rectangle 76"/>
          <p:cNvSpPr>
            <a:spLocks noChangeArrowheads="1"/>
          </p:cNvSpPr>
          <p:nvPr/>
        </p:nvSpPr>
        <p:spPr bwMode="auto">
          <a:xfrm>
            <a:off x="6660207" y="1484313"/>
            <a:ext cx="18002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>
                <a:latin typeface="+mn-lt"/>
              </a:rPr>
              <a:t>Эра </a:t>
            </a:r>
            <a:r>
              <a:rPr lang="ru-RU" sz="1200" dirty="0" err="1">
                <a:latin typeface="+mn-lt"/>
              </a:rPr>
              <a:t>нанобиотехнологий</a:t>
            </a:r>
            <a:endParaRPr lang="ru-RU" sz="1200" dirty="0">
              <a:latin typeface="+mn-lt"/>
            </a:endParaRPr>
          </a:p>
          <a:p>
            <a:pPr algn="ctr"/>
            <a:r>
              <a:rPr lang="ru-RU" sz="1200" dirty="0">
                <a:latin typeface="+mn-lt"/>
              </a:rPr>
              <a:t> и </a:t>
            </a:r>
            <a:r>
              <a:rPr lang="ru-RU" sz="1200" dirty="0" smtClean="0">
                <a:latin typeface="+mn-lt"/>
              </a:rPr>
              <a:t>…? </a:t>
            </a:r>
            <a:endParaRPr lang="ru-RU" sz="1200" dirty="0">
              <a:latin typeface="+mn-lt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786457" y="5429250"/>
            <a:ext cx="248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+mn-lt"/>
              </a:rPr>
              <a:t>I</a:t>
            </a:r>
            <a:endParaRPr lang="ru-RU">
              <a:latin typeface="+mn-lt"/>
            </a:endParaRPr>
          </a:p>
        </p:txBody>
      </p:sp>
      <p:sp>
        <p:nvSpPr>
          <p:cNvPr id="34" name="TextBox 34"/>
          <p:cNvSpPr txBox="1">
            <a:spLocks noChangeArrowheads="1"/>
          </p:cNvSpPr>
          <p:nvPr/>
        </p:nvSpPr>
        <p:spPr bwMode="auto">
          <a:xfrm>
            <a:off x="2072332" y="5000625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II</a:t>
            </a:r>
            <a:endParaRPr lang="ru-RU" dirty="0">
              <a:latin typeface="+mn-lt"/>
            </a:endParaRPr>
          </a:p>
        </p:txBody>
      </p:sp>
      <p:sp>
        <p:nvSpPr>
          <p:cNvPr id="35" name="TextBox 35"/>
          <p:cNvSpPr txBox="1">
            <a:spLocks noChangeArrowheads="1"/>
          </p:cNvSpPr>
          <p:nvPr/>
        </p:nvSpPr>
        <p:spPr bwMode="auto">
          <a:xfrm>
            <a:off x="3143895" y="4572000"/>
            <a:ext cx="3770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+mn-lt"/>
              </a:rPr>
              <a:t>III</a:t>
            </a:r>
            <a:endParaRPr lang="ru-RU">
              <a:latin typeface="+mn-lt"/>
            </a:endParaRPr>
          </a:p>
        </p:txBody>
      </p:sp>
      <p:sp>
        <p:nvSpPr>
          <p:cNvPr id="36" name="TextBox 36"/>
          <p:cNvSpPr txBox="1">
            <a:spLocks noChangeArrowheads="1"/>
          </p:cNvSpPr>
          <p:nvPr/>
        </p:nvSpPr>
        <p:spPr bwMode="auto">
          <a:xfrm>
            <a:off x="4286895" y="3929063"/>
            <a:ext cx="402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+mn-lt"/>
              </a:rPr>
              <a:t>IV</a:t>
            </a:r>
            <a:endParaRPr lang="ru-RU">
              <a:latin typeface="+mn-lt"/>
            </a:endParaRPr>
          </a:p>
        </p:txBody>
      </p:sp>
      <p:sp>
        <p:nvSpPr>
          <p:cNvPr id="37" name="TextBox 37"/>
          <p:cNvSpPr txBox="1">
            <a:spLocks noChangeArrowheads="1"/>
          </p:cNvSpPr>
          <p:nvPr/>
        </p:nvSpPr>
        <p:spPr bwMode="auto">
          <a:xfrm>
            <a:off x="5715645" y="3357563"/>
            <a:ext cx="3385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+mn-lt"/>
              </a:rPr>
              <a:t>V</a:t>
            </a:r>
            <a:endParaRPr lang="ru-RU">
              <a:latin typeface="+mn-lt"/>
            </a:endParaRPr>
          </a:p>
        </p:txBody>
      </p:sp>
      <p:sp>
        <p:nvSpPr>
          <p:cNvPr id="38" name="TextBox 38"/>
          <p:cNvSpPr txBox="1">
            <a:spLocks noChangeArrowheads="1"/>
          </p:cNvSpPr>
          <p:nvPr/>
        </p:nvSpPr>
        <p:spPr bwMode="auto">
          <a:xfrm>
            <a:off x="7144395" y="2928938"/>
            <a:ext cx="402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+mn-lt"/>
              </a:rPr>
              <a:t>VI</a:t>
            </a:r>
            <a:endParaRPr lang="ru-RU">
              <a:latin typeface="+mn-lt"/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2627784" y="5229200"/>
            <a:ext cx="5580112" cy="772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Россия нуждается в прорывных идеях, способных породить новые глобальные рынки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Новые материалы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Новые источники энергии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…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" name="Rectangle 24"/>
          <p:cNvSpPr txBox="1">
            <a:spLocks noChangeArrowheads="1"/>
          </p:cNvSpPr>
          <p:nvPr/>
        </p:nvSpPr>
        <p:spPr bwMode="auto">
          <a:xfrm>
            <a:off x="339047" y="92467"/>
            <a:ext cx="8683200" cy="96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2800" kern="0" dirty="0" smtClean="0">
                <a:solidFill>
                  <a:srgbClr val="781D7E"/>
                </a:solidFill>
              </a:rPr>
              <a:t>Мир на пороге шестого технологического уклада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781D7E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383615" y="0"/>
            <a:ext cx="52208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781D7E"/>
                </a:solidFill>
              </a:rPr>
              <a:t>Инновационная экономика в РФ: исторический</a:t>
            </a:r>
            <a:r>
              <a:rPr lang="en-US" sz="1000" dirty="0">
                <a:solidFill>
                  <a:srgbClr val="781D7E"/>
                </a:solidFill>
              </a:rPr>
              <a:t>,</a:t>
            </a:r>
            <a:r>
              <a:rPr lang="ru-RU" sz="1000" dirty="0">
                <a:solidFill>
                  <a:srgbClr val="781D7E"/>
                </a:solidFill>
              </a:rPr>
              <a:t> глобальный и технологический фон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/>
          <a:p>
            <a:pPr>
              <a:defRPr/>
            </a:pPr>
            <a:fld id="{10730853-7445-4A0E-911B-CF171C6982E7}" type="slidenum">
              <a:rPr lang="sv-SE" smtClean="0"/>
              <a:pPr>
                <a:defRPr/>
              </a:pPr>
              <a:t>9</a:t>
            </a:fld>
            <a:endParaRPr lang="sv-SE" dirty="0" smtClean="0"/>
          </a:p>
          <a:p>
            <a:pPr>
              <a:defRPr/>
            </a:pPr>
            <a:endParaRPr lang="sv-SE" dirty="0"/>
          </a:p>
        </p:txBody>
      </p:sp>
      <p:pic>
        <p:nvPicPr>
          <p:cNvPr id="28" name="Picture 7" descr="C:\Documents and Settings\vladislav.maximov\My Documents\My Pictures\Копия Рисунок1.png"/>
          <p:cNvPicPr>
            <a:picLocks noChangeAspect="1" noChangeArrowheads="1"/>
          </p:cNvPicPr>
          <p:nvPr/>
        </p:nvPicPr>
        <p:blipFill>
          <a:blip r:embed="rId2" cstate="screen"/>
          <a:srcRect t="-87354" b="-87354"/>
          <a:stretch>
            <a:fillRect/>
          </a:stretch>
        </p:blipFill>
        <p:spPr bwMode="auto">
          <a:xfrm flipV="1">
            <a:off x="216433" y="1196752"/>
            <a:ext cx="8136000" cy="85398"/>
          </a:xfrm>
          <a:prstGeom prst="rect">
            <a:avLst/>
          </a:prstGeom>
          <a:noFill/>
        </p:spPr>
      </p:pic>
      <p:sp>
        <p:nvSpPr>
          <p:cNvPr id="44" name="Rectangle 24"/>
          <p:cNvSpPr txBox="1">
            <a:spLocks noChangeArrowheads="1"/>
          </p:cNvSpPr>
          <p:nvPr/>
        </p:nvSpPr>
        <p:spPr bwMode="auto">
          <a:xfrm>
            <a:off x="339047" y="92467"/>
            <a:ext cx="8683200" cy="96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sz="2800" dirty="0" smtClean="0">
                <a:solidFill>
                  <a:srgbClr val="781D7E"/>
                </a:solidFill>
              </a:rPr>
              <a:t>Новые лидеры – это прежде всего новые рынки:</a:t>
            </a:r>
            <a:r>
              <a:rPr lang="ru-RU" sz="2000" kern="0" dirty="0" smtClean="0">
                <a:solidFill>
                  <a:srgbClr val="781D7E"/>
                </a:solidFill>
              </a:rPr>
              <a:t> </a:t>
            </a:r>
          </a:p>
          <a:p>
            <a:pPr lvl="0" eaLnBrk="0" hangingPunct="0"/>
            <a:r>
              <a:rPr lang="en-US" sz="2000" dirty="0" smtClean="0">
                <a:solidFill>
                  <a:srgbClr val="781D7E"/>
                </a:solidFill>
              </a:rPr>
              <a:t>Success stories</a:t>
            </a:r>
            <a:r>
              <a:rPr lang="ru-RU" sz="2000" dirty="0" smtClean="0">
                <a:solidFill>
                  <a:srgbClr val="781D7E"/>
                </a:solidFill>
              </a:rPr>
              <a:t> мировых лидеров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781D7E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182110"/>
              </p:ext>
            </p:extLst>
          </p:nvPr>
        </p:nvGraphicFramePr>
        <p:xfrm>
          <a:off x="251520" y="1768945"/>
          <a:ext cx="8136903" cy="3748288"/>
        </p:xfrm>
        <a:graphic>
          <a:graphicData uri="http://schemas.openxmlformats.org/drawingml/2006/table">
            <a:tbl>
              <a:tblPr firstRow="1" lastRow="1" bandRow="1">
                <a:effectLst>
                  <a:outerShdw blurRad="40005" dist="22860" dir="5400000" algn="ctr" rotWithShape="0">
                    <a:schemeClr val="tx1">
                      <a:alpha val="35000"/>
                    </a:schemeClr>
                  </a:outerShdw>
                </a:effectLst>
                <a:tableStyleId>{93296810-A885-4BE3-A3E7-6D5BEEA58F35}</a:tableStyleId>
              </a:tblPr>
              <a:tblGrid>
                <a:gridCol w="2638995"/>
                <a:gridCol w="1609477"/>
                <a:gridCol w="1368152"/>
                <a:gridCol w="2520279"/>
              </a:tblGrid>
              <a:tr h="1208021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Рынок </a:t>
                      </a:r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0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Компания-лидер</a:t>
                      </a:r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0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Год основания</a:t>
                      </a:r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0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Текущая</a:t>
                      </a:r>
                      <a:r>
                        <a:rPr lang="en-US" sz="16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капитализация,</a:t>
                      </a:r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$</a:t>
                      </a:r>
                      <a:r>
                        <a:rPr lang="en-US" sz="16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chemeClr val="bg1"/>
                          </a:solidFill>
                        </a:rPr>
                        <a:t>млрд. (на 01.07.2013)</a:t>
                      </a:r>
                      <a:endParaRPr lang="ru-RU" sz="1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008C"/>
                    </a:solidFill>
                  </a:tcPr>
                </a:tc>
              </a:tr>
              <a:tr h="842227"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Мобильные устройства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Apple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1976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~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385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55813"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Поиск </a:t>
                      </a:r>
                    </a:p>
                    <a:p>
                      <a:pPr algn="l"/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и контекстная реклама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Google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1997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~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295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DDC"/>
                    </a:solidFill>
                  </a:tcPr>
                </a:tc>
              </a:tr>
              <a:tr h="842227">
                <a:tc>
                  <a:txBody>
                    <a:bodyPr/>
                    <a:lstStyle/>
                    <a:p>
                      <a:pPr algn="l"/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Операционные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</a:rPr>
                        <a:t> системы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Microsoft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1975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~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287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6876256" y="3068960"/>
            <a:ext cx="576064" cy="2304256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25000"/>
                  <a:lumOff val="75000"/>
                  <a:alpha val="80000"/>
                </a:schemeClr>
              </a:gs>
              <a:gs pos="5000">
                <a:schemeClr val="tx2">
                  <a:lumMod val="25000"/>
                  <a:lumOff val="75000"/>
                  <a:alpha val="10000"/>
                </a:schemeClr>
              </a:gs>
              <a:gs pos="95000">
                <a:schemeClr val="tx2">
                  <a:lumMod val="25000"/>
                  <a:lumOff val="75000"/>
                  <a:alpha val="10000"/>
                </a:schemeClr>
              </a:gs>
              <a:gs pos="95000">
                <a:schemeClr val="tx2">
                  <a:lumMod val="25000"/>
                  <a:lumOff val="75000"/>
                  <a:alpha val="10000"/>
                </a:schemeClr>
              </a:gs>
              <a:gs pos="100000">
                <a:schemeClr val="tx2">
                  <a:lumMod val="25000"/>
                  <a:lumOff val="75000"/>
                  <a:alpha val="8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96C7FF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 flipV="1">
            <a:off x="7068984" y="3106494"/>
            <a:ext cx="190609" cy="106482"/>
          </a:xfrm>
          <a:prstGeom prst="triangle">
            <a:avLst/>
          </a:prstGeom>
          <a:solidFill>
            <a:schemeClr val="accent6">
              <a:alpha val="60000"/>
            </a:schemeClr>
          </a:solidFill>
          <a:ln>
            <a:solidFill>
              <a:srgbClr val="96C7FF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383615" y="0"/>
            <a:ext cx="52208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781D7E"/>
                </a:solidFill>
              </a:rPr>
              <a:t>Инновационная экономика в РФ: исторический</a:t>
            </a:r>
            <a:r>
              <a:rPr lang="en-US" sz="1000" dirty="0">
                <a:solidFill>
                  <a:srgbClr val="781D7E"/>
                </a:solidFill>
              </a:rPr>
              <a:t>,</a:t>
            </a:r>
            <a:r>
              <a:rPr lang="ru-RU" sz="1000" dirty="0">
                <a:solidFill>
                  <a:srgbClr val="781D7E"/>
                </a:solidFill>
              </a:rPr>
              <a:t> глобальный и технологический фон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formgivning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formgivning">
      <a:majorFont>
        <a:latin typeface="Arial"/>
        <a:ea typeface="Geneva"/>
        <a:cs typeface=""/>
      </a:majorFont>
      <a:minorFont>
        <a:latin typeface="Arial"/>
        <a:ea typeface="Genev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andardformgivning">
  <a:themeElements>
    <a:clrScheme name="1_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formgivning">
      <a:majorFont>
        <a:latin typeface="Arial"/>
        <a:ea typeface="Geneva"/>
        <a:cs typeface=""/>
      </a:majorFont>
      <a:minorFont>
        <a:latin typeface="Arial"/>
        <a:ea typeface="Genev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5973</TotalTime>
  <Words>1479</Words>
  <Application>Microsoft Office PowerPoint</Application>
  <PresentationFormat>Экран (4:3)</PresentationFormat>
  <Paragraphs>459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Standardformgivning</vt:lpstr>
      <vt:lpstr>1_Standardformgivning</vt:lpstr>
      <vt:lpstr>Презентация PowerPoint</vt:lpstr>
      <vt:lpstr>Презентация PowerPoint</vt:lpstr>
      <vt:lpstr>Экономика СССР:  Инновационный прорыв – только по стратегическому госзаказу!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Традиционное и технологическое предпринимательство: Точки опоры  </vt:lpstr>
      <vt:lpstr>Традиционное и технологическое предпринимательство: Точки опоры  </vt:lpstr>
      <vt:lpstr>Традиционное и технологическое предпринимательство: Ключевые различия </vt:lpstr>
      <vt:lpstr>Традиционное и технологическое предпринимательство: Ключевые различия </vt:lpstr>
      <vt:lpstr>Традиционное и технологическое предпринимательство: Ключевые различия </vt:lpstr>
      <vt:lpstr>Традиционная и инновационная экономика:  Ключевые различия</vt:lpstr>
      <vt:lpstr>Традиционная и инновационная экономика:  Ключевые различия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«Дорожная карта»  технологичского предпринимателя</vt:lpstr>
      <vt:lpstr>Кадры для ведущих ВУЗов всей страны –</vt:lpstr>
      <vt:lpstr>– Будущее инновационной экономики!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РОСНАНО-presentation</dc:title>
  <dc:creator>Владислав</dc:creator>
  <cp:lastModifiedBy>123</cp:lastModifiedBy>
  <cp:revision>609</cp:revision>
  <dcterms:created xsi:type="dcterms:W3CDTF">2008-07-09T11:30:54Z</dcterms:created>
  <dcterms:modified xsi:type="dcterms:W3CDTF">2013-08-31T05:08:42Z</dcterms:modified>
</cp:coreProperties>
</file>